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320" r:id="rId2"/>
    <p:sldId id="321" r:id="rId3"/>
    <p:sldId id="323" r:id="rId4"/>
    <p:sldId id="322" r:id="rId5"/>
    <p:sldId id="324"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256" r:id="rId50"/>
    <p:sldId id="325" r:id="rId51"/>
    <p:sldId id="326" r:id="rId52"/>
    <p:sldId id="312" r:id="rId53"/>
    <p:sldId id="327" r:id="rId54"/>
    <p:sldId id="328" r:id="rId55"/>
    <p:sldId id="329" r:id="rId56"/>
    <p:sldId id="330" r:id="rId57"/>
    <p:sldId id="332" r:id="rId58"/>
    <p:sldId id="333" r:id="rId59"/>
    <p:sldId id="334" r:id="rId60"/>
    <p:sldId id="335" r:id="rId61"/>
    <p:sldId id="336" r:id="rId62"/>
    <p:sldId id="337" r:id="rId63"/>
    <p:sldId id="338" r:id="rId64"/>
    <p:sldId id="315" r:id="rId65"/>
    <p:sldId id="339" r:id="rId66"/>
    <p:sldId id="340" r:id="rId67"/>
    <p:sldId id="285" r:id="rId68"/>
    <p:sldId id="341" r:id="rId69"/>
    <p:sldId id="342" r:id="rId70"/>
    <p:sldId id="343" r:id="rId71"/>
    <p:sldId id="344" r:id="rId72"/>
    <p:sldId id="347" r:id="rId73"/>
    <p:sldId id="348" r:id="rId74"/>
    <p:sldId id="349" r:id="rId75"/>
    <p:sldId id="350" r:id="rId76"/>
    <p:sldId id="316" r:id="rId77"/>
    <p:sldId id="351" r:id="rId78"/>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8" d="100"/>
          <a:sy n="128" d="100"/>
        </p:scale>
        <p:origin x="48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115413-C670-064D-96B2-AFB3AFF75A38}" type="datetimeFigureOut">
              <a:rPr lang="tr-TR" smtClean="0"/>
              <a:t>22.11.2022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E2101-80EB-B145-89BE-90F463928B58}" type="slidenum">
              <a:rPr lang="tr-TR" smtClean="0"/>
              <a:t>‹#›</a:t>
            </a:fld>
            <a:endParaRPr lang="tr-TR"/>
          </a:p>
        </p:txBody>
      </p:sp>
    </p:spTree>
    <p:extLst>
      <p:ext uri="{BB962C8B-B14F-4D97-AF65-F5344CB8AC3E}">
        <p14:creationId xmlns:p14="http://schemas.microsoft.com/office/powerpoint/2010/main" val="2369273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tecmint.com/big-companies-and-devices-running-on-gnulinux/#:~:text=Schools%2C%20colleges%20and%20Universities%20in,the%20most%20sought%20after%20platform."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comparebusinessproducts.com/fyi/50-places-linux-running-you-might-not-expect" TargetMode="External"/><Relationship Id="rId4" Type="http://schemas.openxmlformats.org/officeDocument/2006/relationships/hyperlink" Target="https://en.wikipedia.org/wiki/List_of_Linux_adopter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roups.google.com/forum/#!msg/comp.os.minix/dlNtH7RRrGA/SwRavCzVE7gJ"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GNU_General_Public_Licens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slackware.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ki/Larry_Ewi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nome.org/"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kde.or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heverge.com/2012/3/22/2893581/linus-torvalds-linux-founder-turned-down-steve-jobs-offer"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www.linux-mag.com/id/7651/2/"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itsfoss.com/tag/ubuntu/"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bitkeeper.org/"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itsfoss.com/basic-git-commands-cheat-sheet/" TargetMode="External"/><Relationship Id="rId4" Type="http://schemas.openxmlformats.org/officeDocument/2006/relationships/hyperlink" Target="https://www.stallman.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lms.clarusway.com/mod/lesson/view.php?id=105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Chrome_O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en.wikipedia.org/wiki/Personal_computer" TargetMode="External"/><Relationship Id="rId13" Type="http://schemas.openxmlformats.org/officeDocument/2006/relationships/hyperlink" Target="https://en.wikipedia.org/wiki/Window_system" TargetMode="External"/><Relationship Id="rId18" Type="http://schemas.openxmlformats.org/officeDocument/2006/relationships/hyperlink" Target="https://en.wikipedia.org/wiki/Source_code" TargetMode="External"/><Relationship Id="rId26" Type="http://schemas.openxmlformats.org/officeDocument/2006/relationships/hyperlink" Target="https://en.wikipedia.org/wiki/Linux_distribution#cite_note-3" TargetMode="External"/><Relationship Id="rId3" Type="http://schemas.openxmlformats.org/officeDocument/2006/relationships/hyperlink" Target="https://en.wikipedia.org/wiki/Operating_system" TargetMode="External"/><Relationship Id="rId21" Type="http://schemas.openxmlformats.org/officeDocument/2006/relationships/hyperlink" Target="https://en.wikipedia.org/wiki/Device_driver" TargetMode="External"/><Relationship Id="rId7" Type="http://schemas.openxmlformats.org/officeDocument/2006/relationships/hyperlink" Target="https://en.wikipedia.org/wiki/OpenWrt" TargetMode="External"/><Relationship Id="rId12" Type="http://schemas.openxmlformats.org/officeDocument/2006/relationships/hyperlink" Target="https://en.wikipedia.org/wiki/GNU" TargetMode="External"/><Relationship Id="rId17" Type="http://schemas.openxmlformats.org/officeDocument/2006/relationships/hyperlink" Target="https://en.wikipedia.org/wiki/Free_and_open-source_software" TargetMode="External"/><Relationship Id="rId25" Type="http://schemas.openxmlformats.org/officeDocument/2006/relationships/hyperlink" Target="https://en.wikipedia.org/wiki/Software_repository" TargetMode="External"/><Relationship Id="rId2" Type="http://schemas.openxmlformats.org/officeDocument/2006/relationships/slide" Target="../slides/slide35.xml"/><Relationship Id="rId16" Type="http://schemas.openxmlformats.org/officeDocument/2006/relationships/hyperlink" Target="https://en.wikipedia.org/wiki/Desktop_environment" TargetMode="External"/><Relationship Id="rId20" Type="http://schemas.openxmlformats.org/officeDocument/2006/relationships/hyperlink" Target="https://en.wikipedia.org/wiki/Binary_blob" TargetMode="External"/><Relationship Id="rId29" Type="http://schemas.openxmlformats.org/officeDocument/2006/relationships/hyperlink" Target="https://en.wikipedia.org/wiki/Anaconda_(installer)" TargetMode="External"/><Relationship Id="rId1" Type="http://schemas.openxmlformats.org/officeDocument/2006/relationships/notesMaster" Target="../notesMasters/notesMaster1.xml"/><Relationship Id="rId6" Type="http://schemas.openxmlformats.org/officeDocument/2006/relationships/hyperlink" Target="https://en.wikipedia.org/wiki/Embedded_device" TargetMode="External"/><Relationship Id="rId11" Type="http://schemas.openxmlformats.org/officeDocument/2006/relationships/hyperlink" Target="https://en.wikipedia.org/wiki/Rocks_Cluster_Distribution" TargetMode="External"/><Relationship Id="rId24" Type="http://schemas.openxmlformats.org/officeDocument/2006/relationships/hyperlink" Target="https://en.wikipedia.org/wiki/Package_(package_management_system)" TargetMode="External"/><Relationship Id="rId5" Type="http://schemas.openxmlformats.org/officeDocument/2006/relationships/hyperlink" Target="https://en.wikipedia.org/wiki/Package_management_system" TargetMode="External"/><Relationship Id="rId15" Type="http://schemas.openxmlformats.org/officeDocument/2006/relationships/hyperlink" Target="https://en.wikipedia.org/wiki/Window_manager" TargetMode="External"/><Relationship Id="rId23" Type="http://schemas.openxmlformats.org/officeDocument/2006/relationships/hyperlink" Target="https://en.wikipedia.org/wiki/Linux_distribution#cite_note-2" TargetMode="External"/><Relationship Id="rId28" Type="http://schemas.openxmlformats.org/officeDocument/2006/relationships/hyperlink" Target="https://en.wikipedia.org/wiki/Debian-Installer" TargetMode="External"/><Relationship Id="rId10" Type="http://schemas.openxmlformats.org/officeDocument/2006/relationships/hyperlink" Target="https://en.wikipedia.org/wiki/Supercomputer" TargetMode="External"/><Relationship Id="rId19" Type="http://schemas.openxmlformats.org/officeDocument/2006/relationships/hyperlink" Target="https://en.wikipedia.org/wiki/Proprietary_software" TargetMode="External"/><Relationship Id="rId4" Type="http://schemas.openxmlformats.org/officeDocument/2006/relationships/hyperlink" Target="https://en.wikipedia.org/wiki/Linux_kernel" TargetMode="External"/><Relationship Id="rId9" Type="http://schemas.openxmlformats.org/officeDocument/2006/relationships/hyperlink" Target="https://en.wikipedia.org/wiki/Linux_Mint" TargetMode="External"/><Relationship Id="rId14" Type="http://schemas.openxmlformats.org/officeDocument/2006/relationships/hyperlink" Target="https://en.wikipedia.org/wiki/X_Window_System" TargetMode="External"/><Relationship Id="rId22" Type="http://schemas.openxmlformats.org/officeDocument/2006/relationships/hyperlink" Target="https://en.wikipedia.org/wiki/Linux_distribution#cite_note-1" TargetMode="External"/><Relationship Id="rId27" Type="http://schemas.openxmlformats.org/officeDocument/2006/relationships/hyperlink" Target="https://en.wikipedia.org/wiki/Linux_distribution#cite_note-4" TargetMode="External"/><Relationship Id="rId30" Type="http://schemas.openxmlformats.org/officeDocument/2006/relationships/hyperlink" Target="https://en.wikipedia.org/wiki/Linux_distribution" TargetMode="Externa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en.wikipedia.org/wiki/Linux_distribution#cite_note-9" TargetMode="External"/><Relationship Id="rId13" Type="http://schemas.openxmlformats.org/officeDocument/2006/relationships/hyperlink" Target="https://en.wikipedia.org/wiki/Ubuntu_(operating_system)" TargetMode="External"/><Relationship Id="rId18" Type="http://schemas.openxmlformats.org/officeDocument/2006/relationships/hyperlink" Target="https://en.wikipedia.org/wiki/Arch_Linux" TargetMode="External"/><Relationship Id="rId3" Type="http://schemas.openxmlformats.org/officeDocument/2006/relationships/hyperlink" Target="https://en.wikipedia.org/wiki/List_of_Linux_distributions" TargetMode="External"/><Relationship Id="rId21" Type="http://schemas.openxmlformats.org/officeDocument/2006/relationships/hyperlink" Target="https://www.youtube.com/watch?v=LmoAJR-0oas" TargetMode="External"/><Relationship Id="rId7" Type="http://schemas.openxmlformats.org/officeDocument/2006/relationships/hyperlink" Target="https://en.wikipedia.org/wiki/Linux_distribution#cite_note-8" TargetMode="External"/><Relationship Id="rId12" Type="http://schemas.openxmlformats.org/officeDocument/2006/relationships/hyperlink" Target="https://en.wikipedia.org/wiki/SUSE" TargetMode="External"/><Relationship Id="rId17" Type="http://schemas.openxmlformats.org/officeDocument/2006/relationships/hyperlink" Target="https://en.wikipedia.org/wiki/Gentoo_Linux" TargetMode="External"/><Relationship Id="rId2" Type="http://schemas.openxmlformats.org/officeDocument/2006/relationships/slide" Target="../slides/slide36.xml"/><Relationship Id="rId16" Type="http://schemas.openxmlformats.org/officeDocument/2006/relationships/hyperlink" Target="https://en.wikipedia.org/wiki/Slackware" TargetMode="External"/><Relationship Id="rId20" Type="http://schemas.openxmlformats.org/officeDocument/2006/relationships/hyperlink" Target="https://en.wikipedia.org/wiki/Source_code" TargetMode="External"/><Relationship Id="rId1" Type="http://schemas.openxmlformats.org/officeDocument/2006/relationships/notesMaster" Target="../notesMasters/notesMaster1.xml"/><Relationship Id="rId6" Type="http://schemas.openxmlformats.org/officeDocument/2006/relationships/hyperlink" Target="https://en.wikipedia.org/wiki/Linux_distribution#cite_note-7" TargetMode="External"/><Relationship Id="rId11" Type="http://schemas.openxmlformats.org/officeDocument/2006/relationships/hyperlink" Target="https://en.wikipedia.org/wiki/OpenSUSE" TargetMode="External"/><Relationship Id="rId5" Type="http://schemas.openxmlformats.org/officeDocument/2006/relationships/hyperlink" Target="https://en.wikipedia.org/wiki/Linux_distribution#cite_note-6" TargetMode="External"/><Relationship Id="rId15" Type="http://schemas.openxmlformats.org/officeDocument/2006/relationships/hyperlink" Target="https://en.wikipedia.org/wiki/Debian" TargetMode="External"/><Relationship Id="rId10" Type="http://schemas.openxmlformats.org/officeDocument/2006/relationships/hyperlink" Target="https://en.wikipedia.org/wiki/Red_Hat" TargetMode="External"/><Relationship Id="rId19" Type="http://schemas.openxmlformats.org/officeDocument/2006/relationships/hyperlink" Target="https://en.wikipedia.org/wiki/Instruction_set" TargetMode="External"/><Relationship Id="rId4" Type="http://schemas.openxmlformats.org/officeDocument/2006/relationships/hyperlink" Target="https://en.wikipedia.org/wiki/Linux_distribution#cite_note-5" TargetMode="External"/><Relationship Id="rId9" Type="http://schemas.openxmlformats.org/officeDocument/2006/relationships/hyperlink" Target="https://en.wikipedia.org/wiki/Fedora_(operating_system)" TargetMode="External"/><Relationship Id="rId14" Type="http://schemas.openxmlformats.org/officeDocument/2006/relationships/hyperlink" Target="https://en.wikipedia.org/wiki/Canonical_Ltd."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opensource.com/article/18/2/coining-term-open-source-software"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opensource.com/resources/what-open-source" TargetMode="External"/><Relationship Id="rId4" Type="http://schemas.openxmlformats.org/officeDocument/2006/relationships/hyperlink" Target="https://opensource.com/open-source-way" TargetMode="External"/></Relationships>
</file>

<file path=ppt/notesSlides/_rels/notesSlide39.xml.rels><?xml version="1.0" encoding="UTF-8" standalone="yes"?>
<Relationships xmlns="http://schemas.openxmlformats.org/package/2006/relationships"><Relationship Id="rId8" Type="http://schemas.openxmlformats.org/officeDocument/2006/relationships/hyperlink" Target="https://opensource.org/docs/osd" TargetMode="External"/><Relationship Id="rId13" Type="http://schemas.openxmlformats.org/officeDocument/2006/relationships/hyperlink" Target="https://nextcloud.com/" TargetMode="External"/><Relationship Id="rId3" Type="http://schemas.openxmlformats.org/officeDocument/2006/relationships/hyperlink" Target="https://opensource.com/business/13/5/open-source-your-code" TargetMode="External"/><Relationship Id="rId7" Type="http://schemas.openxmlformats.org/officeDocument/2006/relationships/hyperlink" Target="https://opensource.com/law/10/10/license-compliance-not-problem-open-source-users" TargetMode="External"/><Relationship Id="rId12" Type="http://schemas.openxmlformats.org/officeDocument/2006/relationships/hyperlink" Target="https://owncloud.org/"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opensource.com/law/13/1/which-open-source-software-license-should-i-use" TargetMode="External"/><Relationship Id="rId11" Type="http://schemas.openxmlformats.org/officeDocument/2006/relationships/hyperlink" Target="http://httpd.apache.org/" TargetMode="External"/><Relationship Id="rId5" Type="http://schemas.openxmlformats.org/officeDocument/2006/relationships/hyperlink" Target="http://www.gimp.org/" TargetMode="External"/><Relationship Id="rId15" Type="http://schemas.openxmlformats.org/officeDocument/2006/relationships/hyperlink" Target="https://opensource.com/resources/what-is-openstack" TargetMode="External"/><Relationship Id="rId10" Type="http://schemas.openxmlformats.org/officeDocument/2006/relationships/hyperlink" Target="https://opensource.com/resources/what-is-linux" TargetMode="External"/><Relationship Id="rId4" Type="http://schemas.openxmlformats.org/officeDocument/2006/relationships/hyperlink" Target="https://www.libreoffice.org/" TargetMode="External"/><Relationship Id="rId9" Type="http://schemas.openxmlformats.org/officeDocument/2006/relationships/hyperlink" Target="https://opensource.com/law/13/5/does-your-code-need-license" TargetMode="External"/><Relationship Id="rId14" Type="http://schemas.openxmlformats.org/officeDocument/2006/relationships/hyperlink" Target="https://opensource.com/life/14/4/why-open-infrastructure-matter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opensource.com/life/13/5/tumblr-open-publishing" TargetMode="External"/><Relationship Id="rId7" Type="http://schemas.openxmlformats.org/officeDocument/2006/relationships/hyperlink" Target="https://opensource.com/life/12/9/should-we-develop-open-source-openly"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opensource.com/government/13/2/bug-fix-day" TargetMode="External"/><Relationship Id="rId5" Type="http://schemas.openxmlformats.org/officeDocument/2006/relationships/hyperlink" Target="https://opensource.com/government/10/9/scap-computer-security-rest-us" TargetMode="External"/><Relationship Id="rId4" Type="http://schemas.openxmlformats.org/officeDocument/2006/relationships/hyperlink" Target="https://opensource.com/life/13/6/learning-program-open-source-way"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techradar.com/best/best-open-source-software" TargetMode="External"/><Relationship Id="rId3" Type="http://schemas.openxmlformats.org/officeDocument/2006/relationships/hyperlink" Target="https://opensource.com/education/12/7/clearing-open-source-misconceptions" TargetMode="External"/><Relationship Id="rId7" Type="http://schemas.openxmlformats.org/officeDocument/2006/relationships/hyperlink" Target="https://opensource.com/business/16/5/2016-open-source-jobs-report"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opensource.com/business/16/2/add-open-source-to-your-resume" TargetMode="External"/><Relationship Id="rId5" Type="http://schemas.openxmlformats.org/officeDocument/2006/relationships/hyperlink" Target="https://opensource.com/business/14/7/making-your-product-free-and-open-source-crazy-talk" TargetMode="External"/><Relationship Id="rId10" Type="http://schemas.openxmlformats.org/officeDocument/2006/relationships/hyperlink" Target="https://www.tecmint.com/best-open-source-web-servers/" TargetMode="External"/><Relationship Id="rId4" Type="http://schemas.openxmlformats.org/officeDocument/2006/relationships/hyperlink" Target="https://opensource.com/open-organization/16/5/appreciating-full-power-open" TargetMode="External"/><Relationship Id="rId9" Type="http://schemas.openxmlformats.org/officeDocument/2006/relationships/hyperlink" Target="https://opensource.com/business/16/8/top-5-open-source-web-servers"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opensource.com/article/18/7/evolution-package-manager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fsf.org/"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opensource.org/licenses"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opensource.org/osd"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journaldev.com/39194/different-types-of-shells-in-linux"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phoenixnap.com/kb/linux-commands-cheat-sheet"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linuxandubuntu.com/home/10-reasons-why-linux-is-better-than-windows#:~:text=Linux%20can%20be%20installed%20and,as%20per%20the%20user%20requiremen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1eca5a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701eca5a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Linux Essentials </a:t>
            </a:r>
            <a:r>
              <a:rPr lang="tr-TR" sz="1800" dirty="0" err="1">
                <a:solidFill>
                  <a:schemeClr val="dk1"/>
                </a:solidFill>
              </a:rPr>
              <a:t>sessions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follow</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basic</a:t>
            </a:r>
            <a:r>
              <a:rPr lang="tr-TR" sz="1800" dirty="0">
                <a:solidFill>
                  <a:schemeClr val="dk1"/>
                </a:solidFill>
              </a:rPr>
              <a:t> Linux </a:t>
            </a:r>
            <a:r>
              <a:rPr lang="tr-TR" sz="1800" dirty="0" err="1">
                <a:solidFill>
                  <a:schemeClr val="dk1"/>
                </a:solidFill>
              </a:rPr>
              <a:t>topics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concentrate</a:t>
            </a:r>
            <a:r>
              <a:rPr lang="tr-TR" sz="1800" dirty="0">
                <a:solidFill>
                  <a:schemeClr val="dk1"/>
                </a:solidFill>
              </a:rPr>
              <a:t> on </a:t>
            </a:r>
            <a:r>
              <a:rPr lang="tr-TR" sz="1800" dirty="0" err="1">
                <a:solidFill>
                  <a:schemeClr val="dk1"/>
                </a:solidFill>
              </a:rPr>
              <a:t>theory</a:t>
            </a:r>
            <a:r>
              <a:rPr lang="tr-TR" sz="1800" dirty="0">
                <a:solidFill>
                  <a:schemeClr val="dk1"/>
                </a:solidFill>
              </a:rPr>
              <a:t> in </a:t>
            </a:r>
            <a:r>
              <a:rPr lang="tr-TR" sz="1800" dirty="0" err="1">
                <a:solidFill>
                  <a:schemeClr val="dk1"/>
                </a:solidFill>
              </a:rPr>
              <a:t>the</a:t>
            </a:r>
            <a:r>
              <a:rPr lang="tr-TR" sz="1800" dirty="0">
                <a:solidFill>
                  <a:schemeClr val="dk1"/>
                </a:solidFill>
              </a:rPr>
              <a:t> </a:t>
            </a:r>
            <a:r>
              <a:rPr lang="tr-TR" sz="1800" dirty="0" err="1">
                <a:solidFill>
                  <a:schemeClr val="dk1"/>
                </a:solidFill>
              </a:rPr>
              <a:t>first</a:t>
            </a:r>
            <a:r>
              <a:rPr lang="tr-TR" sz="1800" dirty="0">
                <a:solidFill>
                  <a:schemeClr val="dk1"/>
                </a:solidFill>
              </a:rPr>
              <a:t> </a:t>
            </a:r>
            <a:r>
              <a:rPr lang="tr-TR" sz="1800" dirty="0" err="1">
                <a:solidFill>
                  <a:schemeClr val="dk1"/>
                </a:solidFill>
              </a:rPr>
              <a:t>session</a:t>
            </a:r>
            <a:r>
              <a:rPr lang="tr-TR" sz="1800" dirty="0">
                <a:solidFill>
                  <a:schemeClr val="dk1"/>
                </a:solidFill>
              </a:rPr>
              <a:t> </a:t>
            </a:r>
            <a:r>
              <a:rPr lang="tr-TR" sz="1800" dirty="0" err="1">
                <a:solidFill>
                  <a:schemeClr val="dk1"/>
                </a:solidFill>
              </a:rPr>
              <a:t>then</a:t>
            </a:r>
            <a:r>
              <a:rPr lang="tr-TR" sz="1800" dirty="0">
                <a:solidFill>
                  <a:schemeClr val="dk1"/>
                </a:solidFill>
              </a:rPr>
              <a:t> </a:t>
            </a:r>
            <a:r>
              <a:rPr lang="tr-TR" sz="1800" dirty="0" err="1">
                <a:solidFill>
                  <a:schemeClr val="dk1"/>
                </a:solidFill>
              </a:rPr>
              <a:t>practice</a:t>
            </a:r>
            <a:r>
              <a:rPr lang="tr-TR" sz="1800" dirty="0">
                <a:solidFill>
                  <a:schemeClr val="dk1"/>
                </a:solidFill>
              </a:rPr>
              <a:t> </a:t>
            </a: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following</a:t>
            </a:r>
            <a:r>
              <a:rPr lang="tr-TR" sz="1800" dirty="0">
                <a:solidFill>
                  <a:schemeClr val="dk1"/>
                </a:solidFill>
              </a:rPr>
              <a:t> </a:t>
            </a:r>
            <a:r>
              <a:rPr lang="tr-TR" sz="1800" dirty="0" err="1">
                <a:solidFill>
                  <a:schemeClr val="dk1"/>
                </a:solidFill>
              </a:rPr>
              <a:t>sessions</a:t>
            </a:r>
            <a:r>
              <a:rPr lang="tr-TR" sz="1800" dirty="0">
                <a:solidFill>
                  <a:schemeClr val="dk1"/>
                </a:solidFill>
              </a:rPr>
              <a:t>.</a:t>
            </a:r>
            <a:endParaRPr sz="1800" dirty="0">
              <a:solidFill>
                <a:schemeClr val="dk1"/>
              </a:solidFill>
            </a:endParaRPr>
          </a:p>
          <a:p>
            <a:pPr marL="0" lvl="0" indent="0" algn="l" rtl="0">
              <a:spcBef>
                <a:spcPts val="0"/>
              </a:spcBef>
              <a:spcAft>
                <a:spcPts val="0"/>
              </a:spcAft>
              <a:buSzPts val="1400"/>
              <a:buNone/>
            </a:pPr>
            <a:endParaRPr sz="1800" dirty="0">
              <a:solidFill>
                <a:schemeClr val="dk1"/>
              </a:solidFill>
            </a:endParaRPr>
          </a:p>
          <a:p>
            <a:pPr marL="0" lvl="0" indent="0" algn="l" rtl="0">
              <a:spcBef>
                <a:spcPts val="0"/>
              </a:spcBef>
              <a:spcAft>
                <a:spcPts val="0"/>
              </a:spcAft>
              <a:buSzPts val="1400"/>
              <a:buNone/>
            </a:pPr>
            <a:endParaRPr sz="1800" dirty="0"/>
          </a:p>
        </p:txBody>
      </p:sp>
    </p:spTree>
    <p:extLst>
      <p:ext uri="{BB962C8B-B14F-4D97-AF65-F5344CB8AC3E}">
        <p14:creationId xmlns:p14="http://schemas.microsoft.com/office/powerpoint/2010/main" val="2691002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a18ef67ea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a18ef67ea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A3F50"/>
              </a:buClr>
              <a:buSzPts val="1400"/>
              <a:buFont typeface="Arial"/>
              <a:buNone/>
            </a:pPr>
            <a:r>
              <a:rPr lang="tr-TR" sz="1800">
                <a:solidFill>
                  <a:srgbClr val="3A3F50"/>
                </a:solidFill>
              </a:rPr>
              <a:t>Second, where Linux?</a:t>
            </a:r>
            <a:endParaRPr sz="1800">
              <a:solidFill>
                <a:srgbClr val="3A3F50"/>
              </a:solidFill>
            </a:endParaRPr>
          </a:p>
          <a:p>
            <a:pPr marL="0" lvl="0" indent="0" algn="l" rtl="0">
              <a:spcBef>
                <a:spcPts val="0"/>
              </a:spcBef>
              <a:spcAft>
                <a:spcPts val="0"/>
              </a:spcAft>
              <a:buClr>
                <a:srgbClr val="3A3F50"/>
              </a:buClr>
              <a:buSzPts val="1400"/>
              <a:buFont typeface="Arial"/>
              <a:buNone/>
            </a:pPr>
            <a:r>
              <a:rPr lang="tr-TR" sz="1800">
                <a:solidFill>
                  <a:srgbClr val="3A3F50"/>
                </a:solidFill>
              </a:rPr>
              <a:t>Because of the length of the lists, I could not show them on one slide. Here are just a few examples.</a:t>
            </a:r>
            <a:endParaRPr sz="1800">
              <a:solidFill>
                <a:srgbClr val="3A3F50"/>
              </a:solidFill>
            </a:endParaRPr>
          </a:p>
          <a:p>
            <a:pPr marL="0" lvl="0" indent="0" algn="l" rtl="0">
              <a:spcBef>
                <a:spcPts val="0"/>
              </a:spcBef>
              <a:spcAft>
                <a:spcPts val="0"/>
              </a:spcAft>
              <a:buClr>
                <a:srgbClr val="3A3F50"/>
              </a:buClr>
              <a:buSzPts val="1400"/>
              <a:buFont typeface="Arial"/>
              <a:buNone/>
            </a:pPr>
            <a:endParaRPr sz="1800">
              <a:solidFill>
                <a:srgbClr val="3A3F50"/>
              </a:solidFill>
            </a:endParaRPr>
          </a:p>
          <a:p>
            <a:pPr marL="0" lvl="0" indent="0" algn="l" rtl="0">
              <a:spcBef>
                <a:spcPts val="0"/>
              </a:spcBef>
              <a:spcAft>
                <a:spcPts val="0"/>
              </a:spcAft>
              <a:buClr>
                <a:srgbClr val="3A3F50"/>
              </a:buClr>
              <a:buSzPts val="1400"/>
              <a:buFont typeface="Arial"/>
              <a:buNone/>
            </a:pPr>
            <a:endParaRPr sz="1800">
              <a:solidFill>
                <a:srgbClr val="3A3F50"/>
              </a:solidFill>
            </a:endParaRPr>
          </a:p>
          <a:p>
            <a:pPr marL="0" lvl="0" indent="0" algn="l" rtl="0">
              <a:spcBef>
                <a:spcPts val="0"/>
              </a:spcBef>
              <a:spcAft>
                <a:spcPts val="0"/>
              </a:spcAft>
              <a:buClr>
                <a:srgbClr val="3A3F50"/>
              </a:buClr>
              <a:buSzPts val="1400"/>
              <a:buFont typeface="Arial"/>
              <a:buNone/>
            </a:pPr>
            <a:r>
              <a:rPr lang="tr-TR" u="sng">
                <a:solidFill>
                  <a:srgbClr val="007BB9"/>
                </a:solidFill>
                <a:hlinkClick r:id="rId3">
                  <a:extLst>
                    <a:ext uri="{A12FA001-AC4F-418D-AE19-62706E023703}">
                      <ahyp:hlinkClr xmlns:ahyp="http://schemas.microsoft.com/office/drawing/2018/hyperlinkcolor" val="tx"/>
                    </a:ext>
                  </a:extLst>
                </a:hlinkClick>
              </a:rPr>
              <a:t>https://www.tecmint.com/big-companies-and-devices-running-on-gnulinux/#:~:text=Schools%2C%20colleges%20and%20Universities%20in,the%20most%20sought%20after%20platform.</a:t>
            </a:r>
            <a:endParaRPr sz="1800">
              <a:solidFill>
                <a:srgbClr val="3A3F50"/>
              </a:solidFill>
            </a:endParaRPr>
          </a:p>
          <a:p>
            <a:pPr marL="0" lvl="0" indent="0" algn="l" rtl="0">
              <a:spcBef>
                <a:spcPts val="0"/>
              </a:spcBef>
              <a:spcAft>
                <a:spcPts val="0"/>
              </a:spcAft>
              <a:buClr>
                <a:srgbClr val="3A3F50"/>
              </a:buClr>
              <a:buSzPts val="1400"/>
              <a:buFont typeface="Arial"/>
              <a:buNone/>
            </a:pPr>
            <a:r>
              <a:rPr lang="tr-TR" u="sng">
                <a:solidFill>
                  <a:srgbClr val="007BB9"/>
                </a:solidFill>
                <a:hlinkClick r:id="rId4">
                  <a:extLst>
                    <a:ext uri="{A12FA001-AC4F-418D-AE19-62706E023703}">
                      <ahyp:hlinkClr xmlns:ahyp="http://schemas.microsoft.com/office/drawing/2018/hyperlinkcolor" val="tx"/>
                    </a:ext>
                  </a:extLst>
                </a:hlinkClick>
              </a:rPr>
              <a:t>https://en.wikipedia.org/wiki/List_of_Linux_adopters</a:t>
            </a:r>
            <a:endParaRPr sz="1800">
              <a:solidFill>
                <a:srgbClr val="3A3F50"/>
              </a:solidFill>
            </a:endParaRPr>
          </a:p>
          <a:p>
            <a:pPr marL="0" lvl="0" indent="0" algn="l" rtl="0">
              <a:spcBef>
                <a:spcPts val="0"/>
              </a:spcBef>
              <a:spcAft>
                <a:spcPts val="0"/>
              </a:spcAft>
              <a:buClr>
                <a:schemeClr val="dk1"/>
              </a:buClr>
              <a:buSzPts val="1400"/>
              <a:buFont typeface="Arial"/>
              <a:buNone/>
            </a:pPr>
            <a:r>
              <a:rPr lang="tr-TR" u="sng">
                <a:solidFill>
                  <a:srgbClr val="007BB9"/>
                </a:solidFill>
                <a:hlinkClick r:id="rId5">
                  <a:extLst>
                    <a:ext uri="{A12FA001-AC4F-418D-AE19-62706E023703}">
                      <ahyp:hlinkClr xmlns:ahyp="http://schemas.microsoft.com/office/drawing/2018/hyperlinkcolor" val="tx"/>
                    </a:ext>
                  </a:extLst>
                </a:hlinkClick>
              </a:rPr>
              <a:t>https://www.comparebusinessproducts.com/fyi/50-places-linux-running-you-might-not-expect</a:t>
            </a:r>
            <a:endParaRPr sz="1800">
              <a:solidFill>
                <a:schemeClr val="dk1"/>
              </a:solidFill>
            </a:endParaRPr>
          </a:p>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18ef67ea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a18ef67ea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a18ef67ea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ga18ef67eac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a18ef67ea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a18ef67ea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a18ef67eac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ga18ef67eac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9bcca61692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9bcca61692_0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tr-TR" sz="1800"/>
              <a:t>Third and the last question is: when Linux?</a:t>
            </a:r>
            <a:endParaRPr sz="1800"/>
          </a:p>
          <a:p>
            <a:pPr marL="0" lvl="0" indent="0" algn="l" rtl="0">
              <a:spcBef>
                <a:spcPts val="0"/>
              </a:spcBef>
              <a:spcAft>
                <a:spcPts val="0"/>
              </a:spcAft>
              <a:buClr>
                <a:schemeClr val="dk1"/>
              </a:buClr>
              <a:buSzPts val="1400"/>
              <a:buFont typeface="Arial"/>
              <a:buNone/>
            </a:pPr>
            <a:r>
              <a:rPr lang="tr-TR" sz="1800"/>
              <a:t>The answer is easy and straightforward: You can use Linux anywhere at anytime, or everywhere at every time. </a:t>
            </a:r>
            <a:endParaRPr sz="1800"/>
          </a:p>
          <a:p>
            <a:pPr marL="0" lvl="0" indent="0" algn="l" rtl="0">
              <a:spcBef>
                <a:spcPts val="0"/>
              </a:spcBef>
              <a:spcAft>
                <a:spcPts val="0"/>
              </a:spcAft>
              <a:buClr>
                <a:schemeClr val="dk1"/>
              </a:buClr>
              <a:buSzPts val="1400"/>
              <a:buFont typeface="Arial"/>
              <a:buNone/>
            </a:pPr>
            <a:endParaRPr sz="1800"/>
          </a:p>
          <a:p>
            <a:pPr marL="0" lvl="0" indent="0" algn="l" rtl="0">
              <a:spcBef>
                <a:spcPts val="0"/>
              </a:spcBef>
              <a:spcAft>
                <a:spcPts val="0"/>
              </a:spcAft>
              <a:buClr>
                <a:schemeClr val="dk1"/>
              </a:buClr>
              <a:buSzPts val="1400"/>
              <a:buFont typeface="Arial"/>
              <a:buNone/>
            </a:pPr>
            <a:r>
              <a:rPr lang="tr-TR" sz="1800"/>
              <a:t>Examples? Definitely.</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tr-TR" sz="1800"/>
              <a:t>You will use Linux during your following cohorts, particularly in AWS DevOps Path.</a:t>
            </a:r>
            <a:endParaRPr sz="1800"/>
          </a:p>
          <a:p>
            <a:pPr marL="0" lvl="0" indent="0" algn="l" rtl="0">
              <a:spcBef>
                <a:spcPts val="0"/>
              </a:spcBef>
              <a:spcAft>
                <a:spcPts val="0"/>
              </a:spcAft>
              <a:buClr>
                <a:schemeClr val="dk1"/>
              </a:buClr>
              <a:buSzPts val="1400"/>
              <a:buFont typeface="Arial"/>
              <a:buNone/>
            </a:pPr>
            <a:r>
              <a:rPr lang="tr-TR" sz="1800"/>
              <a:t>And during interviews you may encounter questions about Linux as well.</a:t>
            </a:r>
            <a:endParaRPr sz="1800"/>
          </a:p>
          <a:p>
            <a:pPr marL="0" lvl="0" indent="0" algn="l" rtl="0">
              <a:spcBef>
                <a:spcPts val="0"/>
              </a:spcBef>
              <a:spcAft>
                <a:spcPts val="0"/>
              </a:spcAft>
              <a:buClr>
                <a:schemeClr val="dk1"/>
              </a:buClr>
              <a:buSzPts val="1400"/>
              <a:buFont typeface="Arial"/>
              <a:buNone/>
            </a:pPr>
            <a:endParaRPr sz="1800"/>
          </a:p>
          <a:p>
            <a:pPr marL="0" lvl="0" indent="0" algn="l" rtl="0">
              <a:spcBef>
                <a:spcPts val="0"/>
              </a:spcBef>
              <a:spcAft>
                <a:spcPts val="0"/>
              </a:spcAft>
              <a:buClr>
                <a:schemeClr val="dk1"/>
              </a:buClr>
              <a:buSzPts val="1400"/>
              <a:buFont typeface="Arial"/>
              <a:buNone/>
            </a:pPr>
            <a:endParaRPr sz="1800"/>
          </a:p>
          <a:p>
            <a:pPr marL="0" lvl="0" indent="0" algn="l" rtl="0">
              <a:spcBef>
                <a:spcPts val="0"/>
              </a:spcBef>
              <a:spcAft>
                <a:spcPts val="0"/>
              </a:spcAft>
              <a:buClr>
                <a:schemeClr val="dk1"/>
              </a:buClr>
              <a:buSzPts val="1400"/>
              <a:buFont typeface="Arial"/>
              <a:buNone/>
            </a:pP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tr-TR" sz="1800">
                <a:solidFill>
                  <a:srgbClr val="1D1F28"/>
                </a:solidFill>
              </a:rPr>
              <a:t>Linux is a Free and Open-Source Operating System just like Windows, iOS or MacOs.</a:t>
            </a:r>
            <a:endParaRPr sz="1800">
              <a:solidFill>
                <a:srgbClr val="1D1F28"/>
              </a:solidFill>
            </a:endParaRPr>
          </a:p>
          <a:p>
            <a:pPr marL="0" lvl="0" indent="0" algn="just" rtl="0">
              <a:spcBef>
                <a:spcPts val="0"/>
              </a:spcBef>
              <a:spcAft>
                <a:spcPts val="0"/>
              </a:spcAft>
              <a:buNone/>
            </a:pPr>
            <a:endParaRPr sz="1800">
              <a:solidFill>
                <a:srgbClr val="1D1F28"/>
              </a:solidFill>
            </a:endParaRPr>
          </a:p>
          <a:p>
            <a:pPr marL="0" lvl="0" indent="0" algn="just" rtl="0">
              <a:spcBef>
                <a:spcPts val="0"/>
              </a:spcBef>
              <a:spcAft>
                <a:spcPts val="0"/>
              </a:spcAft>
              <a:buNone/>
            </a:pPr>
            <a:r>
              <a:rPr lang="tr-TR" sz="1800">
                <a:solidFill>
                  <a:srgbClr val="1D1F28"/>
                </a:solidFill>
              </a:rPr>
              <a:t>This sentence alone, comprises three completely different dimensions. First one is free, second one is Open Source and last one is Operating System.</a:t>
            </a:r>
            <a:endParaRPr sz="1800">
              <a:solidFill>
                <a:srgbClr val="1D1F28"/>
              </a:solidFill>
            </a:endParaRPr>
          </a:p>
          <a:p>
            <a:pPr marL="0" lvl="0" indent="0" algn="just" rtl="0">
              <a:spcBef>
                <a:spcPts val="0"/>
              </a:spcBef>
              <a:spcAft>
                <a:spcPts val="0"/>
              </a:spcAft>
              <a:buNone/>
            </a:pPr>
            <a:endParaRPr sz="1800">
              <a:solidFill>
                <a:srgbClr val="1D1F28"/>
              </a:solidFill>
            </a:endParaRPr>
          </a:p>
          <a:p>
            <a:pPr marL="0" lvl="0" indent="0" algn="just" rtl="0">
              <a:spcBef>
                <a:spcPts val="0"/>
              </a:spcBef>
              <a:spcAft>
                <a:spcPts val="0"/>
              </a:spcAft>
              <a:buNone/>
            </a:pPr>
            <a:r>
              <a:rPr lang="tr-TR" sz="1800">
                <a:solidFill>
                  <a:srgbClr val="1D1F28"/>
                </a:solidFill>
              </a:rPr>
              <a:t>We will explain the first two arguments: free and open source in the following slides. The last one is Operating System.</a:t>
            </a:r>
            <a:endParaRPr sz="1800">
              <a:solidFill>
                <a:srgbClr val="1D1F28"/>
              </a:solidFill>
            </a:endParaRPr>
          </a:p>
          <a:p>
            <a:pPr marL="0" lvl="0" indent="0" algn="just" rtl="0">
              <a:spcBef>
                <a:spcPts val="0"/>
              </a:spcBef>
              <a:spcAft>
                <a:spcPts val="0"/>
              </a:spcAft>
              <a:buNone/>
            </a:pPr>
            <a:endParaRPr sz="1800">
              <a:solidFill>
                <a:srgbClr val="1D1F28"/>
              </a:solidFill>
            </a:endParaRPr>
          </a:p>
          <a:p>
            <a:pPr marL="0" lvl="0" indent="0" algn="just" rtl="0">
              <a:spcBef>
                <a:spcPts val="0"/>
              </a:spcBef>
              <a:spcAft>
                <a:spcPts val="0"/>
              </a:spcAft>
              <a:buNone/>
            </a:pPr>
            <a:r>
              <a:rPr lang="tr-TR" sz="1800">
                <a:solidFill>
                  <a:srgbClr val="1D1F28"/>
                </a:solidFill>
              </a:rPr>
              <a:t>As I’ve stated earlier, Linux is an OS like any other operating systems. I will not mention OSs in detail neither. </a:t>
            </a:r>
            <a:endParaRPr sz="1800">
              <a:solidFill>
                <a:srgbClr val="1D1F28"/>
              </a:solidFill>
            </a:endParaRPr>
          </a:p>
          <a:p>
            <a:pPr marL="0" lvl="0" indent="0" algn="just" rtl="0">
              <a:spcBef>
                <a:spcPts val="0"/>
              </a:spcBef>
              <a:spcAft>
                <a:spcPts val="0"/>
              </a:spcAft>
              <a:buNone/>
            </a:pPr>
            <a:endParaRPr sz="1800">
              <a:solidFill>
                <a:srgbClr val="1D1F28"/>
              </a:solidFill>
            </a:endParaRPr>
          </a:p>
          <a:p>
            <a:pPr marL="0" lvl="0" indent="0" algn="just" rtl="0">
              <a:spcBef>
                <a:spcPts val="0"/>
              </a:spcBef>
              <a:spcAft>
                <a:spcPts val="0"/>
              </a:spcAft>
              <a:buNone/>
            </a:pPr>
            <a:r>
              <a:rPr lang="tr-TR" sz="1800">
                <a:solidFill>
                  <a:srgbClr val="1D1F28"/>
                </a:solidFill>
              </a:rPr>
              <a:t>As you have seen during CF lessons </a:t>
            </a:r>
            <a:r>
              <a:rPr lang="tr-TR" sz="1800">
                <a:solidFill>
                  <a:srgbClr val="202122"/>
                </a:solidFill>
                <a:highlight>
                  <a:srgbClr val="FFFFFF"/>
                </a:highlight>
              </a:rPr>
              <a:t>An </a:t>
            </a:r>
            <a:r>
              <a:rPr lang="tr-TR" sz="1800" b="1">
                <a:solidFill>
                  <a:srgbClr val="202122"/>
                </a:solidFill>
                <a:highlight>
                  <a:srgbClr val="FFFFFF"/>
                </a:highlight>
              </a:rPr>
              <a:t>operating system</a:t>
            </a:r>
            <a:r>
              <a:rPr lang="tr-TR" sz="1800">
                <a:solidFill>
                  <a:srgbClr val="202122"/>
                </a:solidFill>
                <a:highlight>
                  <a:srgbClr val="FFFFFF"/>
                </a:highlight>
              </a:rPr>
              <a:t> (</a:t>
            </a:r>
            <a:r>
              <a:rPr lang="tr-TR" sz="1800" b="1">
                <a:solidFill>
                  <a:srgbClr val="202122"/>
                </a:solidFill>
                <a:highlight>
                  <a:srgbClr val="FFFFFF"/>
                </a:highlight>
              </a:rPr>
              <a:t>OS</a:t>
            </a:r>
            <a:r>
              <a:rPr lang="tr-TR" sz="1800">
                <a:solidFill>
                  <a:srgbClr val="202122"/>
                </a:solidFill>
                <a:highlight>
                  <a:srgbClr val="FFFFFF"/>
                </a:highlight>
              </a:rPr>
              <a:t>) is a system software that manages computer hardware, software resources, and provides common services for computer programs.</a:t>
            </a:r>
            <a:endParaRPr sz="1800">
              <a:solidFill>
                <a:srgbClr val="202122"/>
              </a:solidFill>
              <a:highlight>
                <a:srgbClr val="FFFFFF"/>
              </a:highlight>
            </a:endParaRPr>
          </a:p>
          <a:p>
            <a:pPr marL="0" lvl="0" indent="0" algn="just" rtl="0">
              <a:spcBef>
                <a:spcPts val="0"/>
              </a:spcBef>
              <a:spcAft>
                <a:spcPts val="0"/>
              </a:spcAft>
              <a:buNone/>
            </a:pPr>
            <a:endParaRPr sz="1800">
              <a:solidFill>
                <a:srgbClr val="202122"/>
              </a:solidFill>
              <a:highlight>
                <a:srgbClr val="FFFFFF"/>
              </a:highlight>
            </a:endParaRPr>
          </a:p>
          <a:p>
            <a:pPr marL="0" lvl="0" indent="0" algn="just" rtl="0">
              <a:spcBef>
                <a:spcPts val="0"/>
              </a:spcBef>
              <a:spcAft>
                <a:spcPts val="0"/>
              </a:spcAft>
              <a:buNone/>
            </a:pPr>
            <a:r>
              <a:rPr lang="tr-TR" sz="1800">
                <a:solidFill>
                  <a:srgbClr val="202122"/>
                </a:solidFill>
                <a:highlight>
                  <a:srgbClr val="FFFFFF"/>
                </a:highlight>
              </a:rPr>
              <a:t>So again, </a:t>
            </a:r>
            <a:r>
              <a:rPr lang="tr-TR" sz="1800">
                <a:solidFill>
                  <a:srgbClr val="1D1F28"/>
                </a:solidFill>
              </a:rPr>
              <a:t>Linux is a Free and Open-Source Operating System just like many others.</a:t>
            </a:r>
            <a:endParaRPr sz="1800">
              <a:solidFill>
                <a:srgbClr val="1D1F28"/>
              </a:solidFill>
            </a:endParaRPr>
          </a:p>
          <a:p>
            <a:pPr marL="0" lvl="0" indent="0" algn="just" rtl="0">
              <a:spcBef>
                <a:spcPts val="0"/>
              </a:spcBef>
              <a:spcAft>
                <a:spcPts val="0"/>
              </a:spcAft>
              <a:buNone/>
            </a:pPr>
            <a:endParaRPr sz="1800">
              <a:solidFill>
                <a:srgbClr val="202122"/>
              </a:solidFill>
              <a:highlight>
                <a:srgbClr val="FFFFFF"/>
              </a:highlight>
            </a:endParaRPr>
          </a:p>
          <a:p>
            <a:pPr marL="0" lvl="0" indent="0" algn="just" rtl="0">
              <a:spcBef>
                <a:spcPts val="0"/>
              </a:spcBef>
              <a:spcAft>
                <a:spcPts val="0"/>
              </a:spcAft>
              <a:buNone/>
            </a:pPr>
            <a:endParaRPr sz="1800">
              <a:solidFill>
                <a:srgbClr val="1D1F28"/>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a0af0969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a0af0969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tr-TR" sz="1800">
                <a:solidFill>
                  <a:srgbClr val="333333"/>
                </a:solidFill>
                <a:highlight>
                  <a:srgbClr val="FFFFFF"/>
                </a:highlight>
              </a:rPr>
              <a:t>Now, let’s have a short tour on Linux history. I will not address every point on the screen. Yet, just a few words.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9bcca6169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9bcca61692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1991: Linus Torvalds announced Linux</a:t>
            </a:r>
            <a:endParaRPr sz="1800" b="1">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a:solidFill>
                  <a:srgbClr val="333333"/>
                </a:solidFill>
                <a:highlight>
                  <a:srgbClr val="FFFFFF"/>
                </a:highlight>
              </a:rPr>
              <a:t>On 25 August 1991, 21 years old student of Helsinki University </a:t>
            </a: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sent a mail to a newsgroup on Usenet</a:t>
            </a:r>
            <a:r>
              <a:rPr lang="tr-TR" sz="1350">
                <a:solidFill>
                  <a:srgbClr val="333333"/>
                </a:solidFill>
                <a:highlight>
                  <a:srgbClr val="FFFFFF"/>
                </a:highlight>
              </a:rPr>
              <a:t>. He talked about developing a free operating system which in his words were: “just a hobby, won’t be big and professional like gnu”.</a:t>
            </a:r>
            <a:endParaRPr>
              <a:solidFill>
                <a:schemeClr val="dk1"/>
              </a:solidFill>
            </a:endParaRPr>
          </a:p>
          <a:p>
            <a:pPr marL="0" lvl="0" indent="0" algn="l" rtl="0">
              <a:spcBef>
                <a:spcPts val="23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3" name="Google Shape;76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Basic </a:t>
            </a:r>
            <a:r>
              <a:rPr lang="tr-TR" dirty="0" err="1"/>
              <a:t>Input</a:t>
            </a:r>
            <a:r>
              <a:rPr lang="tr-TR" dirty="0"/>
              <a:t>/</a:t>
            </a:r>
            <a:r>
              <a:rPr lang="tr-TR" dirty="0" err="1"/>
              <a:t>Output</a:t>
            </a:r>
            <a:r>
              <a:rPr lang="tr-TR" dirty="0"/>
              <a:t> </a:t>
            </a:r>
            <a:r>
              <a:rPr lang="tr-TR" dirty="0" err="1"/>
              <a:t>System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Software </a:t>
            </a:r>
            <a:r>
              <a:rPr lang="tr-TR" dirty="0" err="1"/>
              <a:t>that</a:t>
            </a:r>
            <a:r>
              <a:rPr lang="tr-TR" dirty="0"/>
              <a:t> </a:t>
            </a:r>
            <a:r>
              <a:rPr lang="tr-TR" dirty="0" err="1"/>
              <a:t>initializes</a:t>
            </a:r>
            <a:r>
              <a:rPr lang="tr-TR" dirty="0"/>
              <a:t> hardware </a:t>
            </a:r>
            <a:r>
              <a:rPr lang="tr-TR" dirty="0" err="1"/>
              <a:t>and</a:t>
            </a:r>
            <a:r>
              <a:rPr lang="tr-TR" dirty="0"/>
              <a:t> </a:t>
            </a:r>
            <a:r>
              <a:rPr lang="tr-TR" dirty="0" err="1"/>
              <a:t>remembers</a:t>
            </a:r>
            <a:r>
              <a:rPr lang="tr-TR" dirty="0"/>
              <a:t> </a:t>
            </a:r>
            <a:r>
              <a:rPr lang="tr-TR" dirty="0" err="1"/>
              <a:t>system</a:t>
            </a:r>
            <a:r>
              <a:rPr lang="tr-TR" dirty="0"/>
              <a:t> time.</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bcca61692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bcca6169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1992: Linux became Open Source</a:t>
            </a:r>
            <a:endParaRPr sz="1800" b="1">
              <a:solidFill>
                <a:srgbClr val="333333"/>
              </a:solidFill>
              <a:highlight>
                <a:srgbClr val="FFFFFF"/>
              </a:highlight>
            </a:endParaRPr>
          </a:p>
          <a:p>
            <a:pPr marL="0" lvl="0" indent="0" algn="l" rtl="0">
              <a:lnSpc>
                <a:spcPct val="115000"/>
              </a:lnSpc>
              <a:spcBef>
                <a:spcPts val="1500"/>
              </a:spcBef>
              <a:spcAft>
                <a:spcPts val="0"/>
              </a:spcAft>
              <a:buClr>
                <a:schemeClr val="dk1"/>
              </a:buClr>
              <a:buSzPts val="1100"/>
              <a:buFont typeface="Arial"/>
              <a:buNone/>
            </a:pPr>
            <a:r>
              <a:rPr lang="tr-TR" sz="1350">
                <a:solidFill>
                  <a:srgbClr val="333333"/>
                </a:solidFill>
                <a:highlight>
                  <a:srgbClr val="FFFFFF"/>
                </a:highlight>
              </a:rPr>
              <a:t>Linux was not always Open Source. The first few licenses of Linux forbid commercial redistribution.</a:t>
            </a:r>
            <a:endParaRPr sz="1350">
              <a:solidFill>
                <a:srgbClr val="333333"/>
              </a:solidFill>
              <a:highlight>
                <a:srgbClr val="FFFFFF"/>
              </a:highlight>
            </a:endParaRPr>
          </a:p>
          <a:p>
            <a:pPr marL="0" lvl="0" indent="0" algn="l" rtl="0">
              <a:lnSpc>
                <a:spcPct val="115000"/>
              </a:lnSpc>
              <a:spcBef>
                <a:spcPts val="2300"/>
              </a:spcBef>
              <a:spcAft>
                <a:spcPts val="0"/>
              </a:spcAft>
              <a:buClr>
                <a:schemeClr val="dk1"/>
              </a:buClr>
              <a:buSzPts val="1100"/>
              <a:buFont typeface="Arial"/>
              <a:buNone/>
            </a:pPr>
            <a:r>
              <a:rPr lang="tr-TR" sz="1350">
                <a:solidFill>
                  <a:srgbClr val="333333"/>
                </a:solidFill>
                <a:highlight>
                  <a:srgbClr val="FFFFFF"/>
                </a:highlight>
              </a:rPr>
              <a:t>It was with version 0.12 in February 92 that Linux Kernel was released under </a:t>
            </a: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GPL</a:t>
            </a:r>
            <a:r>
              <a:rPr lang="tr-TR" sz="1350">
                <a:solidFill>
                  <a:srgbClr val="333333"/>
                </a:solidFill>
                <a:highlight>
                  <a:srgbClr val="FFFFFF"/>
                </a:highlight>
              </a:rPr>
              <a:t>. As per Linus Torvalds, open sourcing Linux was the best thing he ever did.</a:t>
            </a:r>
            <a:endParaRPr>
              <a:solidFill>
                <a:schemeClr val="dk1"/>
              </a:solidFill>
            </a:endParaRPr>
          </a:p>
          <a:p>
            <a:pPr marL="0" lvl="0" indent="0" algn="l" rtl="0">
              <a:spcBef>
                <a:spcPts val="23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bcca61692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bcca61692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1993: </a:t>
            </a:r>
            <a:r>
              <a:rPr lang="tr-TR" sz="1800" b="1" dirty="0" err="1">
                <a:solidFill>
                  <a:srgbClr val="333333"/>
                </a:solidFill>
                <a:highlight>
                  <a:srgbClr val="FFFFFF"/>
                </a:highlight>
              </a:rPr>
              <a:t>Slackware</a:t>
            </a:r>
            <a:r>
              <a:rPr lang="tr-TR" sz="1800" b="1" dirty="0">
                <a:solidFill>
                  <a:srgbClr val="333333"/>
                </a:solidFill>
                <a:highlight>
                  <a:srgbClr val="FFFFFF"/>
                </a:highlight>
              </a:rPr>
              <a:t> Linux </a:t>
            </a:r>
            <a:r>
              <a:rPr lang="tr-TR" sz="1800" b="1" dirty="0" err="1">
                <a:solidFill>
                  <a:srgbClr val="333333"/>
                </a:solidFill>
                <a:highlight>
                  <a:srgbClr val="FFFFFF"/>
                </a:highlight>
              </a:rPr>
              <a:t>released</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Slackware Linux</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1.0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released</a:t>
            </a:r>
            <a:r>
              <a:rPr lang="tr-TR" sz="1350" dirty="0">
                <a:solidFill>
                  <a:srgbClr val="333333"/>
                </a:solidFill>
                <a:highlight>
                  <a:srgbClr val="FFFFFF"/>
                </a:highlight>
              </a:rPr>
              <a:t> on 17th </a:t>
            </a:r>
            <a:r>
              <a:rPr lang="tr-TR" sz="1350" dirty="0" err="1">
                <a:solidFill>
                  <a:srgbClr val="333333"/>
                </a:solidFill>
                <a:highlight>
                  <a:srgbClr val="FFFFFF"/>
                </a:highlight>
              </a:rPr>
              <a:t>July</a:t>
            </a:r>
            <a:r>
              <a:rPr lang="tr-TR" sz="1350" dirty="0">
                <a:solidFill>
                  <a:srgbClr val="333333"/>
                </a:solidFill>
                <a:highlight>
                  <a:srgbClr val="FFFFFF"/>
                </a:highlight>
              </a:rPr>
              <a:t> 1993. </a:t>
            </a:r>
            <a:r>
              <a:rPr lang="tr-TR" sz="1350" dirty="0" err="1">
                <a:solidFill>
                  <a:srgbClr val="333333"/>
                </a:solidFill>
                <a:highlight>
                  <a:srgbClr val="FFFFFF"/>
                </a:highlight>
              </a:rPr>
              <a:t>If</a:t>
            </a:r>
            <a:r>
              <a:rPr lang="tr-TR" sz="1350" dirty="0">
                <a:solidFill>
                  <a:srgbClr val="333333"/>
                </a:solidFill>
                <a:highlight>
                  <a:srgbClr val="FFFFFF"/>
                </a:highlight>
              </a:rPr>
              <a:t> </a:t>
            </a:r>
            <a:r>
              <a:rPr lang="tr-TR" sz="1350" dirty="0" err="1">
                <a:solidFill>
                  <a:srgbClr val="333333"/>
                </a:solidFill>
                <a:highlight>
                  <a:srgbClr val="FFFFFF"/>
                </a:highlight>
              </a:rPr>
              <a:t>you</a:t>
            </a:r>
            <a:r>
              <a:rPr lang="tr-TR" sz="1350" dirty="0">
                <a:solidFill>
                  <a:srgbClr val="333333"/>
                </a:solidFill>
                <a:highlight>
                  <a:srgbClr val="FFFFFF"/>
                </a:highlight>
              </a:rPr>
              <a:t> </a:t>
            </a:r>
            <a:r>
              <a:rPr lang="tr-TR" sz="1350" dirty="0" err="1">
                <a:solidFill>
                  <a:srgbClr val="333333"/>
                </a:solidFill>
                <a:highlight>
                  <a:srgbClr val="FFFFFF"/>
                </a:highlight>
              </a:rPr>
              <a:t>think</a:t>
            </a:r>
            <a:r>
              <a:rPr lang="tr-TR" sz="1350" dirty="0">
                <a:solidFill>
                  <a:srgbClr val="333333"/>
                </a:solidFill>
                <a:highlight>
                  <a:srgbClr val="FFFFFF"/>
                </a:highlight>
              </a:rPr>
              <a:t> </a:t>
            </a:r>
            <a:r>
              <a:rPr lang="tr-TR" sz="1350" dirty="0" err="1">
                <a:solidFill>
                  <a:srgbClr val="333333"/>
                </a:solidFill>
                <a:highlight>
                  <a:srgbClr val="FFFFFF"/>
                </a:highlight>
              </a:rPr>
              <a:t>why</a:t>
            </a:r>
            <a:r>
              <a:rPr lang="tr-TR" sz="1350" dirty="0">
                <a:solidFill>
                  <a:srgbClr val="333333"/>
                </a:solidFill>
                <a:highlight>
                  <a:srgbClr val="FFFFFF"/>
                </a:highlight>
              </a:rPr>
              <a:t> it is </a:t>
            </a:r>
            <a:r>
              <a:rPr lang="tr-TR" sz="1350" dirty="0" err="1">
                <a:solidFill>
                  <a:srgbClr val="333333"/>
                </a:solidFill>
                <a:highlight>
                  <a:srgbClr val="FFFFFF"/>
                </a:highlight>
              </a:rPr>
              <a:t>so</a:t>
            </a:r>
            <a:r>
              <a:rPr lang="tr-TR" sz="1350" dirty="0">
                <a:solidFill>
                  <a:srgbClr val="333333"/>
                </a:solidFill>
                <a:highlight>
                  <a:srgbClr val="FFFFFF"/>
                </a:highlight>
              </a:rPr>
              <a:t> </a:t>
            </a:r>
            <a:r>
              <a:rPr lang="tr-TR" sz="1350" dirty="0" err="1">
                <a:solidFill>
                  <a:srgbClr val="333333"/>
                </a:solidFill>
                <a:highlight>
                  <a:srgbClr val="FFFFFF"/>
                </a:highlight>
              </a:rPr>
              <a:t>important</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mention</a:t>
            </a:r>
            <a:r>
              <a:rPr lang="tr-TR" sz="1350" dirty="0">
                <a:solidFill>
                  <a:srgbClr val="333333"/>
                </a:solidFill>
                <a:highlight>
                  <a:srgbClr val="FFFFFF"/>
                </a:highlight>
              </a:rPr>
              <a:t> it, </a:t>
            </a:r>
            <a:r>
              <a:rPr lang="tr-TR" sz="1350" dirty="0" err="1">
                <a:solidFill>
                  <a:srgbClr val="333333"/>
                </a:solidFill>
                <a:highlight>
                  <a:srgbClr val="FFFFFF"/>
                </a:highlight>
              </a:rPr>
              <a:t>let</a:t>
            </a:r>
            <a:r>
              <a:rPr lang="tr-TR" sz="1350" dirty="0">
                <a:solidFill>
                  <a:srgbClr val="333333"/>
                </a:solidFill>
                <a:highlight>
                  <a:srgbClr val="FFFFFF"/>
                </a:highlight>
              </a:rPr>
              <a:t> me </a:t>
            </a:r>
            <a:r>
              <a:rPr lang="tr-TR" sz="1350" dirty="0" err="1">
                <a:solidFill>
                  <a:srgbClr val="333333"/>
                </a:solidFill>
                <a:highlight>
                  <a:srgbClr val="FFFFFF"/>
                </a:highlight>
              </a:rPr>
              <a:t>tell</a:t>
            </a:r>
            <a:r>
              <a:rPr lang="tr-TR" sz="1350" dirty="0">
                <a:solidFill>
                  <a:srgbClr val="333333"/>
                </a:solidFill>
                <a:highlight>
                  <a:srgbClr val="FFFFFF"/>
                </a:highlight>
              </a:rPr>
              <a:t> </a:t>
            </a:r>
            <a:r>
              <a:rPr lang="tr-TR" sz="1350" dirty="0" err="1">
                <a:solidFill>
                  <a:srgbClr val="333333"/>
                </a:solidFill>
                <a:highlight>
                  <a:srgbClr val="FFFFFF"/>
                </a:highlight>
              </a:rPr>
              <a:t>you</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dirty="0" err="1">
                <a:solidFill>
                  <a:srgbClr val="333333"/>
                </a:solidFill>
                <a:highlight>
                  <a:srgbClr val="FFFFFF"/>
                </a:highlight>
              </a:rPr>
              <a:t>Slackware</a:t>
            </a:r>
            <a:r>
              <a:rPr lang="tr-TR" sz="1350" dirty="0">
                <a:solidFill>
                  <a:srgbClr val="333333"/>
                </a:solidFill>
                <a:highlight>
                  <a:srgbClr val="FFFFFF"/>
                </a:highlight>
              </a:rPr>
              <a:t> Linux is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oldest</a:t>
            </a:r>
            <a:r>
              <a:rPr lang="tr-TR" sz="1350" dirty="0">
                <a:solidFill>
                  <a:srgbClr val="333333"/>
                </a:solidFill>
                <a:highlight>
                  <a:srgbClr val="FFFFFF"/>
                </a:highlight>
              </a:rPr>
              <a:t> Linux </a:t>
            </a:r>
            <a:r>
              <a:rPr lang="tr-TR" sz="1350" dirty="0" err="1">
                <a:solidFill>
                  <a:srgbClr val="333333"/>
                </a:solidFill>
                <a:highlight>
                  <a:srgbClr val="FFFFFF"/>
                </a:highlight>
              </a:rPr>
              <a:t>which</a:t>
            </a:r>
            <a:r>
              <a:rPr lang="tr-TR" sz="1350" dirty="0">
                <a:solidFill>
                  <a:srgbClr val="333333"/>
                </a:solidFill>
                <a:highlight>
                  <a:srgbClr val="FFFFFF"/>
                </a:highlight>
              </a:rPr>
              <a:t> is </a:t>
            </a:r>
            <a:r>
              <a:rPr lang="tr-TR" sz="1350" dirty="0" err="1">
                <a:solidFill>
                  <a:srgbClr val="333333"/>
                </a:solidFill>
                <a:highlight>
                  <a:srgbClr val="FFFFFF"/>
                </a:highlight>
              </a:rPr>
              <a:t>still</a:t>
            </a:r>
            <a:r>
              <a:rPr lang="tr-TR" sz="1350" dirty="0">
                <a:solidFill>
                  <a:srgbClr val="333333"/>
                </a:solidFill>
                <a:highlight>
                  <a:srgbClr val="FFFFFF"/>
                </a:highlight>
              </a:rPr>
              <a:t> in </a:t>
            </a:r>
            <a:r>
              <a:rPr lang="tr-TR" sz="1350" dirty="0" err="1">
                <a:solidFill>
                  <a:srgbClr val="333333"/>
                </a:solidFill>
                <a:highlight>
                  <a:srgbClr val="FFFFFF"/>
                </a:highlight>
              </a:rPr>
              <a:t>development</a:t>
            </a:r>
            <a:r>
              <a:rPr lang="tr-TR" sz="1350" dirty="0">
                <a:solidFill>
                  <a:srgbClr val="333333"/>
                </a:solidFill>
                <a:highlight>
                  <a:srgbClr val="FFFFFF"/>
                </a:highlight>
              </a:rPr>
              <a:t>.</a:t>
            </a:r>
            <a:endParaRPr dirty="0">
              <a:solidFill>
                <a:schemeClr val="dk1"/>
              </a:solidFill>
            </a:endParaRPr>
          </a:p>
          <a:p>
            <a:pPr marL="0" lvl="0" indent="0" algn="l" rtl="0">
              <a:spcBef>
                <a:spcPts val="230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9bcca6169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9bcca6169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1995: First Linux Expo</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dirty="0">
                <a:solidFill>
                  <a:srgbClr val="333333"/>
                </a:solidFill>
                <a:highlight>
                  <a:srgbClr val="FFFFFF"/>
                </a:highlight>
              </a:rPr>
              <a:t>First Linux </a:t>
            </a:r>
            <a:r>
              <a:rPr lang="tr-TR" sz="1350" dirty="0" err="1">
                <a:solidFill>
                  <a:srgbClr val="333333"/>
                </a:solidFill>
                <a:highlight>
                  <a:srgbClr val="FFFFFF"/>
                </a:highlight>
              </a:rPr>
              <a:t>specific</a:t>
            </a:r>
            <a:r>
              <a:rPr lang="tr-TR" sz="1350" dirty="0">
                <a:solidFill>
                  <a:srgbClr val="333333"/>
                </a:solidFill>
                <a:highlight>
                  <a:srgbClr val="FFFFFF"/>
                </a:highlight>
              </a:rPr>
              <a:t> </a:t>
            </a:r>
            <a:r>
              <a:rPr lang="tr-TR" sz="1350" dirty="0" err="1">
                <a:solidFill>
                  <a:srgbClr val="333333"/>
                </a:solidFill>
                <a:highlight>
                  <a:srgbClr val="FFFFFF"/>
                </a:highlight>
              </a:rPr>
              <a:t>tradeshow</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conference</a:t>
            </a:r>
            <a:r>
              <a:rPr lang="tr-TR" sz="1350" dirty="0">
                <a:solidFill>
                  <a:srgbClr val="333333"/>
                </a:solidFill>
                <a:highlight>
                  <a:srgbClr val="FFFFFF"/>
                </a:highlight>
              </a:rPr>
              <a:t> </a:t>
            </a:r>
            <a:r>
              <a:rPr lang="tr-TR" sz="1350" dirty="0" err="1">
                <a:solidFill>
                  <a:srgbClr val="333333"/>
                </a:solidFill>
                <a:highlight>
                  <a:srgbClr val="FFFFFF"/>
                </a:highlight>
              </a:rPr>
              <a:t>series</a:t>
            </a:r>
            <a:r>
              <a:rPr lang="tr-TR" sz="1350" dirty="0">
                <a:solidFill>
                  <a:srgbClr val="333333"/>
                </a:solidFill>
                <a:highlight>
                  <a:srgbClr val="FFFFFF"/>
                </a:highlight>
              </a:rPr>
              <a:t> </a:t>
            </a:r>
            <a:r>
              <a:rPr lang="tr-TR" sz="1350" dirty="0" err="1">
                <a:solidFill>
                  <a:srgbClr val="333333"/>
                </a:solidFill>
                <a:highlight>
                  <a:srgbClr val="FFFFFF"/>
                </a:highlight>
              </a:rPr>
              <a:t>were</a:t>
            </a:r>
            <a:r>
              <a:rPr lang="tr-TR" sz="1350" dirty="0">
                <a:solidFill>
                  <a:srgbClr val="333333"/>
                </a:solidFill>
                <a:highlight>
                  <a:srgbClr val="FFFFFF"/>
                </a:highlight>
              </a:rPr>
              <a:t> </a:t>
            </a:r>
            <a:r>
              <a:rPr lang="tr-TR" sz="1350" dirty="0" err="1">
                <a:solidFill>
                  <a:srgbClr val="333333"/>
                </a:solidFill>
                <a:highlight>
                  <a:srgbClr val="FFFFFF"/>
                </a:highlight>
              </a:rPr>
              <a:t>launched</a:t>
            </a:r>
            <a:r>
              <a:rPr lang="tr-TR" sz="1350" dirty="0">
                <a:solidFill>
                  <a:srgbClr val="333333"/>
                </a:solidFill>
                <a:highlight>
                  <a:srgbClr val="FFFFFF"/>
                </a:highlight>
              </a:rPr>
              <a:t> </a:t>
            </a:r>
            <a:r>
              <a:rPr lang="tr-TR" sz="1350" dirty="0" err="1">
                <a:solidFill>
                  <a:srgbClr val="333333"/>
                </a:solidFill>
                <a:highlight>
                  <a:srgbClr val="FFFFFF"/>
                </a:highlight>
              </a:rPr>
              <a:t>by</a:t>
            </a:r>
            <a:r>
              <a:rPr lang="tr-TR" sz="1350" dirty="0">
                <a:solidFill>
                  <a:srgbClr val="333333"/>
                </a:solidFill>
                <a:highlight>
                  <a:srgbClr val="FFFFFF"/>
                </a:highlight>
              </a:rPr>
              <a:t> </a:t>
            </a:r>
            <a:r>
              <a:rPr lang="tr-TR" sz="1350" dirty="0" err="1">
                <a:solidFill>
                  <a:srgbClr val="333333"/>
                </a:solidFill>
                <a:highlight>
                  <a:srgbClr val="FFFFFF"/>
                </a:highlight>
              </a:rPr>
              <a:t>people</a:t>
            </a:r>
            <a:r>
              <a:rPr lang="tr-TR" sz="1350" dirty="0">
                <a:solidFill>
                  <a:srgbClr val="333333"/>
                </a:solidFill>
                <a:highlight>
                  <a:srgbClr val="FFFFFF"/>
                </a:highlight>
              </a:rPr>
              <a:t> at North Carolina </a:t>
            </a:r>
            <a:r>
              <a:rPr lang="tr-TR" sz="1350" dirty="0" err="1">
                <a:solidFill>
                  <a:srgbClr val="333333"/>
                </a:solidFill>
                <a:highlight>
                  <a:srgbClr val="FFFFFF"/>
                </a:highlight>
              </a:rPr>
              <a:t>State</a:t>
            </a:r>
            <a:r>
              <a:rPr lang="tr-TR" sz="1350" dirty="0">
                <a:solidFill>
                  <a:srgbClr val="333333"/>
                </a:solidFill>
                <a:highlight>
                  <a:srgbClr val="FFFFFF"/>
                </a:highlight>
              </a:rPr>
              <a:t> </a:t>
            </a:r>
            <a:r>
              <a:rPr lang="tr-TR" sz="1350" dirty="0" err="1">
                <a:solidFill>
                  <a:srgbClr val="333333"/>
                </a:solidFill>
                <a:highlight>
                  <a:srgbClr val="FFFFFF"/>
                </a:highlight>
              </a:rPr>
              <a:t>University</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became</a:t>
            </a:r>
            <a:r>
              <a:rPr lang="tr-TR" sz="1350" dirty="0">
                <a:solidFill>
                  <a:srgbClr val="333333"/>
                </a:solidFill>
                <a:highlight>
                  <a:srgbClr val="FFFFFF"/>
                </a:highlight>
              </a:rPr>
              <a:t> </a:t>
            </a:r>
            <a:r>
              <a:rPr lang="tr-TR" sz="1350" dirty="0" err="1">
                <a:solidFill>
                  <a:srgbClr val="333333"/>
                </a:solidFill>
                <a:highlight>
                  <a:srgbClr val="FFFFFF"/>
                </a:highlight>
              </a:rPr>
              <a:t>one</a:t>
            </a:r>
            <a:r>
              <a:rPr lang="tr-TR" sz="1350" dirty="0">
                <a:solidFill>
                  <a:srgbClr val="333333"/>
                </a:solidFill>
                <a:highlight>
                  <a:srgbClr val="FFFFFF"/>
                </a:highlight>
              </a:rPr>
              <a:t> of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most</a:t>
            </a:r>
            <a:r>
              <a:rPr lang="tr-TR" sz="1350" dirty="0">
                <a:solidFill>
                  <a:srgbClr val="333333"/>
                </a:solidFill>
                <a:highlight>
                  <a:srgbClr val="FFFFFF"/>
                </a:highlight>
              </a:rPr>
              <a:t> </a:t>
            </a:r>
            <a:r>
              <a:rPr lang="tr-TR" sz="1350" dirty="0" err="1">
                <a:solidFill>
                  <a:srgbClr val="333333"/>
                </a:solidFill>
                <a:highlight>
                  <a:srgbClr val="FFFFFF"/>
                </a:highlight>
              </a:rPr>
              <a:t>attended</a:t>
            </a:r>
            <a:r>
              <a:rPr lang="tr-TR" sz="1350" dirty="0">
                <a:solidFill>
                  <a:srgbClr val="333333"/>
                </a:solidFill>
                <a:highlight>
                  <a:srgbClr val="FFFFFF"/>
                </a:highlight>
              </a:rPr>
              <a:t> </a:t>
            </a:r>
            <a:r>
              <a:rPr lang="tr-TR" sz="1350" dirty="0" err="1">
                <a:solidFill>
                  <a:srgbClr val="333333"/>
                </a:solidFill>
                <a:highlight>
                  <a:srgbClr val="FFFFFF"/>
                </a:highlight>
              </a:rPr>
              <a:t>annual</a:t>
            </a:r>
            <a:r>
              <a:rPr lang="tr-TR" sz="1350" dirty="0">
                <a:solidFill>
                  <a:srgbClr val="333333"/>
                </a:solidFill>
                <a:highlight>
                  <a:srgbClr val="FFFFFF"/>
                </a:highlight>
              </a:rPr>
              <a:t> Linux </a:t>
            </a:r>
            <a:r>
              <a:rPr lang="tr-TR" sz="1350" dirty="0" err="1">
                <a:solidFill>
                  <a:srgbClr val="333333"/>
                </a:solidFill>
                <a:highlight>
                  <a:srgbClr val="FFFFFF"/>
                </a:highlight>
              </a:rPr>
              <a:t>show</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next</a:t>
            </a:r>
            <a:r>
              <a:rPr lang="tr-TR" sz="1350" dirty="0">
                <a:solidFill>
                  <a:srgbClr val="333333"/>
                </a:solidFill>
                <a:highlight>
                  <a:srgbClr val="FFFFFF"/>
                </a:highlight>
              </a:rPr>
              <a:t> </a:t>
            </a:r>
            <a:r>
              <a:rPr lang="tr-TR" sz="1350" dirty="0" err="1">
                <a:solidFill>
                  <a:srgbClr val="333333"/>
                </a:solidFill>
                <a:highlight>
                  <a:srgbClr val="FFFFFF"/>
                </a:highlight>
              </a:rPr>
              <a:t>several</a:t>
            </a:r>
            <a:r>
              <a:rPr lang="tr-TR" sz="1350" dirty="0">
                <a:solidFill>
                  <a:srgbClr val="333333"/>
                </a:solidFill>
                <a:highlight>
                  <a:srgbClr val="FFFFFF"/>
                </a:highlight>
              </a:rPr>
              <a:t> </a:t>
            </a:r>
            <a:r>
              <a:rPr lang="tr-TR" sz="1350" dirty="0" err="1">
                <a:solidFill>
                  <a:srgbClr val="333333"/>
                </a:solidFill>
                <a:highlight>
                  <a:srgbClr val="FFFFFF"/>
                </a:highlight>
              </a:rPr>
              <a:t>years</a:t>
            </a:r>
            <a:r>
              <a:rPr lang="tr-TR" sz="1350" dirty="0">
                <a:solidFill>
                  <a:srgbClr val="333333"/>
                </a:solidFill>
                <a:highlight>
                  <a:srgbClr val="FFFFFF"/>
                </a:highlight>
              </a:rPr>
              <a:t>.</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9bcca6169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9bcca6169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1996: Tux gets to be the symbol of Linux</a:t>
            </a:r>
            <a:endParaRPr sz="1800" b="1">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a:solidFill>
                  <a:srgbClr val="333333"/>
                </a:solidFill>
                <a:highlight>
                  <a:srgbClr val="FFFFFF"/>
                </a:highlight>
              </a:rPr>
              <a:t>Though Linus Torvalds was once bitten by a penguin, he still recommended a penguin as the mascot of Linux. Tux was created by </a:t>
            </a: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Larry Ewing</a:t>
            </a:r>
            <a:r>
              <a:rPr lang="tr-TR" sz="1350">
                <a:solidFill>
                  <a:srgbClr val="333333"/>
                </a:solidFill>
                <a:highlight>
                  <a:srgbClr val="FFFFFF"/>
                </a:highlight>
              </a:rPr>
              <a:t> in 1996. Tux has been unchanged for last 25 years.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9bcca6169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9bcca6169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1997: GNOME Project is born</a:t>
            </a:r>
            <a:endParaRPr sz="1800" b="1">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GNOME</a:t>
            </a:r>
            <a:r>
              <a:rPr lang="tr-TR" sz="1350">
                <a:solidFill>
                  <a:srgbClr val="333333"/>
                </a:solidFill>
                <a:highlight>
                  <a:srgbClr val="FFFFFF"/>
                </a:highlight>
              </a:rPr>
              <a:t> is one of the most successful open source projects. It has been crucial to the spread of desktop Linux. It has given us a number of programs that we use today on desktop Linux.</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9bcca6169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9bcca6169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1998: KDE 1.0 </a:t>
            </a:r>
            <a:r>
              <a:rPr lang="tr-TR" sz="1800" b="1" dirty="0" err="1">
                <a:solidFill>
                  <a:srgbClr val="333333"/>
                </a:solidFill>
                <a:highlight>
                  <a:srgbClr val="FFFFFF"/>
                </a:highlight>
              </a:rPr>
              <a:t>released</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dirty="0" err="1">
                <a:solidFill>
                  <a:srgbClr val="333333"/>
                </a:solidFill>
                <a:highlight>
                  <a:srgbClr val="FFFFFF"/>
                </a:highlight>
              </a:rPr>
              <a:t>Another</a:t>
            </a:r>
            <a:r>
              <a:rPr lang="tr-TR" sz="1350" dirty="0">
                <a:solidFill>
                  <a:srgbClr val="333333"/>
                </a:solidFill>
                <a:highlight>
                  <a:srgbClr val="FFFFFF"/>
                </a:highlight>
              </a:rPr>
              <a:t> </a:t>
            </a:r>
            <a:r>
              <a:rPr lang="tr-TR" sz="1350" dirty="0" err="1">
                <a:solidFill>
                  <a:srgbClr val="333333"/>
                </a:solidFill>
                <a:highlight>
                  <a:srgbClr val="FFFFFF"/>
                </a:highlight>
              </a:rPr>
              <a:t>crucial</a:t>
            </a:r>
            <a:r>
              <a:rPr lang="tr-TR" sz="1350" dirty="0">
                <a:solidFill>
                  <a:srgbClr val="333333"/>
                </a:solidFill>
                <a:highlight>
                  <a:srgbClr val="FFFFFF"/>
                </a:highlight>
              </a:rPr>
              <a:t> </a:t>
            </a:r>
            <a:r>
              <a:rPr lang="tr-TR" sz="1350" dirty="0" err="1">
                <a:solidFill>
                  <a:srgbClr val="333333"/>
                </a:solidFill>
                <a:highlight>
                  <a:srgbClr val="FFFFFF"/>
                </a:highlight>
              </a:rPr>
              <a:t>part</a:t>
            </a:r>
            <a:r>
              <a:rPr lang="tr-TR" sz="1350" dirty="0">
                <a:solidFill>
                  <a:srgbClr val="333333"/>
                </a:solidFill>
                <a:highlight>
                  <a:srgbClr val="FFFFFF"/>
                </a:highlight>
              </a:rPr>
              <a:t> of </a:t>
            </a:r>
            <a:r>
              <a:rPr lang="tr-TR" sz="1350" dirty="0" err="1">
                <a:solidFill>
                  <a:srgbClr val="333333"/>
                </a:solidFill>
                <a:highlight>
                  <a:srgbClr val="FFFFFF"/>
                </a:highlight>
              </a:rPr>
              <a:t>desktop</a:t>
            </a:r>
            <a:r>
              <a:rPr lang="tr-TR" sz="1350" dirty="0">
                <a:solidFill>
                  <a:srgbClr val="333333"/>
                </a:solidFill>
                <a:highlight>
                  <a:srgbClr val="FFFFFF"/>
                </a:highlight>
              </a:rPr>
              <a:t> Linux,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KDE</a:t>
            </a:r>
            <a:r>
              <a:rPr lang="tr-TR" sz="1350" dirty="0">
                <a:solidFill>
                  <a:srgbClr val="333333"/>
                </a:solidFill>
                <a:highlight>
                  <a:srgbClr val="FFFFFF"/>
                </a:highlight>
              </a:rPr>
              <a:t> </a:t>
            </a:r>
            <a:r>
              <a:rPr lang="tr-TR" sz="1350" dirty="0" err="1">
                <a:solidFill>
                  <a:srgbClr val="333333"/>
                </a:solidFill>
                <a:highlight>
                  <a:srgbClr val="FFFFFF"/>
                </a:highlight>
              </a:rPr>
              <a:t>project</a:t>
            </a:r>
            <a:r>
              <a:rPr lang="tr-TR" sz="1350" dirty="0">
                <a:solidFill>
                  <a:srgbClr val="333333"/>
                </a:solidFill>
                <a:highlight>
                  <a:srgbClr val="FFFFFF"/>
                </a:highlight>
              </a:rPr>
              <a:t> </a:t>
            </a:r>
            <a:r>
              <a:rPr lang="tr-TR" sz="1350" dirty="0" err="1">
                <a:solidFill>
                  <a:srgbClr val="333333"/>
                </a:solidFill>
                <a:highlight>
                  <a:srgbClr val="FFFFFF"/>
                </a:highlight>
              </a:rPr>
              <a:t>saw</a:t>
            </a:r>
            <a:r>
              <a:rPr lang="tr-TR" sz="1350" dirty="0">
                <a:solidFill>
                  <a:srgbClr val="333333"/>
                </a:solidFill>
                <a:highlight>
                  <a:srgbClr val="FFFFFF"/>
                </a:highlight>
              </a:rPr>
              <a:t> </a:t>
            </a:r>
            <a:r>
              <a:rPr lang="tr-TR" sz="1350" dirty="0" err="1">
                <a:solidFill>
                  <a:srgbClr val="333333"/>
                </a:solidFill>
                <a:highlight>
                  <a:srgbClr val="FFFFFF"/>
                </a:highlight>
              </a:rPr>
              <a:t>its</a:t>
            </a:r>
            <a:r>
              <a:rPr lang="tr-TR" sz="1350" dirty="0">
                <a:solidFill>
                  <a:srgbClr val="333333"/>
                </a:solidFill>
                <a:highlight>
                  <a:srgbClr val="FFFFFF"/>
                </a:highlight>
              </a:rPr>
              <a:t> </a:t>
            </a:r>
            <a:r>
              <a:rPr lang="tr-TR" sz="1350" dirty="0" err="1">
                <a:solidFill>
                  <a:srgbClr val="333333"/>
                </a:solidFill>
                <a:highlight>
                  <a:srgbClr val="FFFFFF"/>
                </a:highlight>
              </a:rPr>
              <a:t>first</a:t>
            </a:r>
            <a:r>
              <a:rPr lang="tr-TR" sz="1350" dirty="0">
                <a:solidFill>
                  <a:srgbClr val="333333"/>
                </a:solidFill>
                <a:highlight>
                  <a:srgbClr val="FFFFFF"/>
                </a:highlight>
              </a:rPr>
              <a:t> </a:t>
            </a:r>
            <a:r>
              <a:rPr lang="tr-TR" sz="1350" dirty="0" err="1">
                <a:solidFill>
                  <a:srgbClr val="333333"/>
                </a:solidFill>
                <a:highlight>
                  <a:srgbClr val="FFFFFF"/>
                </a:highlight>
              </a:rPr>
              <a:t>stable</a:t>
            </a:r>
            <a:r>
              <a:rPr lang="tr-TR" sz="1350" dirty="0">
                <a:solidFill>
                  <a:srgbClr val="333333"/>
                </a:solidFill>
                <a:highlight>
                  <a:srgbClr val="FFFFFF"/>
                </a:highlight>
              </a:rPr>
              <a:t> </a:t>
            </a:r>
            <a:r>
              <a:rPr lang="tr-TR" sz="1350" dirty="0" err="1">
                <a:solidFill>
                  <a:srgbClr val="333333"/>
                </a:solidFill>
                <a:highlight>
                  <a:srgbClr val="FFFFFF"/>
                </a:highlight>
              </a:rPr>
              <a:t>release</a:t>
            </a:r>
            <a:r>
              <a:rPr lang="tr-TR" sz="1350" dirty="0">
                <a:solidFill>
                  <a:srgbClr val="333333"/>
                </a:solidFill>
                <a:highlight>
                  <a:srgbClr val="FFFFFF"/>
                </a:highlight>
              </a:rPr>
              <a:t> in 1998. </a:t>
            </a:r>
            <a:r>
              <a:rPr lang="tr-TR" sz="1350" dirty="0" err="1">
                <a:solidFill>
                  <a:srgbClr val="333333"/>
                </a:solidFill>
                <a:highlight>
                  <a:srgbClr val="FFFFFF"/>
                </a:highlight>
              </a:rPr>
              <a:t>Like</a:t>
            </a:r>
            <a:r>
              <a:rPr lang="tr-TR" sz="1350" dirty="0">
                <a:solidFill>
                  <a:srgbClr val="333333"/>
                </a:solidFill>
                <a:highlight>
                  <a:srgbClr val="FFFFFF"/>
                </a:highlight>
              </a:rPr>
              <a:t> GNOME, KDE </a:t>
            </a:r>
            <a:r>
              <a:rPr lang="tr-TR" sz="1350" dirty="0" err="1">
                <a:solidFill>
                  <a:srgbClr val="333333"/>
                </a:solidFill>
                <a:highlight>
                  <a:srgbClr val="FFFFFF"/>
                </a:highlight>
              </a:rPr>
              <a:t>too</a:t>
            </a:r>
            <a:r>
              <a:rPr lang="tr-TR" sz="1350" dirty="0">
                <a:solidFill>
                  <a:srgbClr val="333333"/>
                </a:solidFill>
                <a:highlight>
                  <a:srgbClr val="FFFFFF"/>
                </a:highlight>
              </a:rPr>
              <a:t> has </a:t>
            </a:r>
            <a:r>
              <a:rPr lang="tr-TR" sz="1350" dirty="0" err="1">
                <a:solidFill>
                  <a:srgbClr val="333333"/>
                </a:solidFill>
                <a:highlight>
                  <a:srgbClr val="FFFFFF"/>
                </a:highlight>
              </a:rPr>
              <a:t>been</a:t>
            </a:r>
            <a:r>
              <a:rPr lang="tr-TR" sz="1350" dirty="0">
                <a:solidFill>
                  <a:srgbClr val="333333"/>
                </a:solidFill>
                <a:highlight>
                  <a:srgbClr val="FFFFFF"/>
                </a:highlight>
              </a:rPr>
              <a:t> a </a:t>
            </a:r>
            <a:r>
              <a:rPr lang="tr-TR" sz="1350" dirty="0" err="1">
                <a:solidFill>
                  <a:srgbClr val="333333"/>
                </a:solidFill>
                <a:highlight>
                  <a:srgbClr val="FFFFFF"/>
                </a:highlight>
              </a:rPr>
              <a:t>crucial</a:t>
            </a:r>
            <a:r>
              <a:rPr lang="tr-TR" sz="1350" dirty="0">
                <a:solidFill>
                  <a:srgbClr val="333333"/>
                </a:solidFill>
                <a:highlight>
                  <a:srgbClr val="FFFFFF"/>
                </a:highlight>
              </a:rPr>
              <a:t> </a:t>
            </a:r>
            <a:r>
              <a:rPr lang="tr-TR" sz="1350" dirty="0" err="1">
                <a:solidFill>
                  <a:srgbClr val="333333"/>
                </a:solidFill>
                <a:highlight>
                  <a:srgbClr val="FFFFFF"/>
                </a:highlight>
              </a:rPr>
              <a:t>part</a:t>
            </a:r>
            <a:r>
              <a:rPr lang="tr-TR" sz="1350" dirty="0">
                <a:solidFill>
                  <a:srgbClr val="333333"/>
                </a:solidFill>
                <a:highlight>
                  <a:srgbClr val="FFFFFF"/>
                </a:highlight>
              </a:rPr>
              <a:t> of </a:t>
            </a:r>
            <a:r>
              <a:rPr lang="tr-TR" sz="1350" dirty="0" err="1">
                <a:solidFill>
                  <a:srgbClr val="333333"/>
                </a:solidFill>
                <a:highlight>
                  <a:srgbClr val="FFFFFF"/>
                </a:highlight>
              </a:rPr>
              <a:t>desktop</a:t>
            </a:r>
            <a:r>
              <a:rPr lang="tr-TR" sz="1350" dirty="0">
                <a:solidFill>
                  <a:srgbClr val="333333"/>
                </a:solidFill>
                <a:highlight>
                  <a:srgbClr val="FFFFFF"/>
                </a:highlight>
              </a:rPr>
              <a:t> Linux.</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9bcca61692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9bcca61692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2000: Steve </a:t>
            </a:r>
            <a:r>
              <a:rPr lang="tr-TR" sz="1800" b="1" dirty="0" err="1">
                <a:solidFill>
                  <a:srgbClr val="333333"/>
                </a:solidFill>
                <a:highlight>
                  <a:srgbClr val="FFFFFF"/>
                </a:highlight>
              </a:rPr>
              <a:t>Jobs</a:t>
            </a:r>
            <a:r>
              <a:rPr lang="tr-TR" sz="1800" b="1" dirty="0">
                <a:solidFill>
                  <a:srgbClr val="333333"/>
                </a:solidFill>
                <a:highlight>
                  <a:srgbClr val="FFFFFF"/>
                </a:highlight>
              </a:rPr>
              <a:t> </a:t>
            </a:r>
            <a:r>
              <a:rPr lang="tr-TR" sz="1800" b="1" dirty="0" err="1">
                <a:solidFill>
                  <a:srgbClr val="333333"/>
                </a:solidFill>
                <a:highlight>
                  <a:srgbClr val="FFFFFF"/>
                </a:highlight>
              </a:rPr>
              <a:t>made</a:t>
            </a:r>
            <a:r>
              <a:rPr lang="tr-TR" sz="1800" b="1" dirty="0">
                <a:solidFill>
                  <a:srgbClr val="333333"/>
                </a:solidFill>
                <a:highlight>
                  <a:srgbClr val="FFFFFF"/>
                </a:highlight>
              </a:rPr>
              <a:t> an </a:t>
            </a:r>
            <a:r>
              <a:rPr lang="tr-TR" sz="1800" b="1" dirty="0" err="1">
                <a:solidFill>
                  <a:srgbClr val="333333"/>
                </a:solidFill>
                <a:highlight>
                  <a:srgbClr val="FFFFFF"/>
                </a:highlight>
              </a:rPr>
              <a:t>offer</a:t>
            </a:r>
            <a:r>
              <a:rPr lang="tr-TR" sz="1800" b="1" dirty="0">
                <a:solidFill>
                  <a:srgbClr val="333333"/>
                </a:solidFill>
                <a:highlight>
                  <a:srgbClr val="FFFFFF"/>
                </a:highlight>
              </a:rPr>
              <a:t> </a:t>
            </a:r>
            <a:r>
              <a:rPr lang="tr-TR" sz="1800" b="1" dirty="0" err="1">
                <a:solidFill>
                  <a:srgbClr val="333333"/>
                </a:solidFill>
                <a:highlight>
                  <a:srgbClr val="FFFFFF"/>
                </a:highlight>
              </a:rPr>
              <a:t>that</a:t>
            </a:r>
            <a:r>
              <a:rPr lang="tr-TR" sz="1800" b="1" dirty="0">
                <a:solidFill>
                  <a:srgbClr val="333333"/>
                </a:solidFill>
                <a:highlight>
                  <a:srgbClr val="FFFFFF"/>
                </a:highlight>
              </a:rPr>
              <a:t> </a:t>
            </a:r>
            <a:r>
              <a:rPr lang="tr-TR" sz="1800" b="1" dirty="0" err="1">
                <a:solidFill>
                  <a:srgbClr val="333333"/>
                </a:solidFill>
                <a:highlight>
                  <a:srgbClr val="FFFFFF"/>
                </a:highlight>
              </a:rPr>
              <a:t>Linus</a:t>
            </a:r>
            <a:r>
              <a:rPr lang="tr-TR" sz="1800" b="1" dirty="0">
                <a:solidFill>
                  <a:srgbClr val="333333"/>
                </a:solidFill>
                <a:highlight>
                  <a:srgbClr val="FFFFFF"/>
                </a:highlight>
              </a:rPr>
              <a:t> </a:t>
            </a:r>
            <a:r>
              <a:rPr lang="tr-TR" sz="1800" b="1" dirty="0" err="1">
                <a:solidFill>
                  <a:srgbClr val="333333"/>
                </a:solidFill>
                <a:highlight>
                  <a:srgbClr val="FFFFFF"/>
                </a:highlight>
              </a:rPr>
              <a:t>refused</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Steve Jobs offered Linus Torvalds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come</a:t>
            </a:r>
            <a:r>
              <a:rPr lang="tr-TR" sz="1350" dirty="0">
                <a:solidFill>
                  <a:srgbClr val="333333"/>
                </a:solidFill>
                <a:highlight>
                  <a:srgbClr val="FFFFFF"/>
                </a:highlight>
              </a:rPr>
              <a:t> </a:t>
            </a:r>
            <a:r>
              <a:rPr lang="tr-TR" sz="1350" dirty="0" err="1">
                <a:solidFill>
                  <a:srgbClr val="333333"/>
                </a:solidFill>
                <a:highlight>
                  <a:srgbClr val="FFFFFF"/>
                </a:highlight>
              </a:rPr>
              <a:t>work</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Mac OS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make</a:t>
            </a:r>
            <a:r>
              <a:rPr lang="tr-TR" sz="1350" dirty="0">
                <a:solidFill>
                  <a:srgbClr val="333333"/>
                </a:solidFill>
                <a:highlight>
                  <a:srgbClr val="FFFFFF"/>
                </a:highlight>
              </a:rPr>
              <a:t> “Unix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biggest</a:t>
            </a:r>
            <a:r>
              <a:rPr lang="tr-TR" sz="1350" dirty="0">
                <a:solidFill>
                  <a:srgbClr val="333333"/>
                </a:solidFill>
                <a:highlight>
                  <a:srgbClr val="FFFFFF"/>
                </a:highlight>
              </a:rPr>
              <a:t> </a:t>
            </a:r>
            <a:r>
              <a:rPr lang="tr-TR" sz="1350" dirty="0" err="1">
                <a:solidFill>
                  <a:srgbClr val="333333"/>
                </a:solidFill>
                <a:highlight>
                  <a:srgbClr val="FFFFFF"/>
                </a:highlight>
              </a:rPr>
              <a:t>user</a:t>
            </a:r>
            <a:r>
              <a:rPr lang="tr-TR" sz="1350" dirty="0">
                <a:solidFill>
                  <a:srgbClr val="333333"/>
                </a:solidFill>
                <a:highlight>
                  <a:srgbClr val="FFFFFF"/>
                </a:highlight>
              </a:rPr>
              <a:t> </a:t>
            </a:r>
            <a:r>
              <a:rPr lang="tr-TR" sz="1350" dirty="0" err="1">
                <a:solidFill>
                  <a:srgbClr val="333333"/>
                </a:solidFill>
                <a:highlight>
                  <a:srgbClr val="FFFFFF"/>
                </a:highlight>
              </a:rPr>
              <a:t>base</a:t>
            </a:r>
            <a:r>
              <a:rPr lang="tr-TR" sz="1350" dirty="0">
                <a:solidFill>
                  <a:srgbClr val="333333"/>
                </a:solidFill>
                <a:highlight>
                  <a:srgbClr val="FFFFFF"/>
                </a:highlight>
              </a:rPr>
              <a:t>”. Not </a:t>
            </a:r>
            <a:r>
              <a:rPr lang="tr-TR" sz="1350" dirty="0" err="1">
                <a:solidFill>
                  <a:srgbClr val="333333"/>
                </a:solidFill>
                <a:highlight>
                  <a:srgbClr val="FFFFFF"/>
                </a:highlight>
              </a:rPr>
              <a:t>only</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Jobs</a:t>
            </a:r>
            <a:r>
              <a:rPr lang="tr-TR" sz="1350" dirty="0">
                <a:solidFill>
                  <a:srgbClr val="333333"/>
                </a:solidFill>
                <a:highlight>
                  <a:srgbClr val="FFFFFF"/>
                </a:highlight>
              </a:rPr>
              <a:t> </a:t>
            </a:r>
            <a:r>
              <a:rPr lang="tr-TR" sz="1350" dirty="0" err="1">
                <a:solidFill>
                  <a:srgbClr val="333333"/>
                </a:solidFill>
                <a:highlight>
                  <a:srgbClr val="FFFFFF"/>
                </a:highlight>
              </a:rPr>
              <a:t>even</a:t>
            </a:r>
            <a:r>
              <a:rPr lang="tr-TR" sz="1350" dirty="0">
                <a:solidFill>
                  <a:srgbClr val="333333"/>
                </a:solidFill>
                <a:highlight>
                  <a:srgbClr val="FFFFFF"/>
                </a:highlight>
              </a:rPr>
              <a:t> </a:t>
            </a:r>
            <a:r>
              <a:rPr lang="tr-TR" sz="1350" dirty="0" err="1">
                <a:solidFill>
                  <a:srgbClr val="333333"/>
                </a:solidFill>
                <a:highlight>
                  <a:srgbClr val="FFFFFF"/>
                </a:highlight>
              </a:rPr>
              <a:t>tried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persuade</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drop</a:t>
            </a:r>
            <a:r>
              <a:rPr lang="tr-TR" sz="1350" dirty="0">
                <a:solidFill>
                  <a:srgbClr val="333333"/>
                </a:solidFill>
                <a:highlight>
                  <a:srgbClr val="FFFFFF"/>
                </a:highlight>
              </a:rPr>
              <a:t> </a:t>
            </a:r>
            <a:r>
              <a:rPr lang="tr-TR" sz="1350" dirty="0" err="1">
                <a:solidFill>
                  <a:srgbClr val="333333"/>
                </a:solidFill>
                <a:highlight>
                  <a:srgbClr val="FFFFFF"/>
                </a:highlight>
              </a:rPr>
              <a:t>working</a:t>
            </a:r>
            <a:r>
              <a:rPr lang="tr-TR" sz="1350" dirty="0">
                <a:solidFill>
                  <a:srgbClr val="333333"/>
                </a:solidFill>
                <a:highlight>
                  <a:srgbClr val="FFFFFF"/>
                </a:highlight>
              </a:rPr>
              <a:t> on Linux.</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err="1">
                <a:solidFill>
                  <a:srgbClr val="333333"/>
                </a:solidFill>
                <a:highlight>
                  <a:srgbClr val="FFFFFF"/>
                </a:highlight>
              </a:rPr>
              <a:t>Needless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say,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refused</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offer</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continued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work</a:t>
            </a:r>
            <a:r>
              <a:rPr lang="tr-TR" sz="1350" dirty="0">
                <a:solidFill>
                  <a:srgbClr val="333333"/>
                </a:solidFill>
                <a:highlight>
                  <a:srgbClr val="FFFFFF"/>
                </a:highlight>
              </a:rPr>
              <a:t> on Linux.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we</a:t>
            </a:r>
            <a:r>
              <a:rPr lang="tr-TR" sz="1350" dirty="0">
                <a:solidFill>
                  <a:srgbClr val="333333"/>
                </a:solidFill>
                <a:highlight>
                  <a:srgbClr val="FFFFFF"/>
                </a:highlight>
              </a:rPr>
              <a:t> </a:t>
            </a:r>
            <a:r>
              <a:rPr lang="tr-TR" sz="1350" dirty="0" err="1">
                <a:solidFill>
                  <a:srgbClr val="333333"/>
                </a:solidFill>
                <a:highlight>
                  <a:srgbClr val="FFFFFF"/>
                </a:highlight>
              </a:rPr>
              <a:t>cannot</a:t>
            </a:r>
            <a:r>
              <a:rPr lang="tr-TR" sz="1350" dirty="0">
                <a:solidFill>
                  <a:srgbClr val="333333"/>
                </a:solidFill>
                <a:highlight>
                  <a:srgbClr val="FFFFFF"/>
                </a:highlight>
              </a:rPr>
              <a:t> be </a:t>
            </a:r>
            <a:r>
              <a:rPr lang="tr-TR" sz="1350" dirty="0" err="1">
                <a:solidFill>
                  <a:srgbClr val="333333"/>
                </a:solidFill>
                <a:highlight>
                  <a:srgbClr val="FFFFFF"/>
                </a:highlight>
              </a:rPr>
              <a:t>more</a:t>
            </a:r>
            <a:r>
              <a:rPr lang="tr-TR" sz="1350" dirty="0">
                <a:solidFill>
                  <a:srgbClr val="333333"/>
                </a:solidFill>
                <a:highlight>
                  <a:srgbClr val="FFFFFF"/>
                </a:highlight>
              </a:rPr>
              <a:t> </a:t>
            </a:r>
            <a:r>
              <a:rPr lang="tr-TR" sz="1350" dirty="0" err="1">
                <a:solidFill>
                  <a:srgbClr val="333333"/>
                </a:solidFill>
                <a:highlight>
                  <a:srgbClr val="FFFFFF"/>
                </a:highlight>
              </a:rPr>
              <a:t>happy</a:t>
            </a:r>
            <a:r>
              <a:rPr lang="tr-TR" sz="1350" dirty="0">
                <a:solidFill>
                  <a:srgbClr val="333333"/>
                </a:solidFill>
                <a:highlight>
                  <a:srgbClr val="FFFFFF"/>
                </a:highlight>
              </a:rPr>
              <a:t> </a:t>
            </a:r>
            <a:r>
              <a:rPr lang="tr-TR" sz="1350" dirty="0" err="1">
                <a:solidFill>
                  <a:srgbClr val="333333"/>
                </a:solidFill>
                <a:highlight>
                  <a:srgbClr val="FFFFFF"/>
                </a:highlight>
              </a:rPr>
              <a:t>about</a:t>
            </a:r>
            <a:r>
              <a:rPr lang="tr-TR" sz="1350" dirty="0">
                <a:solidFill>
                  <a:srgbClr val="333333"/>
                </a:solidFill>
                <a:highlight>
                  <a:srgbClr val="FFFFFF"/>
                </a:highlight>
              </a:rPr>
              <a:t> it.</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9bcca61692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9bcca61692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2002: Red Hat Enterprise Linux released</a:t>
            </a:r>
            <a:endParaRPr sz="1800" b="1">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a:solidFill>
                  <a:srgbClr val="333333"/>
                </a:solidFill>
                <a:highlight>
                  <a:srgbClr val="FFFFFF"/>
                </a:highlight>
              </a:rPr>
              <a:t>The first commercial Linux for Business IT was released in the year 2002. RHEL is one of the few </a:t>
            </a:r>
            <a:r>
              <a:rPr lang="tr-TR" sz="1350" u="sng">
                <a:solidFill>
                  <a:srgbClr val="00B6BA"/>
                </a:solidFill>
                <a:highlight>
                  <a:srgbClr val="FFFFFF"/>
                </a:highlight>
                <a:hlinkClick r:id="rId3">
                  <a:extLst>
                    <a:ext uri="{A12FA001-AC4F-418D-AE19-62706E023703}">
                      <ahyp:hlinkClr xmlns:ahyp="http://schemas.microsoft.com/office/drawing/2018/hyperlinkcolor" val="tx"/>
                    </a:ext>
                  </a:extLst>
                </a:hlinkClick>
              </a:rPr>
              <a:t>Linux distributions that changed Linux forever</a:t>
            </a:r>
            <a:r>
              <a:rPr lang="tr-TR" sz="1350">
                <a:solidFill>
                  <a:srgbClr val="333333"/>
                </a:solidFill>
                <a:highlight>
                  <a:srgbClr val="FFFFFF"/>
                </a:highlight>
              </a:rPr>
              <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9bcca6169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9bcca6169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2004: </a:t>
            </a:r>
            <a:r>
              <a:rPr lang="tr-TR" sz="1800" b="1" dirty="0" err="1">
                <a:solidFill>
                  <a:srgbClr val="333333"/>
                </a:solidFill>
                <a:highlight>
                  <a:srgbClr val="FFFFFF"/>
                </a:highlight>
              </a:rPr>
              <a:t>Ubuntu</a:t>
            </a:r>
            <a:r>
              <a:rPr lang="tr-TR" sz="1800" b="1" dirty="0">
                <a:solidFill>
                  <a:srgbClr val="333333"/>
                </a:solidFill>
                <a:highlight>
                  <a:srgbClr val="FFFFFF"/>
                </a:highlight>
              </a:rPr>
              <a:t> 4.10 </a:t>
            </a:r>
            <a:r>
              <a:rPr lang="tr-TR" sz="1800" b="1" dirty="0" err="1">
                <a:solidFill>
                  <a:srgbClr val="333333"/>
                </a:solidFill>
                <a:highlight>
                  <a:srgbClr val="FFFFFF"/>
                </a:highlight>
              </a:rPr>
              <a:t>released</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dirty="0">
                <a:solidFill>
                  <a:srgbClr val="333333"/>
                </a:solidFill>
                <a:highlight>
                  <a:srgbClr val="FFFFFF"/>
                </a:highlight>
              </a:rPr>
              <a:t>On 20th </a:t>
            </a:r>
            <a:r>
              <a:rPr lang="tr-TR" sz="1350" dirty="0" err="1">
                <a:solidFill>
                  <a:srgbClr val="333333"/>
                </a:solidFill>
                <a:highlight>
                  <a:srgbClr val="FFFFFF"/>
                </a:highlight>
              </a:rPr>
              <a:t>October</a:t>
            </a:r>
            <a:r>
              <a:rPr lang="tr-TR" sz="1350" dirty="0">
                <a:solidFill>
                  <a:srgbClr val="333333"/>
                </a:solidFill>
                <a:highlight>
                  <a:srgbClr val="FFFFFF"/>
                </a:highlight>
              </a:rPr>
              <a:t> 2004, </a:t>
            </a:r>
            <a:r>
              <a:rPr lang="tr-TR" sz="1350" dirty="0" err="1">
                <a:solidFill>
                  <a:srgbClr val="333333"/>
                </a:solidFill>
                <a:highlight>
                  <a:srgbClr val="FFFFFF"/>
                </a:highlight>
              </a:rPr>
              <a:t>Ubuntu</a:t>
            </a:r>
            <a:r>
              <a:rPr lang="tr-TR" sz="1350" dirty="0">
                <a:solidFill>
                  <a:srgbClr val="333333"/>
                </a:solidFill>
                <a:highlight>
                  <a:srgbClr val="FFFFFF"/>
                </a:highlight>
              </a:rPr>
              <a:t> 4.10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released</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new</a:t>
            </a:r>
            <a:r>
              <a:rPr lang="tr-TR" sz="1350" dirty="0">
                <a:solidFill>
                  <a:srgbClr val="333333"/>
                </a:solidFill>
                <a:highlight>
                  <a:srgbClr val="FFFFFF"/>
                </a:highlight>
              </a:rPr>
              <a:t> Linux </a:t>
            </a:r>
            <a:r>
              <a:rPr lang="tr-TR" sz="1350" dirty="0" err="1">
                <a:solidFill>
                  <a:srgbClr val="333333"/>
                </a:solidFill>
                <a:highlight>
                  <a:srgbClr val="FFFFFF"/>
                </a:highlight>
              </a:rPr>
              <a:t>distribution</a:t>
            </a:r>
            <a:r>
              <a:rPr lang="tr-TR" sz="1350" dirty="0">
                <a:solidFill>
                  <a:srgbClr val="333333"/>
                </a:solidFill>
                <a:highlight>
                  <a:srgbClr val="FFFFFF"/>
                </a:highlight>
              </a:rPr>
              <a:t> </a:t>
            </a:r>
            <a:r>
              <a:rPr lang="tr-TR" sz="1350" dirty="0" err="1">
                <a:solidFill>
                  <a:srgbClr val="333333"/>
                </a:solidFill>
                <a:highlight>
                  <a:srgbClr val="FFFFFF"/>
                </a:highlight>
              </a:rPr>
              <a:t>marketed</a:t>
            </a:r>
            <a:r>
              <a:rPr lang="tr-TR" sz="1350" dirty="0">
                <a:solidFill>
                  <a:srgbClr val="333333"/>
                </a:solidFill>
                <a:highlight>
                  <a:srgbClr val="FFFFFF"/>
                </a:highlight>
              </a:rPr>
              <a:t> </a:t>
            </a:r>
            <a:r>
              <a:rPr lang="tr-TR" sz="1350" dirty="0" err="1">
                <a:solidFill>
                  <a:srgbClr val="333333"/>
                </a:solidFill>
                <a:highlight>
                  <a:srgbClr val="FFFFFF"/>
                </a:highlight>
              </a:rPr>
              <a:t>itself</a:t>
            </a:r>
            <a:r>
              <a:rPr lang="tr-TR" sz="1350" dirty="0">
                <a:solidFill>
                  <a:srgbClr val="333333"/>
                </a:solidFill>
                <a:highlight>
                  <a:srgbClr val="FFFFFF"/>
                </a:highlight>
              </a:rPr>
              <a:t> as Linux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human</a:t>
            </a:r>
            <a:r>
              <a:rPr lang="tr-TR" sz="1350" dirty="0">
                <a:solidFill>
                  <a:srgbClr val="333333"/>
                </a:solidFill>
                <a:highlight>
                  <a:srgbClr val="FFFFFF"/>
                </a:highlight>
              </a:rPr>
              <a:t> </a:t>
            </a:r>
            <a:r>
              <a:rPr lang="tr-TR" sz="1350" dirty="0" err="1">
                <a:solidFill>
                  <a:srgbClr val="333333"/>
                </a:solidFill>
                <a:highlight>
                  <a:srgbClr val="FFFFFF"/>
                </a:highlight>
              </a:rPr>
              <a:t>being</a:t>
            </a:r>
            <a:r>
              <a:rPr lang="tr-TR" sz="1350" dirty="0">
                <a:solidFill>
                  <a:srgbClr val="333333"/>
                </a:solidFill>
                <a:highlight>
                  <a:srgbClr val="FFFFFF"/>
                </a:highlight>
              </a:rPr>
              <a:t>.</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a:solidFill>
                  <a:srgbClr val="333333"/>
                </a:solidFill>
                <a:highlight>
                  <a:srgbClr val="FFFFFF"/>
                </a:highlight>
              </a:rPr>
              <a:t>I </a:t>
            </a:r>
            <a:r>
              <a:rPr lang="tr-TR" sz="1350" dirty="0" err="1">
                <a:solidFill>
                  <a:srgbClr val="333333"/>
                </a:solidFill>
                <a:highlight>
                  <a:srgbClr val="FFFFFF"/>
                </a:highlight>
              </a:rPr>
              <a:t>don’t</a:t>
            </a:r>
            <a:r>
              <a:rPr lang="tr-TR" sz="1350" dirty="0">
                <a:solidFill>
                  <a:srgbClr val="333333"/>
                </a:solidFill>
                <a:highlight>
                  <a:srgbClr val="FFFFFF"/>
                </a:highlight>
              </a:rPr>
              <a:t> </a:t>
            </a:r>
            <a:r>
              <a:rPr lang="tr-TR" sz="1350" dirty="0" err="1">
                <a:solidFill>
                  <a:srgbClr val="333333"/>
                </a:solidFill>
                <a:highlight>
                  <a:srgbClr val="FFFFFF"/>
                </a:highlight>
              </a:rPr>
              <a:t>need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tell</a:t>
            </a:r>
            <a:r>
              <a:rPr lang="tr-TR" sz="1350" dirty="0">
                <a:solidFill>
                  <a:srgbClr val="333333"/>
                </a:solidFill>
                <a:highlight>
                  <a:srgbClr val="FFFFFF"/>
                </a:highlight>
              </a:rPr>
              <a:t> </a:t>
            </a:r>
            <a:r>
              <a:rPr lang="tr-TR" sz="1350" dirty="0" err="1">
                <a:solidFill>
                  <a:srgbClr val="333333"/>
                </a:solidFill>
                <a:highlight>
                  <a:srgbClr val="FFFFFF"/>
                </a:highlight>
              </a:rPr>
              <a:t>you</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Ubuntu</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 </a:t>
            </a:r>
            <a:r>
              <a:rPr lang="tr-TR" sz="1350" dirty="0" err="1">
                <a:solidFill>
                  <a:srgbClr val="333333"/>
                </a:solidFill>
                <a:highlight>
                  <a:srgbClr val="FFFFFF"/>
                </a:highlight>
              </a:rPr>
              <a:t>revolutionary</a:t>
            </a:r>
            <a:r>
              <a:rPr lang="tr-TR" sz="1350" dirty="0">
                <a:solidFill>
                  <a:srgbClr val="333333"/>
                </a:solidFill>
                <a:highlight>
                  <a:srgbClr val="FFFFFF"/>
                </a:highlight>
              </a:rPr>
              <a:t> </a:t>
            </a:r>
            <a:r>
              <a:rPr lang="tr-TR" sz="1350" dirty="0" err="1">
                <a:solidFill>
                  <a:srgbClr val="333333"/>
                </a:solidFill>
                <a:highlight>
                  <a:srgbClr val="FFFFFF"/>
                </a:highlight>
              </a:rPr>
              <a:t>distribution</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dirty="0" err="1">
                <a:solidFill>
                  <a:srgbClr val="333333"/>
                </a:solidFill>
                <a:highlight>
                  <a:srgbClr val="FFFFFF"/>
                </a:highlight>
              </a:rPr>
              <a:t>actually</a:t>
            </a:r>
            <a:r>
              <a:rPr lang="tr-TR" sz="1350" dirty="0">
                <a:solidFill>
                  <a:srgbClr val="333333"/>
                </a:solidFill>
                <a:highlight>
                  <a:srgbClr val="FFFFFF"/>
                </a:highlight>
              </a:rPr>
              <a:t> </a:t>
            </a:r>
            <a:r>
              <a:rPr lang="tr-TR" sz="1350" dirty="0" err="1">
                <a:solidFill>
                  <a:srgbClr val="333333"/>
                </a:solidFill>
                <a:highlight>
                  <a:srgbClr val="FFFFFF"/>
                </a:highlight>
              </a:rPr>
              <a:t>made</a:t>
            </a:r>
            <a:r>
              <a:rPr lang="tr-TR" sz="1350" dirty="0">
                <a:solidFill>
                  <a:srgbClr val="333333"/>
                </a:solidFill>
                <a:highlight>
                  <a:srgbClr val="FFFFFF"/>
                </a:highlight>
              </a:rPr>
              <a:t> it </a:t>
            </a:r>
            <a:r>
              <a:rPr lang="tr-TR" sz="1350" dirty="0" err="1">
                <a:solidFill>
                  <a:srgbClr val="333333"/>
                </a:solidFill>
                <a:highlight>
                  <a:srgbClr val="FFFFFF"/>
                </a:highlight>
              </a:rPr>
              <a:t>easier</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normal </a:t>
            </a:r>
            <a:r>
              <a:rPr lang="tr-TR" sz="1350" dirty="0" err="1">
                <a:solidFill>
                  <a:srgbClr val="333333"/>
                </a:solidFill>
                <a:highlight>
                  <a:srgbClr val="FFFFFF"/>
                </a:highlight>
              </a:rPr>
              <a:t>users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install</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use</a:t>
            </a:r>
            <a:r>
              <a:rPr lang="tr-TR" sz="1350" dirty="0">
                <a:solidFill>
                  <a:srgbClr val="333333"/>
                </a:solidFill>
                <a:highlight>
                  <a:srgbClr val="FFFFFF"/>
                </a:highlight>
              </a:rPr>
              <a:t> Linux. </a:t>
            </a:r>
            <a:r>
              <a:rPr lang="tr-TR" sz="1350" dirty="0" err="1">
                <a:solidFill>
                  <a:srgbClr val="333333"/>
                </a:solidFill>
                <a:highlight>
                  <a:srgbClr val="FFFFFF"/>
                </a:highlight>
              </a:rPr>
              <a:t>With</a:t>
            </a:r>
            <a:r>
              <a:rPr lang="tr-TR" sz="1350" dirty="0">
                <a:solidFill>
                  <a:srgbClr val="333333"/>
                </a:solidFill>
                <a:highlight>
                  <a:srgbClr val="FFFFFF"/>
                </a:highlight>
              </a:rPr>
              <a:t> </a:t>
            </a:r>
            <a:r>
              <a:rPr lang="tr-TR" sz="1350" dirty="0" err="1">
                <a:solidFill>
                  <a:srgbClr val="333333"/>
                </a:solidFill>
                <a:highlight>
                  <a:srgbClr val="FFFFFF"/>
                </a:highlight>
              </a:rPr>
              <a:t>Ubuntu</a:t>
            </a:r>
            <a:r>
              <a:rPr lang="tr-TR" sz="1350" dirty="0">
                <a:solidFill>
                  <a:srgbClr val="333333"/>
                </a:solidFill>
                <a:highlight>
                  <a:srgbClr val="FFFFFF"/>
                </a:highlight>
              </a:rPr>
              <a:t>, Linux </a:t>
            </a:r>
            <a:r>
              <a:rPr lang="tr-TR" sz="1350" dirty="0" err="1">
                <a:solidFill>
                  <a:srgbClr val="333333"/>
                </a:solidFill>
                <a:highlight>
                  <a:srgbClr val="FFFFFF"/>
                </a:highlight>
              </a:rPr>
              <a:t>reached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non-geek</a:t>
            </a:r>
            <a:r>
              <a:rPr lang="tr-TR" sz="1350" dirty="0">
                <a:solidFill>
                  <a:srgbClr val="333333"/>
                </a:solidFill>
                <a:highlight>
                  <a:srgbClr val="FFFFFF"/>
                </a:highlight>
              </a:rPr>
              <a:t> domain.</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9bcca6169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9bcca6169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2005: </a:t>
            </a:r>
            <a:r>
              <a:rPr lang="tr-TR" sz="1800" b="1" dirty="0" err="1">
                <a:solidFill>
                  <a:srgbClr val="333333"/>
                </a:solidFill>
                <a:highlight>
                  <a:srgbClr val="FFFFFF"/>
                </a:highlight>
              </a:rPr>
              <a:t>Linus</a:t>
            </a:r>
            <a:r>
              <a:rPr lang="tr-TR" sz="1800" b="1" dirty="0">
                <a:solidFill>
                  <a:srgbClr val="333333"/>
                </a:solidFill>
                <a:highlight>
                  <a:srgbClr val="FFFFFF"/>
                </a:highlight>
              </a:rPr>
              <a:t> </a:t>
            </a:r>
            <a:r>
              <a:rPr lang="tr-TR" sz="1800" b="1" dirty="0" err="1">
                <a:solidFill>
                  <a:srgbClr val="333333"/>
                </a:solidFill>
                <a:highlight>
                  <a:srgbClr val="FFFFFF"/>
                </a:highlight>
              </a:rPr>
              <a:t>Torvalds</a:t>
            </a:r>
            <a:r>
              <a:rPr lang="tr-TR" sz="1800" b="1" dirty="0">
                <a:solidFill>
                  <a:srgbClr val="333333"/>
                </a:solidFill>
                <a:highlight>
                  <a:srgbClr val="FFFFFF"/>
                </a:highlight>
              </a:rPr>
              <a:t> </a:t>
            </a:r>
            <a:r>
              <a:rPr lang="tr-TR" sz="1800" b="1" dirty="0" err="1">
                <a:solidFill>
                  <a:srgbClr val="333333"/>
                </a:solidFill>
                <a:highlight>
                  <a:srgbClr val="FFFFFF"/>
                </a:highlight>
              </a:rPr>
              <a:t>created</a:t>
            </a:r>
            <a:r>
              <a:rPr lang="tr-TR" sz="1800" b="1" dirty="0">
                <a:solidFill>
                  <a:srgbClr val="333333"/>
                </a:solidFill>
                <a:highlight>
                  <a:srgbClr val="FFFFFF"/>
                </a:highlight>
              </a:rPr>
              <a:t> Git</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years</a:t>
            </a:r>
            <a:r>
              <a:rPr lang="tr-TR" sz="1350" dirty="0">
                <a:solidFill>
                  <a:srgbClr val="333333"/>
                </a:solidFill>
                <a:highlight>
                  <a:srgbClr val="FFFFFF"/>
                </a:highlight>
              </a:rPr>
              <a:t>, </a:t>
            </a:r>
            <a:r>
              <a:rPr lang="tr-TR" sz="1350" dirty="0" err="1">
                <a:solidFill>
                  <a:srgbClr val="333333"/>
                </a:solidFill>
                <a:highlight>
                  <a:srgbClr val="FFFFFF"/>
                </a:highlight>
              </a:rPr>
              <a:t>proprietary</a:t>
            </a:r>
            <a:r>
              <a:rPr lang="tr-TR" sz="1350" dirty="0">
                <a:solidFill>
                  <a:srgbClr val="333333"/>
                </a:solidFill>
                <a:highlight>
                  <a:srgbClr val="FFFFFF"/>
                </a:highlight>
              </a:rPr>
              <a:t> software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BitKeeper</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used</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a:t>
            </a:r>
            <a:r>
              <a:rPr lang="tr-TR" sz="1350" dirty="0" err="1">
                <a:solidFill>
                  <a:srgbClr val="333333"/>
                </a:solidFill>
                <a:highlight>
                  <a:srgbClr val="FFFFFF"/>
                </a:highlight>
              </a:rPr>
              <a:t>control</a:t>
            </a:r>
            <a:r>
              <a:rPr lang="tr-TR" sz="1350" dirty="0">
                <a:solidFill>
                  <a:srgbClr val="333333"/>
                </a:solidFill>
                <a:highlight>
                  <a:srgbClr val="FFFFFF"/>
                </a:highlight>
              </a:rPr>
              <a:t> in Linux </a:t>
            </a:r>
            <a:r>
              <a:rPr lang="tr-TR" sz="1350" dirty="0" err="1">
                <a:solidFill>
                  <a:srgbClr val="333333"/>
                </a:solidFill>
                <a:highlight>
                  <a:srgbClr val="FFFFFF"/>
                </a:highlight>
              </a:rPr>
              <a:t>Kernel</a:t>
            </a:r>
            <a:r>
              <a:rPr lang="tr-TR" sz="1350" dirty="0">
                <a:solidFill>
                  <a:srgbClr val="333333"/>
                </a:solidFill>
                <a:highlight>
                  <a:srgbClr val="FFFFFF"/>
                </a:highlight>
              </a:rPr>
              <a:t> </a:t>
            </a:r>
            <a:r>
              <a:rPr lang="tr-TR" sz="1350" dirty="0" err="1">
                <a:solidFill>
                  <a:srgbClr val="333333"/>
                </a:solidFill>
                <a:highlight>
                  <a:srgbClr val="FFFFFF"/>
                </a:highlight>
              </a:rPr>
              <a:t>development</a:t>
            </a:r>
            <a:r>
              <a:rPr lang="tr-TR" sz="1350" dirty="0">
                <a:solidFill>
                  <a:srgbClr val="333333"/>
                </a:solidFill>
                <a:highlight>
                  <a:srgbClr val="FFFFFF"/>
                </a:highlight>
              </a:rPr>
              <a:t>. </a:t>
            </a:r>
            <a:r>
              <a:rPr lang="tr-TR" sz="1350" dirty="0" err="1">
                <a:solidFill>
                  <a:srgbClr val="333333"/>
                </a:solidFill>
                <a:highlight>
                  <a:srgbClr val="FFFFFF"/>
                </a:highlight>
              </a:rPr>
              <a:t>Free</a:t>
            </a:r>
            <a:r>
              <a:rPr lang="tr-TR" sz="1350" dirty="0">
                <a:solidFill>
                  <a:srgbClr val="333333"/>
                </a:solidFill>
                <a:highlight>
                  <a:srgbClr val="FFFFFF"/>
                </a:highlight>
              </a:rPr>
              <a:t> Software </a:t>
            </a:r>
            <a:r>
              <a:rPr lang="tr-TR" sz="1350" dirty="0" err="1">
                <a:solidFill>
                  <a:srgbClr val="333333"/>
                </a:solidFill>
                <a:highlight>
                  <a:srgbClr val="FFFFFF"/>
                </a:highlight>
              </a:rPr>
              <a:t>founder</a:t>
            </a:r>
            <a:r>
              <a:rPr lang="tr-TR" sz="1350" dirty="0">
                <a:solidFill>
                  <a:srgbClr val="333333"/>
                </a:solidFill>
                <a:highlight>
                  <a:srgbClr val="FFFFFF"/>
                </a:highlight>
              </a:rPr>
              <a:t> </a:t>
            </a:r>
            <a:r>
              <a:rPr lang="tr-TR" sz="1350" u="sng" dirty="0">
                <a:solidFill>
                  <a:srgbClr val="00B6BA"/>
                </a:solidFill>
                <a:highlight>
                  <a:srgbClr val="FFFFFF"/>
                </a:highlight>
                <a:hlinkClick r:id="rId4">
                  <a:extLst>
                    <a:ext uri="{A12FA001-AC4F-418D-AE19-62706E023703}">
                      <ahyp:hlinkClr xmlns:ahyp="http://schemas.microsoft.com/office/drawing/2018/hyperlinkcolor" val="tx"/>
                    </a:ext>
                  </a:extLst>
                </a:hlinkClick>
              </a:rPr>
              <a:t>Richard Stallman</a:t>
            </a:r>
            <a:r>
              <a:rPr lang="tr-TR" sz="1350" dirty="0">
                <a:solidFill>
                  <a:srgbClr val="333333"/>
                </a:solidFill>
                <a:highlight>
                  <a:srgbClr val="FFFFFF"/>
                </a:highlight>
              </a:rPr>
              <a:t> </a:t>
            </a:r>
            <a:r>
              <a:rPr lang="tr-TR" sz="1350" dirty="0" err="1">
                <a:solidFill>
                  <a:srgbClr val="333333"/>
                </a:solidFill>
                <a:highlight>
                  <a:srgbClr val="FFFFFF"/>
                </a:highlight>
              </a:rPr>
              <a:t>heavily</a:t>
            </a:r>
            <a:r>
              <a:rPr lang="tr-TR" sz="1350" dirty="0">
                <a:solidFill>
                  <a:srgbClr val="333333"/>
                </a:solidFill>
                <a:highlight>
                  <a:srgbClr val="FFFFFF"/>
                </a:highlight>
              </a:rPr>
              <a:t> </a:t>
            </a:r>
            <a:r>
              <a:rPr lang="tr-TR" sz="1350" dirty="0" err="1">
                <a:solidFill>
                  <a:srgbClr val="333333"/>
                </a:solidFill>
                <a:highlight>
                  <a:srgbClr val="FFFFFF"/>
                </a:highlight>
              </a:rPr>
              <a:t>criticized</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use</a:t>
            </a:r>
            <a:r>
              <a:rPr lang="tr-TR" sz="1350" dirty="0">
                <a:solidFill>
                  <a:srgbClr val="333333"/>
                </a:solidFill>
                <a:highlight>
                  <a:srgbClr val="FFFFFF"/>
                </a:highlight>
              </a:rPr>
              <a:t> of a </a:t>
            </a:r>
            <a:r>
              <a:rPr lang="tr-TR" sz="1350" dirty="0" err="1">
                <a:solidFill>
                  <a:srgbClr val="333333"/>
                </a:solidFill>
                <a:highlight>
                  <a:srgbClr val="FFFFFF"/>
                </a:highlight>
              </a:rPr>
              <a:t>proprietary</a:t>
            </a:r>
            <a:r>
              <a:rPr lang="tr-TR" sz="1350" dirty="0">
                <a:solidFill>
                  <a:srgbClr val="333333"/>
                </a:solidFill>
                <a:highlight>
                  <a:srgbClr val="FFFFFF"/>
                </a:highlight>
              </a:rPr>
              <a:t> software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development</a:t>
            </a:r>
            <a:r>
              <a:rPr lang="tr-TR" sz="1350" dirty="0">
                <a:solidFill>
                  <a:srgbClr val="333333"/>
                </a:solidFill>
                <a:highlight>
                  <a:srgbClr val="FFFFFF"/>
                </a:highlight>
              </a:rPr>
              <a:t> of an </a:t>
            </a:r>
            <a:r>
              <a:rPr lang="tr-TR" sz="1350" dirty="0" err="1">
                <a:solidFill>
                  <a:srgbClr val="333333"/>
                </a:solidFill>
                <a:highlight>
                  <a:srgbClr val="FFFFFF"/>
                </a:highlight>
              </a:rPr>
              <a:t>open</a:t>
            </a:r>
            <a:r>
              <a:rPr lang="tr-TR" sz="1350" dirty="0">
                <a:solidFill>
                  <a:srgbClr val="333333"/>
                </a:solidFill>
                <a:highlight>
                  <a:srgbClr val="FFFFFF"/>
                </a:highlight>
              </a:rPr>
              <a:t> </a:t>
            </a:r>
            <a:r>
              <a:rPr lang="tr-TR" sz="1350" dirty="0" err="1">
                <a:solidFill>
                  <a:srgbClr val="333333"/>
                </a:solidFill>
                <a:highlight>
                  <a:srgbClr val="FFFFFF"/>
                </a:highlight>
              </a:rPr>
              <a:t>source</a:t>
            </a:r>
            <a:r>
              <a:rPr lang="tr-TR" sz="1350" dirty="0">
                <a:solidFill>
                  <a:srgbClr val="333333"/>
                </a:solidFill>
                <a:highlight>
                  <a:srgbClr val="FFFFFF"/>
                </a:highlight>
              </a:rPr>
              <a:t> software.</a:t>
            </a:r>
            <a:endParaRPr sz="1350" dirty="0">
              <a:solidFill>
                <a:srgbClr val="333333"/>
              </a:solidFill>
              <a:highlight>
                <a:srgbClr val="FFFFFF"/>
              </a:highlight>
            </a:endParaRPr>
          </a:p>
          <a:p>
            <a:pPr marL="0" lvl="0" indent="0" algn="just" rtl="0">
              <a:lnSpc>
                <a:spcPct val="115000"/>
              </a:lnSpc>
              <a:spcBef>
                <a:spcPts val="2300"/>
              </a:spcBef>
              <a:spcAft>
                <a:spcPts val="0"/>
              </a:spcAft>
              <a:buClr>
                <a:schemeClr val="dk1"/>
              </a:buClr>
              <a:buSzPts val="1100"/>
              <a:buFont typeface="Arial"/>
              <a:buNone/>
            </a:pPr>
            <a:r>
              <a:rPr lang="tr-TR" sz="1350" dirty="0" err="1">
                <a:solidFill>
                  <a:srgbClr val="333333"/>
                </a:solidFill>
                <a:highlight>
                  <a:srgbClr val="FFFFFF"/>
                </a:highlight>
              </a:rPr>
              <a:t>However</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Torvalds</a:t>
            </a:r>
            <a:r>
              <a:rPr lang="tr-TR" sz="1350" dirty="0">
                <a:solidFill>
                  <a:srgbClr val="333333"/>
                </a:solidFill>
                <a:highlight>
                  <a:srgbClr val="FFFFFF"/>
                </a:highlight>
              </a:rPr>
              <a:t> </a:t>
            </a:r>
            <a:r>
              <a:rPr lang="tr-TR" sz="1350" dirty="0" err="1">
                <a:solidFill>
                  <a:srgbClr val="333333"/>
                </a:solidFill>
                <a:highlight>
                  <a:srgbClr val="FFFFFF"/>
                </a:highlight>
              </a:rPr>
              <a:t>did</a:t>
            </a:r>
            <a:r>
              <a:rPr lang="tr-TR" sz="1350" dirty="0">
                <a:solidFill>
                  <a:srgbClr val="333333"/>
                </a:solidFill>
                <a:highlight>
                  <a:srgbClr val="FFFFFF"/>
                </a:highlight>
              </a:rPr>
              <a:t> not </a:t>
            </a:r>
            <a:r>
              <a:rPr lang="tr-TR" sz="1350" dirty="0" err="1">
                <a:solidFill>
                  <a:srgbClr val="333333"/>
                </a:solidFill>
                <a:highlight>
                  <a:srgbClr val="FFFFFF"/>
                </a:highlight>
              </a:rPr>
              <a:t>find</a:t>
            </a:r>
            <a:r>
              <a:rPr lang="tr-TR" sz="1350" dirty="0">
                <a:solidFill>
                  <a:srgbClr val="333333"/>
                </a:solidFill>
                <a:highlight>
                  <a:srgbClr val="FFFFFF"/>
                </a:highlight>
              </a:rPr>
              <a:t> </a:t>
            </a:r>
            <a:r>
              <a:rPr lang="tr-TR" sz="1350" dirty="0" err="1">
                <a:solidFill>
                  <a:srgbClr val="333333"/>
                </a:solidFill>
                <a:highlight>
                  <a:srgbClr val="FFFFFF"/>
                </a:highlight>
              </a:rPr>
              <a:t>any</a:t>
            </a:r>
            <a:r>
              <a:rPr lang="tr-TR" sz="1350" dirty="0">
                <a:solidFill>
                  <a:srgbClr val="333333"/>
                </a:solidFill>
                <a:highlight>
                  <a:srgbClr val="FFFFFF"/>
                </a:highlight>
              </a:rPr>
              <a:t> </a:t>
            </a:r>
            <a:r>
              <a:rPr lang="tr-TR" sz="1350" dirty="0" err="1">
                <a:solidFill>
                  <a:srgbClr val="333333"/>
                </a:solidFill>
                <a:highlight>
                  <a:srgbClr val="FFFFFF"/>
                </a:highlight>
              </a:rPr>
              <a:t>better</a:t>
            </a:r>
            <a:r>
              <a:rPr lang="tr-TR" sz="1350" dirty="0">
                <a:solidFill>
                  <a:srgbClr val="333333"/>
                </a:solidFill>
                <a:highlight>
                  <a:srgbClr val="FFFFFF"/>
                </a:highlight>
              </a:rPr>
              <a:t> </a:t>
            </a:r>
            <a:r>
              <a:rPr lang="tr-TR" sz="1350" dirty="0" err="1">
                <a:solidFill>
                  <a:srgbClr val="333333"/>
                </a:solidFill>
                <a:highlight>
                  <a:srgbClr val="FFFFFF"/>
                </a:highlight>
              </a:rPr>
              <a:t>option</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maintaining</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ever </a:t>
            </a:r>
            <a:r>
              <a:rPr lang="tr-TR" sz="1350" dirty="0" err="1">
                <a:solidFill>
                  <a:srgbClr val="333333"/>
                </a:solidFill>
                <a:highlight>
                  <a:srgbClr val="FFFFFF"/>
                </a:highlight>
              </a:rPr>
              <a:t>growing</a:t>
            </a:r>
            <a:r>
              <a:rPr lang="tr-TR" sz="1350" dirty="0">
                <a:solidFill>
                  <a:srgbClr val="333333"/>
                </a:solidFill>
                <a:highlight>
                  <a:srgbClr val="FFFFFF"/>
                </a:highlight>
              </a:rPr>
              <a:t> </a:t>
            </a:r>
            <a:r>
              <a:rPr lang="tr-TR" sz="1350" dirty="0" err="1">
                <a:solidFill>
                  <a:srgbClr val="333333"/>
                </a:solidFill>
                <a:highlight>
                  <a:srgbClr val="FFFFFF"/>
                </a:highlight>
              </a:rPr>
              <a:t>code</a:t>
            </a:r>
            <a:r>
              <a:rPr lang="tr-TR" sz="1350" dirty="0">
                <a:solidFill>
                  <a:srgbClr val="333333"/>
                </a:solidFill>
                <a:highlight>
                  <a:srgbClr val="FFFFFF"/>
                </a:highlight>
              </a:rPr>
              <a:t>. But in 2005, </a:t>
            </a:r>
            <a:r>
              <a:rPr lang="tr-TR" sz="1350" dirty="0" err="1">
                <a:solidFill>
                  <a:srgbClr val="333333"/>
                </a:solidFill>
                <a:highlight>
                  <a:srgbClr val="FFFFFF"/>
                </a:highlight>
              </a:rPr>
              <a:t>BitKeeper</a:t>
            </a:r>
            <a:r>
              <a:rPr lang="tr-TR" sz="1350" dirty="0">
                <a:solidFill>
                  <a:srgbClr val="333333"/>
                </a:solidFill>
                <a:highlight>
                  <a:srgbClr val="FFFFFF"/>
                </a:highlight>
              </a:rPr>
              <a:t> </a:t>
            </a:r>
            <a:r>
              <a:rPr lang="tr-TR" sz="1350" dirty="0" err="1">
                <a:solidFill>
                  <a:srgbClr val="333333"/>
                </a:solidFill>
                <a:highlight>
                  <a:srgbClr val="FFFFFF"/>
                </a:highlight>
              </a:rPr>
              <a:t>decided</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not </a:t>
            </a:r>
            <a:r>
              <a:rPr lang="tr-TR" sz="1350" dirty="0" err="1">
                <a:solidFill>
                  <a:srgbClr val="333333"/>
                </a:solidFill>
                <a:highlight>
                  <a:srgbClr val="FFFFFF"/>
                </a:highlight>
              </a:rPr>
              <a:t>provide</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free</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community</a:t>
            </a:r>
            <a:r>
              <a:rPr lang="tr-TR" sz="1350" dirty="0">
                <a:solidFill>
                  <a:srgbClr val="333333"/>
                </a:solidFill>
                <a:highlight>
                  <a:srgbClr val="FFFFFF"/>
                </a:highlight>
              </a:rPr>
              <a:t> </a:t>
            </a:r>
            <a:r>
              <a:rPr lang="tr-TR" sz="1350" dirty="0" err="1">
                <a:solidFill>
                  <a:srgbClr val="333333"/>
                </a:solidFill>
                <a:highlight>
                  <a:srgbClr val="FFFFFF"/>
                </a:highlight>
              </a:rPr>
              <a:t>anymore</a:t>
            </a:r>
            <a:r>
              <a:rPr lang="tr-TR" sz="1350" dirty="0">
                <a:solidFill>
                  <a:srgbClr val="333333"/>
                </a:solidFill>
                <a:highlight>
                  <a:srgbClr val="FFFFFF"/>
                </a:highlight>
              </a:rPr>
              <a:t>.</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forced</a:t>
            </a:r>
            <a:r>
              <a:rPr lang="tr-TR" sz="1350" dirty="0">
                <a:solidFill>
                  <a:srgbClr val="333333"/>
                </a:solidFill>
                <a:highlight>
                  <a:srgbClr val="FFFFFF"/>
                </a:highlight>
              </a:rPr>
              <a:t> </a:t>
            </a:r>
            <a:r>
              <a:rPr lang="tr-TR" sz="1350" dirty="0" err="1">
                <a:solidFill>
                  <a:srgbClr val="333333"/>
                </a:solidFill>
                <a:highlight>
                  <a:srgbClr val="FFFFFF"/>
                </a:highlight>
              </a:rPr>
              <a:t>Linus</a:t>
            </a:r>
            <a:r>
              <a:rPr lang="tr-TR" sz="1350" dirty="0">
                <a:solidFill>
                  <a:srgbClr val="333333"/>
                </a:solidFill>
                <a:highlight>
                  <a:srgbClr val="FFFFFF"/>
                </a:highlight>
              </a:rPr>
              <a:t> </a:t>
            </a:r>
            <a:r>
              <a:rPr lang="tr-TR" sz="1350" dirty="0" err="1">
                <a:solidFill>
                  <a:srgbClr val="333333"/>
                </a:solidFill>
                <a:highlight>
                  <a:srgbClr val="FFFFFF"/>
                </a:highlight>
              </a:rPr>
              <a:t>Torvalds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work</a:t>
            </a:r>
            <a:r>
              <a:rPr lang="tr-TR" sz="1350" dirty="0">
                <a:solidFill>
                  <a:srgbClr val="333333"/>
                </a:solidFill>
                <a:highlight>
                  <a:srgbClr val="FFFFFF"/>
                </a:highlight>
              </a:rPr>
              <a:t> on his </a:t>
            </a:r>
            <a:r>
              <a:rPr lang="tr-TR" sz="1350" dirty="0" err="1">
                <a:solidFill>
                  <a:srgbClr val="333333"/>
                </a:solidFill>
                <a:highlight>
                  <a:srgbClr val="FFFFFF"/>
                </a:highlight>
              </a:rPr>
              <a:t>own</a:t>
            </a:r>
            <a:r>
              <a:rPr lang="tr-TR" sz="1350" dirty="0">
                <a:solidFill>
                  <a:srgbClr val="333333"/>
                </a:solidFill>
                <a:highlight>
                  <a:srgbClr val="FFFFFF"/>
                </a:highlight>
              </a:rPr>
              <a:t> </a:t>
            </a:r>
            <a:r>
              <a:rPr lang="tr-TR" sz="1350" dirty="0" err="1">
                <a:solidFill>
                  <a:srgbClr val="333333"/>
                </a:solidFill>
                <a:highlight>
                  <a:srgbClr val="FFFFFF"/>
                </a:highlight>
              </a:rPr>
              <a:t>version</a:t>
            </a:r>
            <a:r>
              <a:rPr lang="tr-TR" sz="1350" dirty="0">
                <a:solidFill>
                  <a:srgbClr val="333333"/>
                </a:solidFill>
                <a:highlight>
                  <a:srgbClr val="FFFFFF"/>
                </a:highlight>
              </a:rPr>
              <a:t> </a:t>
            </a:r>
            <a:r>
              <a:rPr lang="tr-TR" sz="1350" dirty="0" err="1">
                <a:solidFill>
                  <a:srgbClr val="333333"/>
                </a:solidFill>
                <a:highlight>
                  <a:srgbClr val="FFFFFF"/>
                </a:highlight>
              </a:rPr>
              <a:t>control</a:t>
            </a:r>
            <a:r>
              <a:rPr lang="tr-TR" sz="1350" dirty="0">
                <a:solidFill>
                  <a:srgbClr val="333333"/>
                </a:solidFill>
                <a:highlight>
                  <a:srgbClr val="FFFFFF"/>
                </a:highlight>
              </a:rPr>
              <a:t> </a:t>
            </a:r>
            <a:r>
              <a:rPr lang="tr-TR" sz="1350" dirty="0" err="1">
                <a:solidFill>
                  <a:srgbClr val="333333"/>
                </a:solidFill>
                <a:highlight>
                  <a:srgbClr val="FFFFFF"/>
                </a:highlight>
              </a:rPr>
              <a:t>system</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thus</a:t>
            </a:r>
            <a:r>
              <a:rPr lang="tr-TR" sz="1350" dirty="0">
                <a:solidFill>
                  <a:srgbClr val="333333"/>
                </a:solidFill>
                <a:highlight>
                  <a:srgbClr val="FFFFFF"/>
                </a:highlight>
              </a:rPr>
              <a:t> </a:t>
            </a:r>
            <a:r>
              <a:rPr lang="tr-TR" sz="1350" u="sng" dirty="0">
                <a:solidFill>
                  <a:srgbClr val="00B6BA"/>
                </a:solidFill>
                <a:highlight>
                  <a:srgbClr val="FFFFFF"/>
                </a:highlight>
                <a:hlinkClick r:id="rId5">
                  <a:extLst>
                    <a:ext uri="{A12FA001-AC4F-418D-AE19-62706E023703}">
                      <ahyp:hlinkClr xmlns:ahyp="http://schemas.microsoft.com/office/drawing/2018/hyperlinkcolor" val="tx"/>
                    </a:ext>
                  </a:extLst>
                </a:hlinkClick>
              </a:rPr>
              <a:t>Git</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born</a:t>
            </a:r>
            <a:r>
              <a:rPr lang="tr-TR" sz="1350" dirty="0">
                <a:solidFill>
                  <a:srgbClr val="333333"/>
                </a:solidFill>
                <a:highlight>
                  <a:srgbClr val="FFFFFF"/>
                </a:highlight>
              </a:rPr>
              <a: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2" name="Google Shape;722;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Software </a:t>
            </a:r>
            <a:r>
              <a:rPr lang="tr-TR" dirty="0" err="1"/>
              <a:t>that</a:t>
            </a:r>
            <a:r>
              <a:rPr lang="tr-TR" dirty="0"/>
              <a:t> </a:t>
            </a:r>
            <a:r>
              <a:rPr lang="tr-TR" dirty="0" err="1"/>
              <a:t>manages</a:t>
            </a:r>
            <a:r>
              <a:rPr lang="tr-TR" dirty="0"/>
              <a:t> </a:t>
            </a:r>
            <a:r>
              <a:rPr lang="tr-TR" dirty="0" err="1"/>
              <a:t>computer</a:t>
            </a:r>
            <a:r>
              <a:rPr lang="tr-TR" dirty="0"/>
              <a:t> hardware </a:t>
            </a:r>
            <a:r>
              <a:rPr lang="tr-TR" dirty="0" err="1"/>
              <a:t>and</a:t>
            </a:r>
            <a:r>
              <a:rPr lang="tr-TR" dirty="0"/>
              <a:t> software.</a:t>
            </a:r>
            <a:endParaRPr dirty="0"/>
          </a:p>
          <a:p>
            <a:pPr marL="0" lvl="0" indent="0" algn="l" rtl="0">
              <a:lnSpc>
                <a:spcPct val="100000"/>
              </a:lnSpc>
              <a:spcBef>
                <a:spcPts val="0"/>
              </a:spcBef>
              <a:spcAft>
                <a:spcPts val="0"/>
              </a:spcAft>
              <a:buSzPts val="1400"/>
              <a:buNone/>
            </a:pPr>
            <a:r>
              <a:rPr lang="tr-TR" dirty="0" err="1"/>
              <a:t>We’re</a:t>
            </a:r>
            <a:r>
              <a:rPr lang="tr-TR" dirty="0"/>
              <a:t> </a:t>
            </a:r>
            <a:r>
              <a:rPr lang="tr-TR" dirty="0" err="1"/>
              <a:t>going</a:t>
            </a:r>
            <a:r>
              <a:rPr lang="tr-TR" dirty="0"/>
              <a:t> </a:t>
            </a:r>
            <a:r>
              <a:rPr lang="tr-TR" dirty="0" err="1"/>
              <a:t>to</a:t>
            </a:r>
            <a:r>
              <a:rPr lang="tr-TR" dirty="0"/>
              <a:t> </a:t>
            </a:r>
            <a:r>
              <a:rPr lang="tr-TR" dirty="0" err="1"/>
              <a:t>load</a:t>
            </a:r>
            <a:r>
              <a:rPr lang="tr-TR" dirty="0"/>
              <a:t> OS </a:t>
            </a:r>
            <a:r>
              <a:rPr lang="tr-TR" dirty="0" err="1"/>
              <a:t>from</a:t>
            </a:r>
            <a:r>
              <a:rPr lang="tr-TR" dirty="0"/>
              <a:t> HDD.</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Job</a:t>
            </a:r>
            <a:r>
              <a:rPr lang="tr-TR" dirty="0"/>
              <a:t> of </a:t>
            </a:r>
            <a:r>
              <a:rPr lang="tr-TR" dirty="0" err="1"/>
              <a:t>the</a:t>
            </a:r>
            <a:r>
              <a:rPr lang="tr-TR" dirty="0"/>
              <a:t> OS is </a:t>
            </a:r>
            <a:r>
              <a:rPr lang="tr-TR" dirty="0" err="1"/>
              <a:t>to</a:t>
            </a:r>
            <a:r>
              <a:rPr lang="tr-TR" dirty="0"/>
              <a:t> </a:t>
            </a:r>
            <a:r>
              <a:rPr lang="tr-TR" dirty="0" err="1"/>
              <a:t>let</a:t>
            </a:r>
            <a:r>
              <a:rPr lang="tr-TR" dirty="0"/>
              <a:t> </a:t>
            </a:r>
            <a:r>
              <a:rPr lang="tr-TR" dirty="0" err="1"/>
              <a:t>you</a:t>
            </a:r>
            <a:r>
              <a:rPr lang="tr-TR" dirty="0"/>
              <a:t> </a:t>
            </a:r>
            <a:r>
              <a:rPr lang="tr-TR" dirty="0" err="1"/>
              <a:t>use</a:t>
            </a:r>
            <a:r>
              <a:rPr lang="tr-TR" dirty="0"/>
              <a:t> </a:t>
            </a:r>
            <a:r>
              <a:rPr lang="tr-TR" dirty="0" err="1"/>
              <a:t>other</a:t>
            </a:r>
            <a:r>
              <a:rPr lang="tr-TR" dirty="0"/>
              <a:t> </a:t>
            </a:r>
            <a:r>
              <a:rPr lang="tr-TR" dirty="0" err="1"/>
              <a:t>computer</a:t>
            </a:r>
            <a:r>
              <a:rPr lang="tr-TR" dirty="0"/>
              <a:t> </a:t>
            </a:r>
            <a:r>
              <a:rPr lang="tr-TR" dirty="0" err="1"/>
              <a:t>programs</a:t>
            </a:r>
            <a:r>
              <a:rPr lang="tr-TR" dirty="0"/>
              <a:t>.</a:t>
            </a:r>
            <a:endParaRPr dirty="0"/>
          </a:p>
          <a:p>
            <a:pPr marL="0" lvl="0" indent="0" algn="l" rtl="0">
              <a:lnSpc>
                <a:spcPct val="100000"/>
              </a:lnSpc>
              <a:spcBef>
                <a:spcPts val="0"/>
              </a:spcBef>
              <a:spcAft>
                <a:spcPts val="0"/>
              </a:spcAft>
              <a:buSzPts val="1400"/>
              <a:buNone/>
            </a:pPr>
            <a:r>
              <a:rPr lang="tr-TR" dirty="0"/>
              <a:t>Linux, Unix, Windows, Apple.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err="1"/>
              <a:t>Even</a:t>
            </a:r>
            <a:r>
              <a:rPr lang="tr-TR" dirty="0"/>
              <a:t> </a:t>
            </a:r>
            <a:r>
              <a:rPr lang="tr-TR" dirty="0" err="1"/>
              <a:t>different</a:t>
            </a:r>
            <a:r>
              <a:rPr lang="tr-TR" dirty="0"/>
              <a:t> </a:t>
            </a:r>
            <a:r>
              <a:rPr lang="tr-TR" dirty="0" err="1"/>
              <a:t>brands</a:t>
            </a:r>
            <a:r>
              <a:rPr lang="tr-TR" dirty="0"/>
              <a:t>, two </a:t>
            </a:r>
            <a:r>
              <a:rPr lang="tr-TR" dirty="0" err="1"/>
              <a:t>different</a:t>
            </a:r>
            <a:r>
              <a:rPr lang="tr-TR" dirty="0"/>
              <a:t> </a:t>
            </a:r>
            <a:r>
              <a:rPr lang="tr-TR" dirty="0" err="1"/>
              <a:t>approaches</a:t>
            </a:r>
            <a:r>
              <a:rPr lang="tr-TR" dirty="0"/>
              <a:t> </a:t>
            </a:r>
            <a:r>
              <a:rPr lang="tr-TR" dirty="0" err="1"/>
              <a:t>when</a:t>
            </a:r>
            <a:r>
              <a:rPr lang="tr-TR" dirty="0"/>
              <a:t> </a:t>
            </a:r>
            <a:r>
              <a:rPr lang="tr-TR" dirty="0" err="1"/>
              <a:t>you</a:t>
            </a:r>
            <a:r>
              <a:rPr lang="tr-TR" dirty="0"/>
              <a:t> </a:t>
            </a:r>
            <a:r>
              <a:rPr lang="tr-TR" dirty="0" err="1"/>
              <a:t>power</a:t>
            </a:r>
            <a:r>
              <a:rPr lang="tr-TR" dirty="0"/>
              <a:t> </a:t>
            </a:r>
            <a:r>
              <a:rPr lang="tr-TR" dirty="0" err="1"/>
              <a:t>up</a:t>
            </a:r>
            <a:r>
              <a:rPr lang="tr-TR" dirty="0"/>
              <a:t>.</a:t>
            </a:r>
            <a:endParaRPr dirty="0"/>
          </a:p>
          <a:p>
            <a:pPr marL="0" lvl="0" indent="0" algn="l" rtl="0">
              <a:lnSpc>
                <a:spcPct val="100000"/>
              </a:lnSpc>
              <a:spcBef>
                <a:spcPts val="0"/>
              </a:spcBef>
              <a:spcAft>
                <a:spcPts val="0"/>
              </a:spcAft>
              <a:buSzPts val="1400"/>
              <a:buNone/>
            </a:pPr>
            <a:r>
              <a:rPr lang="tr-TR" dirty="0" err="1"/>
              <a:t>Both</a:t>
            </a:r>
            <a:r>
              <a:rPr lang="tr-TR" dirty="0"/>
              <a:t> </a:t>
            </a:r>
            <a:r>
              <a:rPr lang="tr-TR" dirty="0" err="1"/>
              <a:t>fundamentally</a:t>
            </a:r>
            <a:r>
              <a:rPr lang="tr-TR" dirty="0"/>
              <a:t> </a:t>
            </a:r>
            <a:r>
              <a:rPr lang="tr-TR" dirty="0" err="1"/>
              <a:t>same</a:t>
            </a:r>
            <a:r>
              <a:rPr lang="tr-TR" dirty="0"/>
              <a:t>. </a:t>
            </a:r>
            <a:r>
              <a:rPr lang="tr-TR" dirty="0" err="1"/>
              <a:t>Both</a:t>
            </a:r>
            <a:r>
              <a:rPr lang="tr-TR" dirty="0"/>
              <a:t> </a:t>
            </a:r>
            <a:r>
              <a:rPr lang="tr-TR" dirty="0" err="1"/>
              <a:t>just</a:t>
            </a:r>
            <a:r>
              <a:rPr lang="tr-TR" dirty="0"/>
              <a:t> </a:t>
            </a:r>
            <a:r>
              <a:rPr lang="tr-TR" dirty="0" err="1"/>
              <a:t>allow</a:t>
            </a:r>
            <a:r>
              <a:rPr lang="tr-TR" dirty="0"/>
              <a:t> </a:t>
            </a:r>
            <a:r>
              <a:rPr lang="tr-TR" dirty="0" err="1"/>
              <a:t>you</a:t>
            </a:r>
            <a:r>
              <a:rPr lang="tr-TR" dirty="0"/>
              <a:t> </a:t>
            </a:r>
            <a:r>
              <a:rPr lang="tr-TR" dirty="0" err="1"/>
              <a:t>to</a:t>
            </a:r>
            <a:r>
              <a:rPr lang="tr-TR" dirty="0"/>
              <a:t> </a:t>
            </a:r>
            <a:r>
              <a:rPr lang="tr-TR" dirty="0" err="1"/>
              <a:t>interact</a:t>
            </a:r>
            <a:r>
              <a:rPr lang="tr-TR" dirty="0"/>
              <a:t> </a:t>
            </a:r>
            <a:r>
              <a:rPr lang="tr-TR" dirty="0" err="1"/>
              <a:t>with</a:t>
            </a:r>
            <a:r>
              <a:rPr lang="tr-TR" dirty="0"/>
              <a:t> </a:t>
            </a:r>
            <a:r>
              <a:rPr lang="tr-TR" dirty="0" err="1"/>
              <a:t>your</a:t>
            </a:r>
            <a:r>
              <a:rPr lang="tr-TR" dirty="0"/>
              <a:t> </a:t>
            </a:r>
            <a:r>
              <a:rPr lang="tr-TR" dirty="0" err="1"/>
              <a:t>computer</a:t>
            </a:r>
            <a:r>
              <a:rPr lang="tr-TR" dirty="0"/>
              <a:t> do </a:t>
            </a:r>
            <a:r>
              <a:rPr lang="tr-TR" dirty="0" err="1"/>
              <a:t>some</a:t>
            </a:r>
            <a:r>
              <a:rPr lang="tr-TR" dirty="0"/>
              <a:t> </a:t>
            </a:r>
            <a:r>
              <a:rPr lang="tr-TR" dirty="0" err="1"/>
              <a:t>stuff</a:t>
            </a:r>
            <a:r>
              <a:rPr lang="tr-TR" dirty="0"/>
              <a:t>. </a:t>
            </a:r>
            <a:endParaRPr dirty="0"/>
          </a:p>
          <a:p>
            <a:pPr marL="0" lvl="0" indent="0" algn="l" rtl="0">
              <a:lnSpc>
                <a:spcPct val="100000"/>
              </a:lnSpc>
              <a:spcBef>
                <a:spcPts val="0"/>
              </a:spcBef>
              <a:spcAft>
                <a:spcPts val="0"/>
              </a:spcAft>
              <a:buSzPts val="1400"/>
              <a:buNone/>
            </a:pPr>
            <a:endParaRPr dirty="0"/>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Detecting</a:t>
            </a:r>
            <a:r>
              <a:rPr lang="tr-TR" sz="1450" dirty="0">
                <a:solidFill>
                  <a:srgbClr val="373A3C"/>
                </a:solidFill>
                <a:highlight>
                  <a:srgbClr val="FFFFFF"/>
                </a:highlight>
              </a:rPr>
              <a:t> an </a:t>
            </a:r>
            <a:r>
              <a:rPr lang="tr-TR" sz="1450" dirty="0" err="1">
                <a:solidFill>
                  <a:srgbClr val="373A3C"/>
                </a:solidFill>
                <a:highlight>
                  <a:srgbClr val="FFFFFF"/>
                </a:highlight>
              </a:rPr>
              <a:t>input</a:t>
            </a:r>
            <a:r>
              <a:rPr lang="tr-TR" sz="1450" dirty="0">
                <a:solidFill>
                  <a:srgbClr val="373A3C"/>
                </a:solidFill>
                <a:highlight>
                  <a:srgbClr val="FFFFFF"/>
                </a:highlight>
              </a:rPr>
              <a:t> </a:t>
            </a:r>
            <a:r>
              <a:rPr lang="tr-TR" sz="1450" dirty="0" err="1">
                <a:solidFill>
                  <a:srgbClr val="373A3C"/>
                </a:solidFill>
                <a:highlight>
                  <a:srgbClr val="FFFFFF"/>
                </a:highlight>
              </a:rPr>
              <a:t>from</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keyboard</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Sending</a:t>
            </a:r>
            <a:r>
              <a:rPr lang="tr-TR" sz="1450" dirty="0">
                <a:solidFill>
                  <a:srgbClr val="373A3C"/>
                </a:solidFill>
                <a:highlight>
                  <a:srgbClr val="FFFFFF"/>
                </a:highlight>
              </a:rPr>
              <a:t> </a:t>
            </a:r>
            <a:r>
              <a:rPr lang="tr-TR" sz="1450" dirty="0" err="1">
                <a:solidFill>
                  <a:srgbClr val="373A3C"/>
                </a:solidFill>
                <a:highlight>
                  <a:srgbClr val="FFFFFF"/>
                </a:highlight>
              </a:rPr>
              <a:t>output</a:t>
            </a:r>
            <a:r>
              <a:rPr lang="tr-TR" sz="1450" dirty="0">
                <a:solidFill>
                  <a:srgbClr val="373A3C"/>
                </a:solidFill>
                <a:highlight>
                  <a:srgbClr val="FFFFFF"/>
                </a:highlight>
              </a:rPr>
              <a:t> </a:t>
            </a:r>
            <a:r>
              <a:rPr lang="tr-TR" sz="1450" dirty="0" err="1">
                <a:solidFill>
                  <a:srgbClr val="373A3C"/>
                </a:solidFill>
                <a:highlight>
                  <a:srgbClr val="FFFFFF"/>
                </a:highlight>
              </a:rPr>
              <a:t>to</a:t>
            </a:r>
            <a:r>
              <a:rPr lang="tr-TR" sz="1450" dirty="0">
                <a:solidFill>
                  <a:srgbClr val="373A3C"/>
                </a:solidFill>
                <a:highlight>
                  <a:srgbClr val="FFFFFF"/>
                </a:highlight>
              </a:rPr>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monitor</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tracking</a:t>
            </a:r>
            <a:r>
              <a:rPr lang="tr-TR" sz="1450" dirty="0">
                <a:solidFill>
                  <a:srgbClr val="373A3C"/>
                </a:solidFill>
                <a:highlight>
                  <a:srgbClr val="FFFFFF"/>
                </a:highlight>
              </a:rPr>
              <a:t> </a:t>
            </a:r>
            <a:r>
              <a:rPr lang="tr-TR" sz="1450" dirty="0" err="1">
                <a:solidFill>
                  <a:srgbClr val="1177D1"/>
                </a:solidFill>
                <a:highlight>
                  <a:srgbClr val="FFFFFF"/>
                </a:highlight>
                <a:uFill>
                  <a:noFill/>
                </a:uFill>
                <a:hlinkClick r:id="rId3">
                  <a:extLst>
                    <a:ext uri="{A12FA001-AC4F-418D-AE19-62706E023703}">
                      <ahyp:hlinkClr xmlns:ahyp="http://schemas.microsoft.com/office/drawing/2018/hyperlinkcolor" val="tx"/>
                    </a:ext>
                  </a:extLst>
                </a:hlinkClick>
              </a:rPr>
              <a:t>files</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a:t>
            </a:r>
            <a:r>
              <a:rPr lang="tr-TR" sz="1450" dirty="0" err="1">
                <a:solidFill>
                  <a:srgbClr val="373A3C"/>
                </a:solidFill>
                <a:highlight>
                  <a:srgbClr val="FFFFFF"/>
                </a:highlight>
              </a:rPr>
              <a:t>folders</a:t>
            </a:r>
            <a:r>
              <a:rPr lang="tr-TR" sz="1450" dirty="0">
                <a:solidFill>
                  <a:srgbClr val="373A3C"/>
                </a:solidFill>
                <a:highlight>
                  <a:srgbClr val="FFFFFF"/>
                </a:highlight>
              </a:rPr>
              <a:t> in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storage</a:t>
            </a:r>
            <a:r>
              <a:rPr lang="tr-TR" sz="1450" dirty="0">
                <a:solidFill>
                  <a:srgbClr val="373A3C"/>
                </a:solidFill>
                <a:highlight>
                  <a:srgbClr val="FFFFFF"/>
                </a:highlight>
              </a:rPr>
              <a:t> </a:t>
            </a:r>
            <a:r>
              <a:rPr lang="tr-TR" sz="1450" dirty="0" err="1">
                <a:solidFill>
                  <a:srgbClr val="373A3C"/>
                </a:solidFill>
                <a:highlight>
                  <a:srgbClr val="FFFFFF"/>
                </a:highlight>
              </a:rPr>
              <a:t>area</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Controlling</a:t>
            </a:r>
            <a:r>
              <a:rPr lang="tr-TR" sz="1450" dirty="0">
                <a:solidFill>
                  <a:srgbClr val="373A3C"/>
                </a:solidFill>
                <a:highlight>
                  <a:srgbClr val="FFFFFF"/>
                </a:highlight>
              </a:rPr>
              <a:t> </a:t>
            </a:r>
            <a:r>
              <a:rPr lang="tr-TR" sz="1450" dirty="0" err="1">
                <a:solidFill>
                  <a:srgbClr val="373A3C"/>
                </a:solidFill>
                <a:highlight>
                  <a:srgbClr val="FFFFFF"/>
                </a:highlight>
              </a:rPr>
              <a:t>peripheral</a:t>
            </a:r>
            <a:r>
              <a:rPr lang="tr-TR" sz="1450" dirty="0">
                <a:solidFill>
                  <a:srgbClr val="373A3C"/>
                </a:solidFill>
                <a:highlight>
                  <a:srgbClr val="FFFFFF"/>
                </a:highlight>
              </a:rPr>
              <a:t> </a:t>
            </a:r>
            <a:r>
              <a:rPr lang="tr-TR" sz="1450" dirty="0" err="1">
                <a:solidFill>
                  <a:srgbClr val="373A3C"/>
                </a:solidFill>
                <a:highlight>
                  <a:srgbClr val="FFFFFF"/>
                </a:highlight>
              </a:rPr>
              <a:t>devices</a:t>
            </a:r>
            <a:r>
              <a:rPr lang="tr-TR" sz="1450" dirty="0">
                <a:solidFill>
                  <a:srgbClr val="373A3C"/>
                </a:solidFill>
                <a:highlight>
                  <a:srgbClr val="FFFFFF"/>
                </a:highlight>
              </a:rPr>
              <a:t> </a:t>
            </a:r>
            <a:r>
              <a:rPr lang="tr-TR" sz="1450" dirty="0" err="1">
                <a:solidFill>
                  <a:srgbClr val="373A3C"/>
                </a:solidFill>
                <a:highlight>
                  <a:srgbClr val="FFFFFF"/>
                </a:highlight>
              </a:rPr>
              <a:t>such</a:t>
            </a:r>
            <a:r>
              <a:rPr lang="tr-TR" sz="1450" dirty="0">
                <a:solidFill>
                  <a:srgbClr val="373A3C"/>
                </a:solidFill>
                <a:highlight>
                  <a:srgbClr val="FFFFFF"/>
                </a:highlight>
              </a:rPr>
              <a:t> as disk </a:t>
            </a:r>
            <a:r>
              <a:rPr lang="tr-TR" sz="1450" dirty="0" err="1">
                <a:solidFill>
                  <a:srgbClr val="373A3C"/>
                </a:solidFill>
                <a:highlight>
                  <a:srgbClr val="FFFFFF"/>
                </a:highlight>
              </a:rPr>
              <a:t>drives</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printers</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Running</a:t>
            </a:r>
            <a:r>
              <a:rPr lang="tr-TR" sz="1450" dirty="0">
                <a:solidFill>
                  <a:srgbClr val="373A3C"/>
                </a:solidFill>
                <a:highlight>
                  <a:srgbClr val="FFFFFF"/>
                </a:highlight>
              </a:rPr>
              <a:t> </a:t>
            </a:r>
            <a:r>
              <a:rPr lang="tr-TR" sz="1450" dirty="0" err="1">
                <a:solidFill>
                  <a:srgbClr val="373A3C"/>
                </a:solidFill>
                <a:highlight>
                  <a:srgbClr val="FFFFFF"/>
                </a:highlight>
              </a:rPr>
              <a:t>different</a:t>
            </a:r>
            <a:r>
              <a:rPr lang="tr-TR" sz="1450" dirty="0">
                <a:solidFill>
                  <a:srgbClr val="373A3C"/>
                </a:solidFill>
                <a:highlight>
                  <a:srgbClr val="FFFFFF"/>
                </a:highlight>
              </a:rPr>
              <a:t> </a:t>
            </a:r>
            <a:r>
              <a:rPr lang="tr-TR" sz="1450" dirty="0" err="1">
                <a:solidFill>
                  <a:srgbClr val="373A3C"/>
                </a:solidFill>
                <a:highlight>
                  <a:srgbClr val="FFFFFF"/>
                </a:highlight>
              </a:rPr>
              <a:t>programs</a:t>
            </a:r>
            <a:r>
              <a:rPr lang="tr-TR" sz="1450" dirty="0">
                <a:solidFill>
                  <a:srgbClr val="373A3C"/>
                </a:solidFill>
                <a:highlight>
                  <a:srgbClr val="FFFFFF"/>
                </a:highlight>
              </a:rPr>
              <a:t> at </a:t>
            </a:r>
            <a:r>
              <a:rPr lang="tr-TR" sz="1450" dirty="0" err="1">
                <a:solidFill>
                  <a:srgbClr val="373A3C"/>
                </a:solidFill>
                <a:highlight>
                  <a:srgbClr val="FFFFFF"/>
                </a:highlight>
              </a:rPr>
              <a:t>the</a:t>
            </a:r>
            <a:r>
              <a:rPr lang="tr-TR" sz="1450" dirty="0">
                <a:solidFill>
                  <a:srgbClr val="373A3C"/>
                </a:solidFill>
                <a:highlight>
                  <a:srgbClr val="FFFFFF"/>
                </a:highlight>
              </a:rPr>
              <a:t> </a:t>
            </a:r>
            <a:r>
              <a:rPr lang="tr-TR" sz="1450" dirty="0" err="1">
                <a:solidFill>
                  <a:srgbClr val="373A3C"/>
                </a:solidFill>
                <a:highlight>
                  <a:srgbClr val="FFFFFF"/>
                </a:highlight>
              </a:rPr>
              <a:t>same</a:t>
            </a:r>
            <a:r>
              <a:rPr lang="tr-TR" sz="1450" dirty="0">
                <a:solidFill>
                  <a:srgbClr val="373A3C"/>
                </a:solidFill>
                <a:highlight>
                  <a:srgbClr val="FFFFFF"/>
                </a:highlight>
              </a:rPr>
              <a:t> time </a:t>
            </a:r>
            <a:r>
              <a:rPr lang="tr-TR" sz="1450" dirty="0" err="1">
                <a:solidFill>
                  <a:srgbClr val="373A3C"/>
                </a:solidFill>
                <a:highlight>
                  <a:srgbClr val="FFFFFF"/>
                </a:highlight>
              </a:rPr>
              <a:t>and</a:t>
            </a:r>
            <a:r>
              <a:rPr lang="tr-TR" sz="1450" dirty="0">
                <a:solidFill>
                  <a:srgbClr val="373A3C"/>
                </a:solidFill>
                <a:highlight>
                  <a:srgbClr val="FFFFFF"/>
                </a:highlight>
              </a:rPr>
              <a:t> not </a:t>
            </a:r>
            <a:r>
              <a:rPr lang="tr-TR" sz="1450" dirty="0" err="1">
                <a:solidFill>
                  <a:srgbClr val="373A3C"/>
                </a:solidFill>
                <a:highlight>
                  <a:srgbClr val="FFFFFF"/>
                </a:highlight>
              </a:rPr>
              <a:t>letting</a:t>
            </a:r>
            <a:r>
              <a:rPr lang="tr-TR" sz="1450" dirty="0">
                <a:solidFill>
                  <a:srgbClr val="373A3C"/>
                </a:solidFill>
                <a:highlight>
                  <a:srgbClr val="FFFFFF"/>
                </a:highlight>
              </a:rPr>
              <a:t> </a:t>
            </a:r>
            <a:r>
              <a:rPr lang="tr-TR" sz="1450" dirty="0" err="1">
                <a:solidFill>
                  <a:srgbClr val="373A3C"/>
                </a:solidFill>
                <a:highlight>
                  <a:srgbClr val="FFFFFF"/>
                </a:highlight>
              </a:rPr>
              <a:t>interfere</a:t>
            </a:r>
            <a:r>
              <a:rPr lang="tr-TR" sz="1450" dirty="0">
                <a:solidFill>
                  <a:srgbClr val="373A3C"/>
                </a:solidFill>
                <a:highlight>
                  <a:srgbClr val="FFFFFF"/>
                </a:highlight>
              </a:rPr>
              <a:t> </a:t>
            </a:r>
            <a:r>
              <a:rPr lang="tr-TR" sz="1450" dirty="0" err="1">
                <a:solidFill>
                  <a:srgbClr val="373A3C"/>
                </a:solidFill>
                <a:highlight>
                  <a:srgbClr val="FFFFFF"/>
                </a:highlight>
              </a:rPr>
              <a:t>with</a:t>
            </a:r>
            <a:r>
              <a:rPr lang="tr-TR" sz="1450" dirty="0">
                <a:solidFill>
                  <a:srgbClr val="373A3C"/>
                </a:solidFill>
                <a:highlight>
                  <a:srgbClr val="FFFFFF"/>
                </a:highlight>
              </a:rPr>
              <a:t> </a:t>
            </a:r>
            <a:r>
              <a:rPr lang="tr-TR" sz="1450" dirty="0" err="1">
                <a:solidFill>
                  <a:srgbClr val="373A3C"/>
                </a:solidFill>
                <a:highlight>
                  <a:srgbClr val="FFFFFF"/>
                </a:highlight>
              </a:rPr>
              <a:t>each</a:t>
            </a:r>
            <a:r>
              <a:rPr lang="tr-TR" sz="1450" dirty="0">
                <a:solidFill>
                  <a:srgbClr val="373A3C"/>
                </a:solidFill>
                <a:highlight>
                  <a:srgbClr val="FFFFFF"/>
                </a:highlight>
              </a:rPr>
              <a:t> </a:t>
            </a:r>
            <a:r>
              <a:rPr lang="tr-TR" sz="1450" dirty="0" err="1">
                <a:solidFill>
                  <a:srgbClr val="373A3C"/>
                </a:solidFill>
                <a:highlight>
                  <a:srgbClr val="FFFFFF"/>
                </a:highlight>
              </a:rPr>
              <a:t>other</a:t>
            </a:r>
            <a:r>
              <a:rPr lang="tr-TR" sz="1450" dirty="0">
                <a:solidFill>
                  <a:srgbClr val="373A3C"/>
                </a:solidFill>
                <a:highlight>
                  <a:srgbClr val="FFFFFF"/>
                </a:highlight>
              </a:rPr>
              <a:t>,</a:t>
            </a:r>
            <a:endParaRPr sz="1450" dirty="0">
              <a:solidFill>
                <a:srgbClr val="373A3C"/>
              </a:solidFill>
              <a:highlight>
                <a:srgbClr val="FFFFFF"/>
              </a:highlight>
            </a:endParaRPr>
          </a:p>
          <a:p>
            <a:pPr marL="457200" lvl="0" indent="-320675" algn="l" rtl="0">
              <a:lnSpc>
                <a:spcPct val="115000"/>
              </a:lnSpc>
              <a:spcBef>
                <a:spcPts val="0"/>
              </a:spcBef>
              <a:spcAft>
                <a:spcPts val="0"/>
              </a:spcAft>
              <a:buClr>
                <a:srgbClr val="373A3C"/>
              </a:buClr>
              <a:buSzPts val="1450"/>
              <a:buChar char="●"/>
            </a:pPr>
            <a:r>
              <a:rPr lang="tr-TR" sz="1450" dirty="0" err="1">
                <a:solidFill>
                  <a:srgbClr val="373A3C"/>
                </a:solidFill>
                <a:highlight>
                  <a:srgbClr val="FFFFFF"/>
                </a:highlight>
              </a:rPr>
              <a:t>Checking</a:t>
            </a:r>
            <a:r>
              <a:rPr lang="tr-TR" sz="1450" dirty="0">
                <a:solidFill>
                  <a:srgbClr val="373A3C"/>
                </a:solidFill>
                <a:highlight>
                  <a:srgbClr val="FFFFFF"/>
                </a:highlight>
              </a:rPr>
              <a:t> </a:t>
            </a:r>
            <a:r>
              <a:rPr lang="tr-TR" sz="1450" dirty="0" err="1">
                <a:solidFill>
                  <a:srgbClr val="373A3C"/>
                </a:solidFill>
                <a:highlight>
                  <a:srgbClr val="FFFFFF"/>
                </a:highlight>
              </a:rPr>
              <a:t>users</a:t>
            </a:r>
            <a:r>
              <a:rPr lang="tr-TR" sz="1450" dirty="0">
                <a:solidFill>
                  <a:srgbClr val="373A3C"/>
                </a:solidFill>
                <a:highlight>
                  <a:srgbClr val="FFFFFF"/>
                </a:highlight>
              </a:rPr>
              <a:t> </a:t>
            </a:r>
            <a:r>
              <a:rPr lang="tr-TR" sz="1450" dirty="0" err="1">
                <a:solidFill>
                  <a:srgbClr val="373A3C"/>
                </a:solidFill>
                <a:highlight>
                  <a:srgbClr val="FFFFFF"/>
                </a:highlight>
              </a:rPr>
              <a:t>if</a:t>
            </a:r>
            <a:r>
              <a:rPr lang="tr-TR" sz="1450" dirty="0">
                <a:solidFill>
                  <a:srgbClr val="373A3C"/>
                </a:solidFill>
                <a:highlight>
                  <a:srgbClr val="FFFFFF"/>
                </a:highlight>
              </a:rPr>
              <a:t> they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authorized</a:t>
            </a:r>
            <a:r>
              <a:rPr lang="tr-TR" sz="1450" dirty="0">
                <a:solidFill>
                  <a:srgbClr val="373A3C"/>
                </a:solidFill>
                <a:highlight>
                  <a:srgbClr val="FFFFFF"/>
                </a:highlight>
              </a:rPr>
              <a:t> </a:t>
            </a:r>
            <a:r>
              <a:rPr lang="tr-TR" sz="1450" dirty="0" err="1">
                <a:solidFill>
                  <a:srgbClr val="373A3C"/>
                </a:solidFill>
                <a:highlight>
                  <a:srgbClr val="FFFFFF"/>
                </a:highlight>
              </a:rPr>
              <a:t>or</a:t>
            </a:r>
            <a:r>
              <a:rPr lang="tr-TR" sz="1450" dirty="0">
                <a:solidFill>
                  <a:srgbClr val="373A3C"/>
                </a:solidFill>
                <a:highlight>
                  <a:srgbClr val="FFFFFF"/>
                </a:highlight>
              </a:rPr>
              <a:t> not </a:t>
            </a:r>
            <a:r>
              <a:rPr lang="tr-TR" sz="1450" dirty="0" err="1">
                <a:solidFill>
                  <a:srgbClr val="373A3C"/>
                </a:solidFill>
                <a:highlight>
                  <a:srgbClr val="FFFFFF"/>
                </a:highlight>
              </a:rPr>
              <a:t>are</a:t>
            </a:r>
            <a:r>
              <a:rPr lang="tr-TR" sz="1450" dirty="0">
                <a:solidFill>
                  <a:srgbClr val="373A3C"/>
                </a:solidFill>
                <a:highlight>
                  <a:srgbClr val="FFFFFF"/>
                </a:highlight>
              </a:rPr>
              <a:t> </a:t>
            </a:r>
            <a:r>
              <a:rPr lang="tr-TR" sz="1450" dirty="0" err="1">
                <a:solidFill>
                  <a:srgbClr val="373A3C"/>
                </a:solidFill>
                <a:highlight>
                  <a:srgbClr val="FFFFFF"/>
                </a:highlight>
              </a:rPr>
              <a:t>some</a:t>
            </a:r>
            <a:r>
              <a:rPr lang="tr-TR" sz="1450" dirty="0">
                <a:solidFill>
                  <a:srgbClr val="373A3C"/>
                </a:solidFill>
                <a:highlight>
                  <a:srgbClr val="FFFFFF"/>
                </a:highlight>
              </a:rPr>
              <a:t> </a:t>
            </a:r>
            <a:r>
              <a:rPr lang="tr-TR" sz="1450" dirty="0" err="1">
                <a:solidFill>
                  <a:srgbClr val="373A3C"/>
                </a:solidFill>
                <a:highlight>
                  <a:srgbClr val="FFFFFF"/>
                </a:highlight>
              </a:rPr>
              <a:t>examples</a:t>
            </a:r>
            <a:r>
              <a:rPr lang="tr-TR" sz="1450" dirty="0">
                <a:solidFill>
                  <a:srgbClr val="373A3C"/>
                </a:solidFill>
                <a:highlight>
                  <a:srgbClr val="FFFFFF"/>
                </a:highlight>
              </a:rPr>
              <a:t> of </a:t>
            </a:r>
            <a:r>
              <a:rPr lang="tr-TR" sz="1450" dirty="0" err="1">
                <a:solidFill>
                  <a:srgbClr val="373A3C"/>
                </a:solidFill>
                <a:highlight>
                  <a:srgbClr val="FFFFFF"/>
                </a:highlight>
              </a:rPr>
              <a:t>controlling</a:t>
            </a:r>
            <a:r>
              <a:rPr lang="tr-TR" sz="1450" dirty="0">
                <a:solidFill>
                  <a:srgbClr val="373A3C"/>
                </a:solidFill>
                <a:highlight>
                  <a:srgbClr val="FFFFFF"/>
                </a:highlight>
              </a:rPr>
              <a:t> </a:t>
            </a:r>
            <a:r>
              <a:rPr lang="tr-TR" sz="1450" dirty="0" err="1">
                <a:solidFill>
                  <a:srgbClr val="373A3C"/>
                </a:solidFill>
                <a:highlight>
                  <a:srgbClr val="FFFFFF"/>
                </a:highlight>
              </a:rPr>
              <a:t>and</a:t>
            </a:r>
            <a:r>
              <a:rPr lang="tr-TR" sz="1450" dirty="0">
                <a:solidFill>
                  <a:srgbClr val="373A3C"/>
                </a:solidFill>
                <a:highlight>
                  <a:srgbClr val="FFFFFF"/>
                </a:highlight>
              </a:rPr>
              <a:t> </a:t>
            </a:r>
            <a:r>
              <a:rPr lang="tr-TR" sz="1450" dirty="0" err="1">
                <a:solidFill>
                  <a:srgbClr val="373A3C"/>
                </a:solidFill>
                <a:highlight>
                  <a:srgbClr val="FFFFFF"/>
                </a:highlight>
              </a:rPr>
              <a:t>monitoring</a:t>
            </a:r>
            <a:r>
              <a:rPr lang="tr-TR" sz="1450" dirty="0">
                <a:solidFill>
                  <a:srgbClr val="373A3C"/>
                </a:solidFill>
                <a:highlight>
                  <a:srgbClr val="FFFFFF"/>
                </a:highlight>
              </a:rPr>
              <a:t> </a:t>
            </a:r>
            <a:r>
              <a:rPr lang="tr-TR" sz="1450" dirty="0" err="1">
                <a:solidFill>
                  <a:srgbClr val="373A3C"/>
                </a:solidFill>
                <a:highlight>
                  <a:srgbClr val="FFFFFF"/>
                </a:highlight>
              </a:rPr>
              <a:t>system</a:t>
            </a:r>
            <a:r>
              <a:rPr lang="tr-TR" sz="1450" dirty="0">
                <a:solidFill>
                  <a:srgbClr val="373A3C"/>
                </a:solidFill>
                <a:highlight>
                  <a:srgbClr val="FFFFFF"/>
                </a:highlight>
              </a:rPr>
              <a:t> </a:t>
            </a:r>
            <a:r>
              <a:rPr lang="tr-TR" sz="1450" dirty="0" err="1">
                <a:solidFill>
                  <a:srgbClr val="373A3C"/>
                </a:solidFill>
                <a:highlight>
                  <a:srgbClr val="FFFFFF"/>
                </a:highlight>
              </a:rPr>
              <a:t>activities</a:t>
            </a:r>
            <a:r>
              <a:rPr lang="tr-TR" sz="1450" dirty="0">
                <a:solidFill>
                  <a:srgbClr val="373A3C"/>
                </a:solidFill>
                <a:highlight>
                  <a:srgbClr val="FFFFFF"/>
                </a:highlight>
              </a:rPr>
              <a:t>.</a:t>
            </a:r>
            <a:endParaRPr sz="1450" dirty="0">
              <a:solidFill>
                <a:srgbClr val="373A3C"/>
              </a:solidFill>
              <a:highlight>
                <a:srgbClr val="FFFFFF"/>
              </a:highlight>
            </a:endParaRPr>
          </a:p>
          <a:p>
            <a:pPr marL="0" lvl="0" indent="0" algn="l" rtl="0">
              <a:lnSpc>
                <a:spcPct val="100000"/>
              </a:lnSpc>
              <a:spcBef>
                <a:spcPts val="1200"/>
              </a:spcBef>
              <a:spcAft>
                <a:spcPts val="0"/>
              </a:spcAft>
              <a:buSzPts val="1400"/>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e231c823dd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e231c823d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ctr" rtl="0">
              <a:lnSpc>
                <a:spcPct val="120000"/>
              </a:lnSpc>
              <a:spcBef>
                <a:spcPts val="0"/>
              </a:spcBef>
              <a:spcAft>
                <a:spcPts val="0"/>
              </a:spcAft>
              <a:buClr>
                <a:schemeClr val="dk1"/>
              </a:buClr>
              <a:buSzPts val="1100"/>
              <a:buFont typeface="Arial"/>
              <a:buNone/>
            </a:pPr>
            <a:r>
              <a:rPr lang="tr-TR" sz="1800" b="1">
                <a:solidFill>
                  <a:srgbClr val="333333"/>
                </a:solidFill>
                <a:highlight>
                  <a:srgbClr val="FFFFFF"/>
                </a:highlight>
              </a:rPr>
              <a:t>2008: Android version 1.0 released</a:t>
            </a:r>
            <a:endParaRPr sz="1800" b="1">
              <a:solidFill>
                <a:srgbClr val="333333"/>
              </a:solidFill>
              <a:highlight>
                <a:srgbClr val="FFFFFF"/>
              </a:highlight>
            </a:endParaRPr>
          </a:p>
          <a:p>
            <a:pPr marL="0" lvl="0" indent="0" algn="ctr" rtl="0">
              <a:lnSpc>
                <a:spcPct val="115000"/>
              </a:lnSpc>
              <a:spcBef>
                <a:spcPts val="1500"/>
              </a:spcBef>
              <a:spcAft>
                <a:spcPts val="0"/>
              </a:spcAft>
              <a:buClr>
                <a:schemeClr val="dk1"/>
              </a:buClr>
              <a:buSzPts val="1100"/>
              <a:buFont typeface="Arial"/>
              <a:buNone/>
            </a:pPr>
            <a:r>
              <a:rPr lang="tr-TR" sz="1800">
                <a:solidFill>
                  <a:srgbClr val="333333"/>
                </a:solidFill>
                <a:highlight>
                  <a:srgbClr val="FFFFFF"/>
                </a:highlight>
              </a:rPr>
              <a:t>With the release of Android, a mobile operating system based on Linux Kernel, Linux took the first step in the world of mobile OS. </a:t>
            </a:r>
            <a:endParaRPr sz="1800">
              <a:solidFill>
                <a:srgbClr val="333333"/>
              </a:solidFill>
              <a:highlight>
                <a:srgbClr val="FFFFFF"/>
              </a:highlight>
            </a:endParaRPr>
          </a:p>
          <a:p>
            <a:pPr marL="0" lvl="0" indent="0" algn="ctr" rtl="0">
              <a:lnSpc>
                <a:spcPct val="115000"/>
              </a:lnSpc>
              <a:spcBef>
                <a:spcPts val="2300"/>
              </a:spcBef>
              <a:spcAft>
                <a:spcPts val="0"/>
              </a:spcAft>
              <a:buClr>
                <a:schemeClr val="dk1"/>
              </a:buClr>
              <a:buSzPts val="1100"/>
              <a:buFont typeface="Arial"/>
              <a:buNone/>
            </a:pPr>
            <a:r>
              <a:rPr lang="tr-TR" sz="1800">
                <a:solidFill>
                  <a:srgbClr val="333333"/>
                </a:solidFill>
                <a:highlight>
                  <a:srgbClr val="FFFFFF"/>
                </a:highlight>
              </a:rPr>
              <a:t>While desktop Linux might not have been that big a success,  with Android, Linux is dominating the world of mobile OS.</a:t>
            </a:r>
            <a:endParaRPr sz="1800">
              <a:solidFill>
                <a:srgbClr val="333333"/>
              </a:solidFill>
              <a:highlight>
                <a:srgbClr val="FFFFFF"/>
              </a:highlight>
            </a:endParaRPr>
          </a:p>
          <a:p>
            <a:pPr marL="0" lvl="0" indent="0" algn="ctr" rtl="0">
              <a:spcBef>
                <a:spcPts val="230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spcBef>
                <a:spcPts val="0"/>
              </a:spcBef>
              <a:spcAft>
                <a:spcPts val="0"/>
              </a:spcAft>
              <a:buClr>
                <a:schemeClr val="dk1"/>
              </a:buClr>
              <a:buSzPts val="1100"/>
              <a:buFont typeface="Arial"/>
              <a:buNone/>
            </a:pPr>
            <a:endParaRPr sz="1800">
              <a:solidFill>
                <a:srgbClr val="1D1F28"/>
              </a:solidFill>
            </a:endParaRPr>
          </a:p>
          <a:p>
            <a:pPr marL="0" lvl="0" indent="0" algn="ctr" rtl="0">
              <a:lnSpc>
                <a:spcPct val="115000"/>
              </a:lnSpc>
              <a:spcBef>
                <a:spcPts val="0"/>
              </a:spcBef>
              <a:spcAft>
                <a:spcPts val="2300"/>
              </a:spcAft>
              <a:buClr>
                <a:schemeClr val="dk1"/>
              </a:buClr>
              <a:buSzPts val="1100"/>
              <a:buFont typeface="Arial"/>
              <a:buNone/>
            </a:pPr>
            <a:endParaRPr sz="1800">
              <a:solidFill>
                <a:srgbClr val="333333"/>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9bcca61692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9bcca61692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2009: Google </a:t>
            </a:r>
            <a:r>
              <a:rPr lang="tr-TR" sz="1800" b="1" dirty="0" err="1">
                <a:solidFill>
                  <a:srgbClr val="333333"/>
                </a:solidFill>
                <a:highlight>
                  <a:srgbClr val="FFFFFF"/>
                </a:highlight>
              </a:rPr>
              <a:t>announced</a:t>
            </a:r>
            <a:r>
              <a:rPr lang="tr-TR" sz="1800" b="1" dirty="0">
                <a:solidFill>
                  <a:srgbClr val="333333"/>
                </a:solidFill>
                <a:highlight>
                  <a:srgbClr val="FFFFFF"/>
                </a:highlight>
              </a:rPr>
              <a:t> </a:t>
            </a:r>
            <a:r>
              <a:rPr lang="tr-TR" sz="1800" b="1" dirty="0" err="1">
                <a:solidFill>
                  <a:srgbClr val="333333"/>
                </a:solidFill>
                <a:highlight>
                  <a:srgbClr val="FFFFFF"/>
                </a:highlight>
              </a:rPr>
              <a:t>Chrome</a:t>
            </a:r>
            <a:r>
              <a:rPr lang="tr-TR" sz="1800" b="1" dirty="0">
                <a:solidFill>
                  <a:srgbClr val="333333"/>
                </a:solidFill>
                <a:highlight>
                  <a:srgbClr val="FFFFFF"/>
                </a:highlight>
              </a:rPr>
              <a:t> OS</a:t>
            </a:r>
            <a:endParaRPr sz="1800" b="1" dirty="0">
              <a:solidFill>
                <a:srgbClr val="333333"/>
              </a:solidFill>
              <a:highlight>
                <a:srgbClr val="FFFFFF"/>
              </a:highlight>
            </a:endParaRPr>
          </a:p>
          <a:p>
            <a:pPr marL="0" lvl="0" indent="0" algn="just" rtl="0">
              <a:lnSpc>
                <a:spcPct val="115000"/>
              </a:lnSpc>
              <a:spcBef>
                <a:spcPts val="1500"/>
              </a:spcBef>
              <a:spcAft>
                <a:spcPts val="2300"/>
              </a:spcAft>
              <a:buClr>
                <a:schemeClr val="dk1"/>
              </a:buClr>
              <a:buSzPts val="1100"/>
              <a:buFont typeface="Arial"/>
              <a:buNone/>
            </a:pPr>
            <a:r>
              <a:rPr lang="tr-TR" sz="1350" dirty="0">
                <a:solidFill>
                  <a:srgbClr val="333333"/>
                </a:solidFill>
                <a:highlight>
                  <a:srgbClr val="FFFFFF"/>
                </a:highlight>
              </a:rPr>
              <a:t>Google </a:t>
            </a:r>
            <a:r>
              <a:rPr lang="tr-TR" sz="1350" dirty="0" err="1">
                <a:solidFill>
                  <a:srgbClr val="333333"/>
                </a:solidFill>
                <a:highlight>
                  <a:srgbClr val="FFFFFF"/>
                </a:highlight>
              </a:rPr>
              <a:t>announces</a:t>
            </a:r>
            <a:r>
              <a:rPr lang="tr-TR" sz="1350" dirty="0">
                <a:solidFill>
                  <a:srgbClr val="333333"/>
                </a:solidFill>
                <a:highlight>
                  <a:srgbClr val="FFFFFF"/>
                </a:highlight>
              </a:rPr>
              <a:t> </a:t>
            </a:r>
            <a:r>
              <a:rPr lang="tr-TR" sz="1350" dirty="0" err="1">
                <a:solidFill>
                  <a:srgbClr val="333333"/>
                </a:solidFill>
                <a:highlight>
                  <a:srgbClr val="FFFFFF"/>
                </a:highlight>
              </a:rPr>
              <a:t>its</a:t>
            </a:r>
            <a:r>
              <a:rPr lang="tr-TR" sz="1350" dirty="0">
                <a:solidFill>
                  <a:srgbClr val="333333"/>
                </a:solidFill>
                <a:highlight>
                  <a:srgbClr val="FFFFFF"/>
                </a:highlight>
              </a:rPr>
              <a:t> </a:t>
            </a:r>
            <a:r>
              <a:rPr lang="tr-TR" sz="1350" dirty="0" err="1">
                <a:solidFill>
                  <a:srgbClr val="333333"/>
                </a:solidFill>
                <a:highlight>
                  <a:srgbClr val="FFFFFF"/>
                </a:highlight>
              </a:rPr>
              <a:t>own</a:t>
            </a:r>
            <a:r>
              <a:rPr lang="tr-TR" sz="1350" dirty="0">
                <a:solidFill>
                  <a:srgbClr val="333333"/>
                </a:solidFill>
                <a:highlight>
                  <a:srgbClr val="FFFFFF"/>
                </a:highlight>
              </a:rPr>
              <a:t> (</a:t>
            </a:r>
            <a:r>
              <a:rPr lang="tr-TR" sz="1350" dirty="0" err="1">
                <a:solidFill>
                  <a:srgbClr val="333333"/>
                </a:solidFill>
                <a:highlight>
                  <a:srgbClr val="FFFFFF"/>
                </a:highlight>
              </a:rPr>
              <a:t>sort</a:t>
            </a:r>
            <a:r>
              <a:rPr lang="tr-TR" sz="1350" dirty="0">
                <a:solidFill>
                  <a:srgbClr val="333333"/>
                </a:solidFill>
                <a:highlight>
                  <a:srgbClr val="FFFFFF"/>
                </a:highlight>
              </a:rPr>
              <a:t> of) </a:t>
            </a:r>
            <a:r>
              <a:rPr lang="tr-TR" sz="1350" dirty="0" err="1">
                <a:solidFill>
                  <a:srgbClr val="333333"/>
                </a:solidFill>
                <a:highlight>
                  <a:srgbClr val="FFFFFF"/>
                </a:highlight>
              </a:rPr>
              <a:t>desktop</a:t>
            </a:r>
            <a:r>
              <a:rPr lang="tr-TR" sz="1350" dirty="0">
                <a:solidFill>
                  <a:srgbClr val="333333"/>
                </a:solidFill>
                <a:highlight>
                  <a:srgbClr val="FFFFFF"/>
                </a:highlight>
              </a:rPr>
              <a:t> </a:t>
            </a:r>
            <a:r>
              <a:rPr lang="tr-TR" sz="1350" dirty="0" err="1">
                <a:solidFill>
                  <a:srgbClr val="333333"/>
                </a:solidFill>
                <a:highlight>
                  <a:srgbClr val="FFFFFF"/>
                </a:highlight>
              </a:rPr>
              <a:t>operating</a:t>
            </a:r>
            <a:r>
              <a:rPr lang="tr-TR" sz="1350" dirty="0">
                <a:solidFill>
                  <a:srgbClr val="333333"/>
                </a:solidFill>
                <a:highlight>
                  <a:srgbClr val="FFFFFF"/>
                </a:highlight>
              </a:rPr>
              <a:t> </a:t>
            </a:r>
            <a:r>
              <a:rPr lang="tr-TR" sz="1350" dirty="0" err="1">
                <a:solidFill>
                  <a:srgbClr val="333333"/>
                </a:solidFill>
                <a:highlight>
                  <a:srgbClr val="FFFFFF"/>
                </a:highlight>
              </a:rPr>
              <a:t>system</a:t>
            </a:r>
            <a:r>
              <a:rPr lang="tr-TR" sz="1350" dirty="0">
                <a:solidFill>
                  <a:srgbClr val="333333"/>
                </a:solidFill>
                <a:highlight>
                  <a:srgbClr val="FFFFFF"/>
                </a:highlight>
              </a:rPr>
              <a:t> </a:t>
            </a:r>
            <a:r>
              <a:rPr lang="tr-TR" sz="1350" u="sng" dirty="0">
                <a:solidFill>
                  <a:srgbClr val="00B6BA"/>
                </a:solidFill>
                <a:highlight>
                  <a:srgbClr val="FFFFFF"/>
                </a:highlight>
                <a:hlinkClick r:id="rId3">
                  <a:extLst>
                    <a:ext uri="{A12FA001-AC4F-418D-AE19-62706E023703}">
                      <ahyp:hlinkClr xmlns:ahyp="http://schemas.microsoft.com/office/drawing/2018/hyperlinkcolor" val="tx"/>
                    </a:ext>
                  </a:extLst>
                </a:hlinkClick>
              </a:rPr>
              <a:t>Chrome OS</a:t>
            </a:r>
            <a:r>
              <a:rPr lang="tr-TR" sz="1350" dirty="0">
                <a:solidFill>
                  <a:srgbClr val="333333"/>
                </a:solidFill>
                <a:highlight>
                  <a:srgbClr val="FFFFFF"/>
                </a:highlight>
              </a:rPr>
              <a:t>, </a:t>
            </a:r>
            <a:r>
              <a:rPr lang="tr-TR" sz="1350" dirty="0" err="1">
                <a:solidFill>
                  <a:srgbClr val="333333"/>
                </a:solidFill>
                <a:highlight>
                  <a:srgbClr val="FFFFFF"/>
                </a:highlight>
              </a:rPr>
              <a:t>based</a:t>
            </a:r>
            <a:r>
              <a:rPr lang="tr-TR" sz="1350" dirty="0">
                <a:solidFill>
                  <a:srgbClr val="333333"/>
                </a:solidFill>
                <a:highlight>
                  <a:srgbClr val="FFFFFF"/>
                </a:highlight>
              </a:rPr>
              <a:t> on Linux </a:t>
            </a:r>
            <a:r>
              <a:rPr lang="tr-TR" sz="1350" dirty="0" err="1">
                <a:solidFill>
                  <a:srgbClr val="333333"/>
                </a:solidFill>
                <a:highlight>
                  <a:srgbClr val="FFFFFF"/>
                </a:highlight>
              </a:rPr>
              <a:t>kernel</a:t>
            </a:r>
            <a:r>
              <a:rPr lang="tr-TR" sz="1350" dirty="0">
                <a:solidFill>
                  <a:srgbClr val="333333"/>
                </a:solidFill>
                <a:highlight>
                  <a:srgbClr val="FFFFFF"/>
                </a:highlight>
              </a:rPr>
              <a:t>. </a:t>
            </a:r>
            <a:r>
              <a:rPr lang="tr-TR" sz="1350" dirty="0" err="1">
                <a:solidFill>
                  <a:srgbClr val="333333"/>
                </a:solidFill>
                <a:highlight>
                  <a:srgbClr val="FFFFFF"/>
                </a:highlight>
              </a:rPr>
              <a:t>Later</a:t>
            </a:r>
            <a:r>
              <a:rPr lang="tr-TR" sz="1350" dirty="0">
                <a:solidFill>
                  <a:srgbClr val="333333"/>
                </a:solidFill>
                <a:highlight>
                  <a:srgbClr val="FFFFFF"/>
                </a:highlight>
              </a:rPr>
              <a:t> on, Google </a:t>
            </a:r>
            <a:r>
              <a:rPr lang="tr-TR" sz="1350" dirty="0" err="1">
                <a:solidFill>
                  <a:srgbClr val="333333"/>
                </a:solidFill>
                <a:highlight>
                  <a:srgbClr val="FFFFFF"/>
                </a:highlight>
              </a:rPr>
              <a:t>also</a:t>
            </a:r>
            <a:r>
              <a:rPr lang="tr-TR" sz="1350" dirty="0">
                <a:solidFill>
                  <a:srgbClr val="333333"/>
                </a:solidFill>
                <a:highlight>
                  <a:srgbClr val="FFFFFF"/>
                </a:highlight>
              </a:rPr>
              <a:t> </a:t>
            </a:r>
            <a:r>
              <a:rPr lang="tr-TR" sz="1350" dirty="0" err="1">
                <a:solidFill>
                  <a:srgbClr val="333333"/>
                </a:solidFill>
                <a:highlight>
                  <a:srgbClr val="FFFFFF"/>
                </a:highlight>
              </a:rPr>
              <a:t>started</a:t>
            </a:r>
            <a:r>
              <a:rPr lang="tr-TR" sz="1350" dirty="0">
                <a:solidFill>
                  <a:srgbClr val="333333"/>
                </a:solidFill>
                <a:highlight>
                  <a:srgbClr val="FFFFFF"/>
                </a:highlight>
              </a:rPr>
              <a:t> </a:t>
            </a:r>
            <a:r>
              <a:rPr lang="tr-TR" sz="1350" dirty="0" err="1">
                <a:solidFill>
                  <a:srgbClr val="333333"/>
                </a:solidFill>
                <a:highlight>
                  <a:srgbClr val="FFFFFF"/>
                </a:highlight>
              </a:rPr>
              <a:t>releasing</a:t>
            </a:r>
            <a:r>
              <a:rPr lang="tr-TR" sz="1350" dirty="0">
                <a:solidFill>
                  <a:srgbClr val="333333"/>
                </a:solidFill>
                <a:highlight>
                  <a:srgbClr val="FFFFFF"/>
                </a:highlight>
              </a:rPr>
              <a:t> </a:t>
            </a:r>
            <a:r>
              <a:rPr lang="tr-TR" sz="1350" dirty="0" err="1">
                <a:solidFill>
                  <a:srgbClr val="333333"/>
                </a:solidFill>
                <a:highlight>
                  <a:srgbClr val="FFFFFF"/>
                </a:highlight>
              </a:rPr>
              <a:t>Chromebooks</a:t>
            </a:r>
            <a:r>
              <a:rPr lang="tr-TR" sz="1350" dirty="0">
                <a:solidFill>
                  <a:srgbClr val="333333"/>
                </a:solidFill>
                <a:highlight>
                  <a:srgbClr val="FFFFFF"/>
                </a:highlight>
              </a:rPr>
              <a:t>, </a:t>
            </a:r>
            <a:r>
              <a:rPr lang="tr-TR" sz="1350" dirty="0" err="1">
                <a:solidFill>
                  <a:srgbClr val="333333"/>
                </a:solidFill>
                <a:highlight>
                  <a:srgbClr val="FFFFFF"/>
                </a:highlight>
              </a:rPr>
              <a:t>dedicated</a:t>
            </a:r>
            <a:r>
              <a:rPr lang="tr-TR" sz="1350" dirty="0">
                <a:solidFill>
                  <a:srgbClr val="333333"/>
                </a:solidFill>
                <a:highlight>
                  <a:srgbClr val="FFFFFF"/>
                </a:highlight>
              </a:rPr>
              <a:t> </a:t>
            </a:r>
            <a:r>
              <a:rPr lang="tr-TR" sz="1350" dirty="0" err="1">
                <a:solidFill>
                  <a:srgbClr val="333333"/>
                </a:solidFill>
                <a:highlight>
                  <a:srgbClr val="FFFFFF"/>
                </a:highlight>
              </a:rPr>
              <a:t>devices</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run</a:t>
            </a:r>
            <a:r>
              <a:rPr lang="tr-TR" sz="1350" dirty="0">
                <a:solidFill>
                  <a:srgbClr val="333333"/>
                </a:solidFill>
                <a:highlight>
                  <a:srgbClr val="FFFFFF"/>
                </a:highlight>
              </a:rPr>
              <a:t> </a:t>
            </a:r>
            <a:r>
              <a:rPr lang="tr-TR" sz="1350" dirty="0" err="1">
                <a:solidFill>
                  <a:srgbClr val="333333"/>
                </a:solidFill>
                <a:highlight>
                  <a:srgbClr val="FFFFFF"/>
                </a:highlight>
              </a:rPr>
              <a:t>Chrome</a:t>
            </a:r>
            <a:r>
              <a:rPr lang="tr-TR" sz="1350" dirty="0">
                <a:solidFill>
                  <a:srgbClr val="333333"/>
                </a:solidFill>
                <a:highlight>
                  <a:srgbClr val="FFFFFF"/>
                </a:highlight>
              </a:rPr>
              <a:t> OS. </a:t>
            </a:r>
            <a:r>
              <a:rPr lang="tr-TR" sz="1350" dirty="0" err="1">
                <a:solidFill>
                  <a:srgbClr val="333333"/>
                </a:solidFill>
                <a:highlight>
                  <a:srgbClr val="FFFFFF"/>
                </a:highlight>
              </a:rPr>
              <a:t>Chromebooks</a:t>
            </a:r>
            <a:r>
              <a:rPr lang="tr-TR" sz="1350" dirty="0">
                <a:solidFill>
                  <a:srgbClr val="333333"/>
                </a:solidFill>
                <a:highlight>
                  <a:srgbClr val="FFFFFF"/>
                </a:highlight>
              </a:rPr>
              <a:t> </a:t>
            </a:r>
            <a:r>
              <a:rPr lang="tr-TR" sz="1350" dirty="0" err="1">
                <a:solidFill>
                  <a:srgbClr val="333333"/>
                </a:solidFill>
                <a:highlight>
                  <a:srgbClr val="FFFFFF"/>
                </a:highlight>
              </a:rPr>
              <a:t>have</a:t>
            </a:r>
            <a:r>
              <a:rPr lang="tr-TR" sz="1350" dirty="0">
                <a:solidFill>
                  <a:srgbClr val="333333"/>
                </a:solidFill>
                <a:highlight>
                  <a:srgbClr val="FFFFFF"/>
                </a:highlight>
              </a:rPr>
              <a:t> </a:t>
            </a:r>
            <a:r>
              <a:rPr lang="tr-TR" sz="1350" dirty="0" err="1">
                <a:solidFill>
                  <a:srgbClr val="333333"/>
                </a:solidFill>
                <a:highlight>
                  <a:srgbClr val="FFFFFF"/>
                </a:highlight>
              </a:rPr>
              <a:t>grown</a:t>
            </a:r>
            <a:r>
              <a:rPr lang="tr-TR" sz="1350" dirty="0">
                <a:solidFill>
                  <a:srgbClr val="333333"/>
                </a:solidFill>
                <a:highlight>
                  <a:srgbClr val="FFFFFF"/>
                </a:highlight>
              </a:rPr>
              <a:t> in </a:t>
            </a:r>
            <a:r>
              <a:rPr lang="tr-TR" sz="1350" dirty="0" err="1">
                <a:solidFill>
                  <a:srgbClr val="333333"/>
                </a:solidFill>
                <a:highlight>
                  <a:srgbClr val="FFFFFF"/>
                </a:highlight>
              </a:rPr>
              <a:t>popularity</a:t>
            </a:r>
            <a:r>
              <a:rPr lang="tr-TR" sz="1350" dirty="0">
                <a:solidFill>
                  <a:srgbClr val="333333"/>
                </a:solidFill>
                <a:highlight>
                  <a:srgbClr val="FFFFFF"/>
                </a:highlight>
              </a:rPr>
              <a:t> in </a:t>
            </a:r>
            <a:r>
              <a:rPr lang="tr-TR" sz="1350" dirty="0" err="1">
                <a:solidFill>
                  <a:srgbClr val="333333"/>
                </a:solidFill>
                <a:highlight>
                  <a:srgbClr val="FFFFFF"/>
                </a:highlight>
              </a:rPr>
              <a:t>recent</a:t>
            </a:r>
            <a:r>
              <a:rPr lang="tr-TR" sz="1350" dirty="0">
                <a:solidFill>
                  <a:srgbClr val="333333"/>
                </a:solidFill>
                <a:highlight>
                  <a:srgbClr val="FFFFFF"/>
                </a:highlight>
              </a:rPr>
              <a:t> </a:t>
            </a:r>
            <a:r>
              <a:rPr lang="tr-TR" sz="1350" dirty="0" err="1">
                <a:solidFill>
                  <a:srgbClr val="333333"/>
                </a:solidFill>
                <a:highlight>
                  <a:srgbClr val="FFFFFF"/>
                </a:highlight>
              </a:rPr>
              <a:t>years</a:t>
            </a:r>
            <a:r>
              <a:rPr lang="tr-TR" sz="1350" dirty="0">
                <a:solidFill>
                  <a:srgbClr val="333333"/>
                </a:solidFill>
                <a:highlight>
                  <a:srgbClr val="FFFFFF"/>
                </a:highlight>
              </a:rPr>
              <a:t>.</a:t>
            </a: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9bcca6169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9bcca6169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Clr>
                <a:schemeClr val="dk1"/>
              </a:buClr>
              <a:buSzPts val="1100"/>
              <a:buFont typeface="Arial"/>
              <a:buNone/>
            </a:pPr>
            <a:r>
              <a:rPr lang="tr-TR" sz="1800" b="1" dirty="0">
                <a:solidFill>
                  <a:srgbClr val="333333"/>
                </a:solidFill>
                <a:highlight>
                  <a:srgbClr val="FFFFFF"/>
                </a:highlight>
              </a:rPr>
              <a:t>2014: Microsoft </a:t>
            </a:r>
            <a:r>
              <a:rPr lang="tr-TR" sz="1800" b="1" dirty="0" err="1">
                <a:solidFill>
                  <a:srgbClr val="333333"/>
                </a:solidFill>
                <a:highlight>
                  <a:srgbClr val="FFFFFF"/>
                </a:highlight>
              </a:rPr>
              <a:t>loves</a:t>
            </a:r>
            <a:r>
              <a:rPr lang="tr-TR" sz="1800" b="1" dirty="0">
                <a:solidFill>
                  <a:srgbClr val="333333"/>
                </a:solidFill>
                <a:highlight>
                  <a:srgbClr val="FFFFFF"/>
                </a:highlight>
              </a:rPr>
              <a:t> Linux</a:t>
            </a:r>
            <a:endParaRPr sz="1800" b="1" dirty="0">
              <a:solidFill>
                <a:srgbClr val="333333"/>
              </a:solidFill>
              <a:highlight>
                <a:srgbClr val="FFFFFF"/>
              </a:highlight>
            </a:endParaRPr>
          </a:p>
          <a:p>
            <a:pPr marL="0" lvl="0" indent="0" algn="just" rtl="0">
              <a:lnSpc>
                <a:spcPct val="115000"/>
              </a:lnSpc>
              <a:spcBef>
                <a:spcPts val="1500"/>
              </a:spcBef>
              <a:spcAft>
                <a:spcPts val="0"/>
              </a:spcAft>
              <a:buClr>
                <a:schemeClr val="dk1"/>
              </a:buClr>
              <a:buSzPts val="1100"/>
              <a:buFont typeface="Arial"/>
              <a:buNone/>
            </a:pPr>
            <a:r>
              <a:rPr lang="tr-TR" sz="1350" dirty="0" err="1">
                <a:solidFill>
                  <a:srgbClr val="333333"/>
                </a:solidFill>
                <a:highlight>
                  <a:srgbClr val="FFFFFF"/>
                </a:highlight>
              </a:rPr>
              <a:t>Microsoft’s</a:t>
            </a:r>
            <a:r>
              <a:rPr lang="tr-TR" sz="1350" dirty="0">
                <a:solidFill>
                  <a:srgbClr val="333333"/>
                </a:solidFill>
                <a:highlight>
                  <a:srgbClr val="FFFFFF"/>
                </a:highlight>
              </a:rPr>
              <a:t> </a:t>
            </a:r>
            <a:r>
              <a:rPr lang="tr-TR" sz="1350" dirty="0" err="1">
                <a:solidFill>
                  <a:srgbClr val="333333"/>
                </a:solidFill>
                <a:highlight>
                  <a:srgbClr val="FFFFFF"/>
                </a:highlight>
              </a:rPr>
              <a:t>new</a:t>
            </a:r>
            <a:r>
              <a:rPr lang="tr-TR" sz="1350" dirty="0">
                <a:solidFill>
                  <a:srgbClr val="333333"/>
                </a:solidFill>
                <a:highlight>
                  <a:srgbClr val="FFFFFF"/>
                </a:highlight>
              </a:rPr>
              <a:t> CEO </a:t>
            </a:r>
            <a:r>
              <a:rPr lang="tr-TR" sz="1350" dirty="0" err="1">
                <a:solidFill>
                  <a:srgbClr val="333333"/>
                </a:solidFill>
                <a:highlight>
                  <a:srgbClr val="FFFFFF"/>
                </a:highlight>
              </a:rPr>
              <a:t>Satya</a:t>
            </a:r>
            <a:r>
              <a:rPr lang="tr-TR" sz="1350" dirty="0">
                <a:solidFill>
                  <a:srgbClr val="333333"/>
                </a:solidFill>
                <a:highlight>
                  <a:srgbClr val="FFFFFF"/>
                </a:highlight>
              </a:rPr>
              <a:t> </a:t>
            </a:r>
            <a:r>
              <a:rPr lang="tr-TR" sz="1350" dirty="0" err="1">
                <a:solidFill>
                  <a:srgbClr val="333333"/>
                </a:solidFill>
                <a:highlight>
                  <a:srgbClr val="FFFFFF"/>
                </a:highlight>
              </a:rPr>
              <a:t>Nadella</a:t>
            </a:r>
            <a:r>
              <a:rPr lang="tr-TR" sz="1350" dirty="0">
                <a:solidFill>
                  <a:srgbClr val="333333"/>
                </a:solidFill>
                <a:highlight>
                  <a:srgbClr val="FFFFFF"/>
                </a:highlight>
              </a:rPr>
              <a:t> </a:t>
            </a:r>
            <a:r>
              <a:rPr lang="tr-TR" sz="1350" dirty="0" err="1">
                <a:solidFill>
                  <a:srgbClr val="333333"/>
                </a:solidFill>
                <a:highlight>
                  <a:srgbClr val="FFFFFF"/>
                </a:highlight>
              </a:rPr>
              <a:t>shocked</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tech</a:t>
            </a:r>
            <a:r>
              <a:rPr lang="tr-TR" sz="1350" dirty="0">
                <a:solidFill>
                  <a:srgbClr val="333333"/>
                </a:solidFill>
                <a:highlight>
                  <a:srgbClr val="FFFFFF"/>
                </a:highlight>
              </a:rPr>
              <a:t> </a:t>
            </a:r>
            <a:r>
              <a:rPr lang="tr-TR" sz="1350" dirty="0" err="1">
                <a:solidFill>
                  <a:srgbClr val="333333"/>
                </a:solidFill>
                <a:highlight>
                  <a:srgbClr val="FFFFFF"/>
                </a:highlight>
              </a:rPr>
              <a:t>world</a:t>
            </a:r>
            <a:r>
              <a:rPr lang="tr-TR" sz="1350" dirty="0">
                <a:solidFill>
                  <a:srgbClr val="333333"/>
                </a:solidFill>
                <a:highlight>
                  <a:srgbClr val="FFFFFF"/>
                </a:highlight>
              </a:rPr>
              <a:t> </a:t>
            </a:r>
            <a:r>
              <a:rPr lang="tr-TR" sz="1350" dirty="0" err="1">
                <a:solidFill>
                  <a:srgbClr val="333333"/>
                </a:solidFill>
                <a:highlight>
                  <a:srgbClr val="FFFFFF"/>
                </a:highlight>
              </a:rPr>
              <a:t>with</a:t>
            </a:r>
            <a:r>
              <a:rPr lang="tr-TR" sz="1350" dirty="0">
                <a:solidFill>
                  <a:srgbClr val="333333"/>
                </a:solidFill>
                <a:highlight>
                  <a:srgbClr val="FFFFFF"/>
                </a:highlight>
              </a:rPr>
              <a:t> his “Microsoft </a:t>
            </a:r>
            <a:r>
              <a:rPr lang="tr-TR" sz="1350" dirty="0" err="1">
                <a:solidFill>
                  <a:srgbClr val="333333"/>
                </a:solidFill>
                <a:highlight>
                  <a:srgbClr val="FFFFFF"/>
                </a:highlight>
              </a:rPr>
              <a:t>loves</a:t>
            </a:r>
            <a:r>
              <a:rPr lang="tr-TR" sz="1350" dirty="0">
                <a:solidFill>
                  <a:srgbClr val="333333"/>
                </a:solidFill>
                <a:highlight>
                  <a:srgbClr val="FFFFFF"/>
                </a:highlight>
              </a:rPr>
              <a:t> Linux” </a:t>
            </a:r>
            <a:r>
              <a:rPr lang="tr-TR" sz="1350" dirty="0" err="1">
                <a:solidFill>
                  <a:srgbClr val="333333"/>
                </a:solidFill>
                <a:highlight>
                  <a:srgbClr val="FFFFFF"/>
                </a:highlight>
              </a:rPr>
              <a:t>remark</a:t>
            </a:r>
            <a:r>
              <a:rPr lang="tr-TR" sz="1350" dirty="0">
                <a:solidFill>
                  <a:srgbClr val="333333"/>
                </a:solidFill>
                <a:highlight>
                  <a:srgbClr val="FFFFFF"/>
                </a:highlight>
              </a:rPr>
              <a:t>. As </a:t>
            </a:r>
            <a:r>
              <a:rPr lang="tr-TR" sz="1350" dirty="0" err="1">
                <a:solidFill>
                  <a:srgbClr val="333333"/>
                </a:solidFill>
                <a:highlight>
                  <a:srgbClr val="FFFFFF"/>
                </a:highlight>
              </a:rPr>
              <a:t>we</a:t>
            </a:r>
            <a:r>
              <a:rPr lang="tr-TR" sz="1350" dirty="0">
                <a:solidFill>
                  <a:srgbClr val="333333"/>
                </a:solidFill>
                <a:highlight>
                  <a:srgbClr val="FFFFFF"/>
                </a:highlight>
              </a:rPr>
              <a:t> </a:t>
            </a:r>
            <a:r>
              <a:rPr lang="tr-TR" sz="1350" dirty="0" err="1">
                <a:solidFill>
                  <a:srgbClr val="333333"/>
                </a:solidFill>
                <a:highlight>
                  <a:srgbClr val="FFFFFF"/>
                </a:highlight>
              </a:rPr>
              <a:t>see</a:t>
            </a:r>
            <a:r>
              <a:rPr lang="tr-TR" sz="1350" dirty="0">
                <a:solidFill>
                  <a:srgbClr val="333333"/>
                </a:solidFill>
                <a:highlight>
                  <a:srgbClr val="FFFFFF"/>
                </a:highlight>
              </a:rPr>
              <a:t> </a:t>
            </a:r>
            <a:r>
              <a:rPr lang="tr-TR" sz="1350" dirty="0" err="1">
                <a:solidFill>
                  <a:srgbClr val="333333"/>
                </a:solidFill>
                <a:highlight>
                  <a:srgbClr val="FFFFFF"/>
                </a:highlight>
              </a:rPr>
              <a:t>later</a:t>
            </a:r>
            <a:r>
              <a:rPr lang="tr-TR" sz="1350" dirty="0">
                <a:solidFill>
                  <a:srgbClr val="333333"/>
                </a:solidFill>
                <a:highlight>
                  <a:srgbClr val="FFFFFF"/>
                </a:highlight>
              </a:rPr>
              <a:t> </a:t>
            </a:r>
            <a:r>
              <a:rPr lang="tr-TR" sz="1350" dirty="0" err="1">
                <a:solidFill>
                  <a:srgbClr val="333333"/>
                </a:solidFill>
                <a:highlight>
                  <a:srgbClr val="FFFFFF"/>
                </a:highlight>
              </a:rPr>
              <a:t>that</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was</a:t>
            </a:r>
            <a:r>
              <a:rPr lang="tr-TR" sz="1350" dirty="0">
                <a:solidFill>
                  <a:srgbClr val="333333"/>
                </a:solidFill>
                <a:highlight>
                  <a:srgbClr val="FFFFFF"/>
                </a:highlight>
              </a:rPr>
              <a:t> </a:t>
            </a:r>
            <a:r>
              <a:rPr lang="tr-TR" sz="1350" dirty="0" err="1">
                <a:solidFill>
                  <a:srgbClr val="333333"/>
                </a:solidFill>
                <a:highlight>
                  <a:srgbClr val="FFFFFF"/>
                </a:highlight>
              </a:rPr>
              <a:t>just</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beginning</a:t>
            </a:r>
            <a:r>
              <a:rPr lang="tr-TR" sz="1350" dirty="0">
                <a:solidFill>
                  <a:srgbClr val="333333"/>
                </a:solidFill>
                <a:highlight>
                  <a:srgbClr val="FFFFFF"/>
                </a:highlight>
              </a:rPr>
              <a:t> of </a:t>
            </a:r>
            <a:r>
              <a:rPr lang="tr-TR" sz="1350" dirty="0" err="1">
                <a:solidFill>
                  <a:srgbClr val="333333"/>
                </a:solidFill>
                <a:highlight>
                  <a:srgbClr val="FFFFFF"/>
                </a:highlight>
              </a:rPr>
              <a:t>Microsoft’s</a:t>
            </a:r>
            <a:r>
              <a:rPr lang="tr-TR" sz="1350" dirty="0">
                <a:solidFill>
                  <a:srgbClr val="333333"/>
                </a:solidFill>
                <a:highlight>
                  <a:srgbClr val="FFFFFF"/>
                </a:highlight>
              </a:rPr>
              <a:t> </a:t>
            </a:r>
            <a:r>
              <a:rPr lang="tr-TR" sz="1350" dirty="0" err="1">
                <a:solidFill>
                  <a:srgbClr val="333333"/>
                </a:solidFill>
                <a:highlight>
                  <a:srgbClr val="FFFFFF"/>
                </a:highlight>
              </a:rPr>
              <a:t>grand</a:t>
            </a:r>
            <a:r>
              <a:rPr lang="tr-TR" sz="1350" dirty="0">
                <a:solidFill>
                  <a:srgbClr val="333333"/>
                </a:solidFill>
                <a:highlight>
                  <a:srgbClr val="FFFFFF"/>
                </a:highlight>
              </a:rPr>
              <a:t> </a:t>
            </a:r>
            <a:r>
              <a:rPr lang="tr-TR" sz="1350" dirty="0" err="1">
                <a:solidFill>
                  <a:srgbClr val="333333"/>
                </a:solidFill>
                <a:highlight>
                  <a:srgbClr val="FFFFFF"/>
                </a:highlight>
              </a:rPr>
              <a:t>design</a:t>
            </a:r>
            <a:r>
              <a:rPr lang="tr-TR" sz="1350" dirty="0">
                <a:solidFill>
                  <a:srgbClr val="333333"/>
                </a:solidFill>
                <a:highlight>
                  <a:srgbClr val="FFFFFF"/>
                </a:highlight>
              </a:rPr>
              <a:t> </a:t>
            </a:r>
            <a:r>
              <a:rPr lang="tr-TR" sz="1350" dirty="0" err="1">
                <a:solidFill>
                  <a:srgbClr val="333333"/>
                </a:solidFill>
                <a:highlight>
                  <a:srgbClr val="FFFFFF"/>
                </a:highlight>
              </a:rPr>
              <a:t>to</a:t>
            </a:r>
            <a:r>
              <a:rPr lang="tr-TR" sz="1350" dirty="0">
                <a:solidFill>
                  <a:srgbClr val="333333"/>
                </a:solidFill>
                <a:highlight>
                  <a:srgbClr val="FFFFFF"/>
                </a:highlight>
              </a:rPr>
              <a:t> </a:t>
            </a:r>
            <a:r>
              <a:rPr lang="tr-TR" sz="1350" dirty="0" err="1">
                <a:solidFill>
                  <a:srgbClr val="333333"/>
                </a:solidFill>
                <a:highlight>
                  <a:srgbClr val="FFFFFF"/>
                </a:highlight>
              </a:rPr>
              <a:t>rule</a:t>
            </a:r>
            <a:r>
              <a:rPr lang="tr-TR" sz="1350" dirty="0">
                <a:solidFill>
                  <a:srgbClr val="333333"/>
                </a:solidFill>
                <a:highlight>
                  <a:srgbClr val="FFFFFF"/>
                </a:highlight>
              </a:rPr>
              <a:t> </a:t>
            </a:r>
            <a:r>
              <a:rPr lang="tr-TR" sz="1350" dirty="0" err="1">
                <a:solidFill>
                  <a:srgbClr val="333333"/>
                </a:solidFill>
                <a:highlight>
                  <a:srgbClr val="FFFFFF"/>
                </a:highlight>
              </a:rPr>
              <a:t>cloud</a:t>
            </a:r>
            <a:r>
              <a:rPr lang="tr-TR" sz="1350" dirty="0">
                <a:solidFill>
                  <a:srgbClr val="333333"/>
                </a:solidFill>
                <a:highlight>
                  <a:srgbClr val="FFFFFF"/>
                </a:highlight>
              </a:rPr>
              <a:t> </a:t>
            </a:r>
            <a:r>
              <a:rPr lang="tr-TR" sz="1350" dirty="0" err="1">
                <a:solidFill>
                  <a:srgbClr val="333333"/>
                </a:solidFill>
                <a:highlight>
                  <a:srgbClr val="FFFFFF"/>
                </a:highlight>
              </a:rPr>
              <a:t>world</a:t>
            </a:r>
            <a:r>
              <a:rPr lang="tr-TR" sz="1350" dirty="0">
                <a:solidFill>
                  <a:srgbClr val="333333"/>
                </a:solidFill>
                <a:highlight>
                  <a:srgbClr val="FFFFFF"/>
                </a:highlight>
              </a:rPr>
              <a:t>.</a:t>
            </a:r>
            <a:endParaRPr sz="1350" dirty="0">
              <a:solidFill>
                <a:srgbClr val="333333"/>
              </a:solidFill>
              <a:highlight>
                <a:srgbClr val="FFFFFF"/>
              </a:highlight>
            </a:endParaRPr>
          </a:p>
          <a:p>
            <a:pPr marL="0" lvl="0" indent="0" algn="just" rtl="0">
              <a:lnSpc>
                <a:spcPct val="115000"/>
              </a:lnSpc>
              <a:spcBef>
                <a:spcPts val="2300"/>
              </a:spcBef>
              <a:spcAft>
                <a:spcPts val="2300"/>
              </a:spcAft>
              <a:buClr>
                <a:schemeClr val="dk1"/>
              </a:buClr>
              <a:buSzPts val="1100"/>
              <a:buFont typeface="Arial"/>
              <a:buNone/>
            </a:pPr>
            <a:r>
              <a:rPr lang="tr-TR" sz="1350" dirty="0" err="1">
                <a:solidFill>
                  <a:srgbClr val="333333"/>
                </a:solidFill>
                <a:highlight>
                  <a:srgbClr val="FFFFFF"/>
                </a:highlight>
              </a:rPr>
              <a:t>However</a:t>
            </a:r>
            <a:r>
              <a:rPr lang="tr-TR" sz="1350" dirty="0">
                <a:solidFill>
                  <a:srgbClr val="333333"/>
                </a:solidFill>
                <a:highlight>
                  <a:srgbClr val="FFFFFF"/>
                </a:highlight>
              </a:rPr>
              <a:t>, </a:t>
            </a:r>
            <a:r>
              <a:rPr lang="tr-TR" sz="1350" dirty="0" err="1">
                <a:solidFill>
                  <a:srgbClr val="333333"/>
                </a:solidFill>
                <a:highlight>
                  <a:srgbClr val="FFFFFF"/>
                </a:highlight>
              </a:rPr>
              <a:t>this</a:t>
            </a:r>
            <a:r>
              <a:rPr lang="tr-TR" sz="1350" dirty="0">
                <a:solidFill>
                  <a:srgbClr val="333333"/>
                </a:solidFill>
                <a:highlight>
                  <a:srgbClr val="FFFFFF"/>
                </a:highlight>
              </a:rPr>
              <a:t> </a:t>
            </a:r>
            <a:r>
              <a:rPr lang="tr-TR" sz="1350" dirty="0" err="1">
                <a:solidFill>
                  <a:srgbClr val="333333"/>
                </a:solidFill>
                <a:highlight>
                  <a:srgbClr val="FFFFFF"/>
                </a:highlight>
              </a:rPr>
              <a:t>actually</a:t>
            </a:r>
            <a:r>
              <a:rPr lang="tr-TR" sz="1350" dirty="0">
                <a:solidFill>
                  <a:srgbClr val="333333"/>
                </a:solidFill>
                <a:highlight>
                  <a:srgbClr val="FFFFFF"/>
                </a:highlight>
              </a:rPr>
              <a:t> </a:t>
            </a:r>
            <a:r>
              <a:rPr lang="tr-TR" sz="1350" dirty="0" err="1">
                <a:solidFill>
                  <a:srgbClr val="333333"/>
                </a:solidFill>
                <a:highlight>
                  <a:srgbClr val="FFFFFF"/>
                </a:highlight>
              </a:rPr>
              <a:t>brought</a:t>
            </a:r>
            <a:r>
              <a:rPr lang="tr-TR" sz="1350" dirty="0">
                <a:solidFill>
                  <a:srgbClr val="333333"/>
                </a:solidFill>
                <a:highlight>
                  <a:srgbClr val="FFFFFF"/>
                </a:highlight>
              </a:rPr>
              <a:t> a </a:t>
            </a:r>
            <a:r>
              <a:rPr lang="tr-TR" sz="1350" dirty="0" err="1">
                <a:solidFill>
                  <a:srgbClr val="333333"/>
                </a:solidFill>
                <a:highlight>
                  <a:srgbClr val="FFFFFF"/>
                </a:highlight>
              </a:rPr>
              <a:t>shift</a:t>
            </a:r>
            <a:r>
              <a:rPr lang="tr-TR" sz="1350" dirty="0">
                <a:solidFill>
                  <a:srgbClr val="333333"/>
                </a:solidFill>
                <a:highlight>
                  <a:srgbClr val="FFFFFF"/>
                </a:highlight>
              </a:rPr>
              <a:t> in Microsoft </a:t>
            </a:r>
            <a:r>
              <a:rPr lang="tr-TR" sz="1350" dirty="0" err="1">
                <a:solidFill>
                  <a:srgbClr val="333333"/>
                </a:solidFill>
                <a:highlight>
                  <a:srgbClr val="FFFFFF"/>
                </a:highlight>
              </a:rPr>
              <a:t>policies</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for</a:t>
            </a:r>
            <a:r>
              <a:rPr lang="tr-TR" sz="1350" dirty="0">
                <a:solidFill>
                  <a:srgbClr val="333333"/>
                </a:solidFill>
                <a:highlight>
                  <a:srgbClr val="FFFFFF"/>
                </a:highlight>
              </a:rPr>
              <a:t> </a:t>
            </a:r>
            <a:r>
              <a:rPr lang="tr-TR" sz="1350" dirty="0" err="1">
                <a:solidFill>
                  <a:srgbClr val="333333"/>
                </a:solidFill>
                <a:highlight>
                  <a:srgbClr val="FFFFFF"/>
                </a:highlight>
              </a:rPr>
              <a:t>the</a:t>
            </a:r>
            <a:r>
              <a:rPr lang="tr-TR" sz="1350" dirty="0">
                <a:solidFill>
                  <a:srgbClr val="333333"/>
                </a:solidFill>
                <a:highlight>
                  <a:srgbClr val="FFFFFF"/>
                </a:highlight>
              </a:rPr>
              <a:t> </a:t>
            </a:r>
            <a:r>
              <a:rPr lang="tr-TR" sz="1350" dirty="0" err="1">
                <a:solidFill>
                  <a:srgbClr val="333333"/>
                </a:solidFill>
                <a:highlight>
                  <a:srgbClr val="FFFFFF"/>
                </a:highlight>
              </a:rPr>
              <a:t>first</a:t>
            </a:r>
            <a:r>
              <a:rPr lang="tr-TR" sz="1350" dirty="0">
                <a:solidFill>
                  <a:srgbClr val="333333"/>
                </a:solidFill>
                <a:highlight>
                  <a:srgbClr val="FFFFFF"/>
                </a:highlight>
              </a:rPr>
              <a:t> time Microsoft </a:t>
            </a:r>
            <a:r>
              <a:rPr lang="tr-TR" sz="1350" dirty="0" err="1">
                <a:solidFill>
                  <a:srgbClr val="333333"/>
                </a:solidFill>
                <a:highlight>
                  <a:srgbClr val="FFFFFF"/>
                </a:highlight>
              </a:rPr>
              <a:t>started</a:t>
            </a:r>
            <a:r>
              <a:rPr lang="tr-TR" sz="1350" dirty="0">
                <a:solidFill>
                  <a:srgbClr val="333333"/>
                </a:solidFill>
                <a:highlight>
                  <a:srgbClr val="FFFFFF"/>
                </a:highlight>
              </a:rPr>
              <a:t> </a:t>
            </a:r>
            <a:r>
              <a:rPr lang="tr-TR" sz="1350" dirty="0" err="1">
                <a:solidFill>
                  <a:srgbClr val="333333"/>
                </a:solidFill>
                <a:highlight>
                  <a:srgbClr val="FFFFFF"/>
                </a:highlight>
              </a:rPr>
              <a:t>open</a:t>
            </a:r>
            <a:r>
              <a:rPr lang="tr-TR" sz="1350" dirty="0">
                <a:solidFill>
                  <a:srgbClr val="333333"/>
                </a:solidFill>
                <a:highlight>
                  <a:srgbClr val="FFFFFF"/>
                </a:highlight>
              </a:rPr>
              <a:t> </a:t>
            </a:r>
            <a:r>
              <a:rPr lang="tr-TR" sz="1350" dirty="0" err="1">
                <a:solidFill>
                  <a:srgbClr val="333333"/>
                </a:solidFill>
                <a:highlight>
                  <a:srgbClr val="FFFFFF"/>
                </a:highlight>
              </a:rPr>
              <a:t>sourcing</a:t>
            </a:r>
            <a:r>
              <a:rPr lang="tr-TR" sz="1350" dirty="0">
                <a:solidFill>
                  <a:srgbClr val="333333"/>
                </a:solidFill>
                <a:highlight>
                  <a:srgbClr val="FFFFFF"/>
                </a:highlight>
              </a:rPr>
              <a:t> </a:t>
            </a:r>
            <a:r>
              <a:rPr lang="tr-TR" sz="1350" dirty="0" err="1">
                <a:solidFill>
                  <a:srgbClr val="333333"/>
                </a:solidFill>
                <a:highlight>
                  <a:srgbClr val="FFFFFF"/>
                </a:highlight>
              </a:rPr>
              <a:t>its</a:t>
            </a:r>
            <a:r>
              <a:rPr lang="tr-TR" sz="1350" dirty="0">
                <a:solidFill>
                  <a:srgbClr val="333333"/>
                </a:solidFill>
                <a:highlight>
                  <a:srgbClr val="FFFFFF"/>
                </a:highlight>
              </a:rPr>
              <a:t> </a:t>
            </a:r>
            <a:r>
              <a:rPr lang="tr-TR" sz="1350" dirty="0" err="1">
                <a:solidFill>
                  <a:srgbClr val="333333"/>
                </a:solidFill>
                <a:highlight>
                  <a:srgbClr val="FFFFFF"/>
                </a:highlight>
              </a:rPr>
              <a:t>products</a:t>
            </a:r>
            <a:r>
              <a:rPr lang="tr-TR" sz="1350" dirty="0">
                <a:solidFill>
                  <a:srgbClr val="333333"/>
                </a:solidFill>
                <a:highlight>
                  <a:srgbClr val="FFFFFF"/>
                </a:highlight>
              </a:rPr>
              <a:t> </a:t>
            </a:r>
            <a:r>
              <a:rPr lang="tr-TR" sz="1350" dirty="0" err="1">
                <a:solidFill>
                  <a:srgbClr val="333333"/>
                </a:solidFill>
                <a:highlight>
                  <a:srgbClr val="FFFFFF"/>
                </a:highlight>
              </a:rPr>
              <a:t>and</a:t>
            </a:r>
            <a:r>
              <a:rPr lang="tr-TR" sz="1350" dirty="0">
                <a:solidFill>
                  <a:srgbClr val="333333"/>
                </a:solidFill>
                <a:highlight>
                  <a:srgbClr val="FFFFFF"/>
                </a:highlight>
              </a:rPr>
              <a:t> </a:t>
            </a:r>
            <a:r>
              <a:rPr lang="tr-TR" sz="1350" dirty="0" err="1">
                <a:solidFill>
                  <a:srgbClr val="333333"/>
                </a:solidFill>
                <a:highlight>
                  <a:srgbClr val="FFFFFF"/>
                </a:highlight>
              </a:rPr>
              <a:t>bringing</a:t>
            </a:r>
            <a:r>
              <a:rPr lang="tr-TR" sz="1350" dirty="0">
                <a:solidFill>
                  <a:srgbClr val="333333"/>
                </a:solidFill>
                <a:highlight>
                  <a:srgbClr val="FFFFFF"/>
                </a:highlight>
              </a:rPr>
              <a:t> it </a:t>
            </a:r>
            <a:r>
              <a:rPr lang="tr-TR" sz="1350" dirty="0" err="1">
                <a:solidFill>
                  <a:srgbClr val="333333"/>
                </a:solidFill>
                <a:highlight>
                  <a:srgbClr val="FFFFFF"/>
                </a:highlight>
              </a:rPr>
              <a:t>to</a:t>
            </a:r>
            <a:r>
              <a:rPr lang="tr-TR" sz="1350" dirty="0">
                <a:solidFill>
                  <a:srgbClr val="333333"/>
                </a:solidFill>
                <a:highlight>
                  <a:srgbClr val="FFFFFF"/>
                </a:highlight>
              </a:rPr>
              <a:t> Linux.</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bcca61692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9bcca61692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1800" dirty="0">
                <a:solidFill>
                  <a:schemeClr val="dk1"/>
                </a:solidFill>
              </a:rPr>
              <a:t>o</a:t>
            </a:r>
            <a:endParaRPr sz="1800" baseline="30000" dirty="0">
              <a:solidFill>
                <a:srgbClr val="0B0080"/>
              </a:solidFill>
              <a:highlight>
                <a:srgbClr val="FFFFFF"/>
              </a:highlight>
            </a:endParaRPr>
          </a:p>
          <a:p>
            <a:pPr marL="0" lvl="0" indent="0" algn="l" rtl="0">
              <a:spcBef>
                <a:spcPts val="500"/>
              </a:spcBef>
              <a:spcAft>
                <a:spcPts val="0"/>
              </a:spcAft>
              <a:buNone/>
            </a:pPr>
            <a:endParaRPr sz="18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092ca8ab8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1092ca8ab8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6000"/>
              </a:lnSpc>
              <a:spcBef>
                <a:spcPts val="0"/>
              </a:spcBef>
              <a:spcAft>
                <a:spcPts val="0"/>
              </a:spcAft>
              <a:buClr>
                <a:schemeClr val="dk1"/>
              </a:buClr>
              <a:buSzPts val="1100"/>
              <a:buFont typeface="Arial"/>
              <a:buNone/>
            </a:pPr>
            <a:r>
              <a:rPr lang="tr-TR" sz="1800" b="1" dirty="0" err="1">
                <a:highlight>
                  <a:srgbClr val="FFFFFF"/>
                </a:highlight>
              </a:rPr>
              <a:t>So</a:t>
            </a:r>
            <a:r>
              <a:rPr lang="tr-TR" sz="1800" b="1" dirty="0">
                <a:highlight>
                  <a:srgbClr val="FFFFFF"/>
                </a:highlight>
              </a:rPr>
              <a:t>, </a:t>
            </a:r>
            <a:r>
              <a:rPr lang="tr-TR" sz="1800" b="1" dirty="0" err="1">
                <a:highlight>
                  <a:srgbClr val="FFFFFF"/>
                </a:highlight>
              </a:rPr>
              <a:t>let’s</a:t>
            </a:r>
            <a:r>
              <a:rPr lang="tr-TR" sz="1800" b="1" dirty="0">
                <a:highlight>
                  <a:srgbClr val="FFFFFF"/>
                </a:highlight>
              </a:rPr>
              <a:t> </a:t>
            </a:r>
            <a:r>
              <a:rPr lang="tr-TR" sz="1800" b="1" dirty="0" err="1">
                <a:highlight>
                  <a:srgbClr val="FFFFFF"/>
                </a:highlight>
              </a:rPr>
              <a:t>change</a:t>
            </a:r>
            <a:r>
              <a:rPr lang="tr-TR" sz="1800" b="1" dirty="0">
                <a:highlight>
                  <a:srgbClr val="FFFFFF"/>
                </a:highlight>
              </a:rPr>
              <a:t> </a:t>
            </a:r>
            <a:r>
              <a:rPr lang="tr-TR" sz="1800" b="1" dirty="0" err="1">
                <a:highlight>
                  <a:srgbClr val="FFFFFF"/>
                </a:highlight>
              </a:rPr>
              <a:t>our</a:t>
            </a:r>
            <a:r>
              <a:rPr lang="tr-TR" sz="1800" b="1" dirty="0">
                <a:highlight>
                  <a:srgbClr val="FFFFFF"/>
                </a:highlight>
              </a:rPr>
              <a:t> </a:t>
            </a:r>
            <a:r>
              <a:rPr lang="tr-TR" sz="1800" b="1" dirty="0" err="1">
                <a:highlight>
                  <a:srgbClr val="FFFFFF"/>
                </a:highlight>
              </a:rPr>
              <a:t>view</a:t>
            </a:r>
            <a:r>
              <a:rPr lang="tr-TR" sz="1800" b="1" dirty="0">
                <a:highlight>
                  <a:srgbClr val="FFFFFF"/>
                </a:highlight>
              </a:rPr>
              <a:t> </a:t>
            </a:r>
            <a:r>
              <a:rPr lang="tr-TR" sz="1800" b="1" dirty="0" err="1">
                <a:highlight>
                  <a:srgbClr val="FFFFFF"/>
                </a:highlight>
              </a:rPr>
              <a:t>from</a:t>
            </a:r>
            <a:r>
              <a:rPr lang="tr-TR" sz="1800" b="1" dirty="0">
                <a:highlight>
                  <a:srgbClr val="FFFFFF"/>
                </a:highlight>
              </a:rPr>
              <a:t> </a:t>
            </a:r>
            <a:r>
              <a:rPr lang="tr-TR" sz="1800" b="1" dirty="0" err="1">
                <a:highlight>
                  <a:srgbClr val="FFFFFF"/>
                </a:highlight>
              </a:rPr>
              <a:t>historical</a:t>
            </a:r>
            <a:r>
              <a:rPr lang="tr-TR" sz="1800" b="1" dirty="0">
                <a:highlight>
                  <a:srgbClr val="FFFFFF"/>
                </a:highlight>
              </a:rPr>
              <a:t> </a:t>
            </a:r>
            <a:r>
              <a:rPr lang="tr-TR" sz="1800" b="1" dirty="0" err="1">
                <a:highlight>
                  <a:srgbClr val="FFFFFF"/>
                </a:highlight>
              </a:rPr>
              <a:t>evolution</a:t>
            </a:r>
            <a:r>
              <a:rPr lang="tr-TR" sz="1800" b="1" dirty="0">
                <a:highlight>
                  <a:srgbClr val="FFFFFF"/>
                </a:highlight>
              </a:rPr>
              <a:t> </a:t>
            </a:r>
            <a:r>
              <a:rPr lang="tr-TR" sz="1800" b="1" dirty="0" err="1">
                <a:highlight>
                  <a:srgbClr val="FFFFFF"/>
                </a:highlight>
              </a:rPr>
              <a:t>to</a:t>
            </a:r>
            <a:r>
              <a:rPr lang="tr-TR" sz="1800" b="1" dirty="0">
                <a:highlight>
                  <a:srgbClr val="FFFFFF"/>
                </a:highlight>
              </a:rPr>
              <a:t> </a:t>
            </a:r>
            <a:r>
              <a:rPr lang="tr-TR" sz="1800" b="1" dirty="0" err="1">
                <a:highlight>
                  <a:srgbClr val="FFFFFF"/>
                </a:highlight>
              </a:rPr>
              <a:t>more</a:t>
            </a:r>
            <a:r>
              <a:rPr lang="tr-TR" sz="1800" b="1" dirty="0">
                <a:highlight>
                  <a:srgbClr val="FFFFFF"/>
                </a:highlight>
              </a:rPr>
              <a:t> </a:t>
            </a:r>
            <a:r>
              <a:rPr lang="tr-TR" sz="1800" b="1" dirty="0" err="1">
                <a:highlight>
                  <a:srgbClr val="FFFFFF"/>
                </a:highlight>
              </a:rPr>
              <a:t>technical</a:t>
            </a:r>
            <a:r>
              <a:rPr lang="tr-TR" sz="1800" b="1" dirty="0">
                <a:highlight>
                  <a:srgbClr val="FFFFFF"/>
                </a:highlight>
              </a:rPr>
              <a:t> </a:t>
            </a:r>
            <a:r>
              <a:rPr lang="tr-TR" sz="1800" b="1" dirty="0" err="1">
                <a:highlight>
                  <a:srgbClr val="FFFFFF"/>
                </a:highlight>
              </a:rPr>
              <a:t>details</a:t>
            </a:r>
            <a:r>
              <a:rPr lang="tr-TR" sz="1800" b="1" dirty="0">
                <a:highlight>
                  <a:srgbClr val="FFFFFF"/>
                </a:highlight>
              </a:rPr>
              <a:t>.</a:t>
            </a:r>
            <a:endParaRPr sz="1800" b="1" dirty="0">
              <a:highlight>
                <a:srgbClr val="FFFFFF"/>
              </a:highlight>
            </a:endParaRPr>
          </a:p>
          <a:p>
            <a:pPr marL="0" lvl="0" indent="0" algn="l" rtl="0">
              <a:lnSpc>
                <a:spcPct val="166000"/>
              </a:lnSpc>
              <a:spcBef>
                <a:spcPts val="1500"/>
              </a:spcBef>
              <a:spcAft>
                <a:spcPts val="0"/>
              </a:spcAft>
              <a:buClr>
                <a:schemeClr val="dk1"/>
              </a:buClr>
              <a:buSzPts val="1100"/>
              <a:buFont typeface="Arial"/>
              <a:buNone/>
            </a:pPr>
            <a:r>
              <a:rPr lang="tr-TR" sz="1800" b="1" dirty="0" err="1">
                <a:highlight>
                  <a:srgbClr val="FFFFFF"/>
                </a:highlight>
              </a:rPr>
              <a:t>For</a:t>
            </a:r>
            <a:r>
              <a:rPr lang="tr-TR" sz="1800" b="1" dirty="0">
                <a:highlight>
                  <a:srgbClr val="FFFFFF"/>
                </a:highlight>
              </a:rPr>
              <a:t> </a:t>
            </a:r>
            <a:r>
              <a:rPr lang="tr-TR" sz="1800" b="1" dirty="0" err="1">
                <a:highlight>
                  <a:srgbClr val="FFFFFF"/>
                </a:highlight>
              </a:rPr>
              <a:t>understanding</a:t>
            </a:r>
            <a:r>
              <a:rPr lang="tr-TR" sz="1800" b="1" dirty="0">
                <a:highlight>
                  <a:srgbClr val="FFFFFF"/>
                </a:highlight>
              </a:rPr>
              <a:t> </a:t>
            </a:r>
            <a:r>
              <a:rPr lang="tr-TR" sz="1800" b="1" dirty="0" err="1">
                <a:highlight>
                  <a:srgbClr val="FFFFFF"/>
                </a:highlight>
              </a:rPr>
              <a:t>the</a:t>
            </a:r>
            <a:r>
              <a:rPr lang="tr-TR" sz="1800" b="1" dirty="0">
                <a:highlight>
                  <a:srgbClr val="FFFFFF"/>
                </a:highlight>
              </a:rPr>
              <a:t> </a:t>
            </a:r>
            <a:r>
              <a:rPr lang="tr-TR" sz="1800" b="1" dirty="0" err="1">
                <a:highlight>
                  <a:srgbClr val="FFFFFF"/>
                </a:highlight>
              </a:rPr>
              <a:t>components</a:t>
            </a:r>
            <a:r>
              <a:rPr lang="tr-TR" sz="1800" b="1" dirty="0">
                <a:highlight>
                  <a:srgbClr val="FFFFFF"/>
                </a:highlight>
              </a:rPr>
              <a:t>, </a:t>
            </a:r>
            <a:r>
              <a:rPr lang="tr-TR" sz="1800" dirty="0">
                <a:highlight>
                  <a:srgbClr val="FFFFFF"/>
                </a:highlight>
              </a:rPr>
              <a:t>First </a:t>
            </a:r>
            <a:r>
              <a:rPr lang="tr-TR" sz="1800" dirty="0" err="1">
                <a:highlight>
                  <a:srgbClr val="FFFFFF"/>
                </a:highlight>
              </a:rPr>
              <a:t>you</a:t>
            </a:r>
            <a:r>
              <a:rPr lang="tr-TR" sz="1800" dirty="0">
                <a:highlight>
                  <a:srgbClr val="FFFFFF"/>
                </a:highlight>
              </a:rPr>
              <a:t> </a:t>
            </a:r>
            <a:r>
              <a:rPr lang="tr-TR" sz="1800" dirty="0" err="1">
                <a:highlight>
                  <a:srgbClr val="FFFFFF"/>
                </a:highlight>
              </a:rPr>
              <a:t>need</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understand</a:t>
            </a:r>
            <a:r>
              <a:rPr lang="tr-TR" sz="1800" dirty="0">
                <a:highlight>
                  <a:srgbClr val="FFFFFF"/>
                </a:highlight>
              </a:rPr>
              <a:t> </a:t>
            </a:r>
            <a:r>
              <a:rPr lang="tr-TR" sz="1800" dirty="0" err="1">
                <a:highlight>
                  <a:srgbClr val="FFFFFF"/>
                </a:highlight>
              </a:rPr>
              <a:t>what</a:t>
            </a:r>
            <a:r>
              <a:rPr lang="tr-TR" sz="1800" dirty="0">
                <a:highlight>
                  <a:srgbClr val="FFFFFF"/>
                </a:highlight>
              </a:rPr>
              <a:t> a </a:t>
            </a:r>
            <a:r>
              <a:rPr lang="tr-TR" sz="1800" dirty="0" err="1">
                <a:highlight>
                  <a:srgbClr val="FFFFFF"/>
                </a:highlight>
              </a:rPr>
              <a:t>computer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or</a:t>
            </a:r>
            <a:r>
              <a:rPr lang="tr-TR" sz="1800" dirty="0">
                <a:highlight>
                  <a:srgbClr val="FFFFFF"/>
                </a:highlight>
              </a:rPr>
              <a:t> OS is. As </a:t>
            </a:r>
            <a:r>
              <a:rPr lang="tr-TR" sz="1800" dirty="0" err="1">
                <a:highlight>
                  <a:srgbClr val="FFFFFF"/>
                </a:highlight>
              </a:rPr>
              <a:t>I’ve</a:t>
            </a:r>
            <a:r>
              <a:rPr lang="tr-TR" sz="1800" dirty="0">
                <a:highlight>
                  <a:srgbClr val="FFFFFF"/>
                </a:highlight>
              </a:rPr>
              <a:t> </a:t>
            </a:r>
            <a:r>
              <a:rPr lang="tr-TR" sz="1800" dirty="0" err="1">
                <a:highlight>
                  <a:srgbClr val="FFFFFF"/>
                </a:highlight>
              </a:rPr>
              <a:t>stated</a:t>
            </a:r>
            <a:r>
              <a:rPr lang="tr-TR" sz="1800" dirty="0">
                <a:highlight>
                  <a:srgbClr val="FFFFFF"/>
                </a:highlight>
              </a:rPr>
              <a:t> </a:t>
            </a:r>
            <a:r>
              <a:rPr lang="tr-TR" sz="1800" dirty="0" err="1">
                <a:highlight>
                  <a:srgbClr val="FFFFFF"/>
                </a:highlight>
              </a:rPr>
              <a:t>earlier</a:t>
            </a:r>
            <a:r>
              <a:rPr lang="tr-TR" sz="1800" dirty="0">
                <a:highlight>
                  <a:srgbClr val="FFFFFF"/>
                </a:highlight>
              </a:rPr>
              <a:t>, an OS is </a:t>
            </a:r>
            <a:r>
              <a:rPr lang="tr-TR" sz="1800" dirty="0" err="1">
                <a:highlight>
                  <a:srgbClr val="FFFFFF"/>
                </a:highlight>
              </a:rPr>
              <a:t>the</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code</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manages</a:t>
            </a:r>
            <a:r>
              <a:rPr lang="tr-TR" sz="1800" dirty="0">
                <a:highlight>
                  <a:srgbClr val="FFFFFF"/>
                </a:highlight>
              </a:rPr>
              <a:t> </a:t>
            </a:r>
            <a:r>
              <a:rPr lang="tr-TR" sz="1800" dirty="0" err="1">
                <a:highlight>
                  <a:srgbClr val="FFFFFF"/>
                </a:highlight>
              </a:rPr>
              <a:t>the</a:t>
            </a:r>
            <a:r>
              <a:rPr lang="tr-TR" sz="1800" dirty="0">
                <a:highlight>
                  <a:srgbClr val="FFFFFF"/>
                </a:highlight>
              </a:rPr>
              <a:t> hardware in a </a:t>
            </a:r>
            <a:r>
              <a:rPr lang="tr-TR" sz="1800" dirty="0" err="1">
                <a:highlight>
                  <a:srgbClr val="FFFFFF"/>
                </a:highlight>
              </a:rPr>
              <a:t>physical</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It</a:t>
            </a:r>
            <a:r>
              <a:rPr lang="tr-TR" sz="1800" dirty="0">
                <a:highlight>
                  <a:srgbClr val="FFFFFF"/>
                </a:highlight>
              </a:rPr>
              <a:t> </a:t>
            </a:r>
            <a:r>
              <a:rPr lang="tr-TR" sz="1800" dirty="0" err="1">
                <a:highlight>
                  <a:srgbClr val="FFFFFF"/>
                </a:highlight>
              </a:rPr>
              <a:t>exists</a:t>
            </a:r>
            <a:r>
              <a:rPr lang="tr-TR" sz="1800" dirty="0">
                <a:highlight>
                  <a:srgbClr val="FFFFFF"/>
                </a:highlight>
              </a:rPr>
              <a:t> as a </a:t>
            </a:r>
            <a:r>
              <a:rPr lang="tr-TR" sz="1800" dirty="0" err="1">
                <a:highlight>
                  <a:srgbClr val="FFFFFF"/>
                </a:highlight>
              </a:rPr>
              <a:t>layer</a:t>
            </a:r>
            <a:r>
              <a:rPr lang="tr-TR" sz="1800" dirty="0">
                <a:highlight>
                  <a:srgbClr val="FFFFFF"/>
                </a:highlight>
              </a:rPr>
              <a:t> </a:t>
            </a:r>
            <a:r>
              <a:rPr lang="tr-TR" sz="1800" dirty="0" err="1">
                <a:highlight>
                  <a:srgbClr val="FFFFFF"/>
                </a:highlight>
              </a:rPr>
              <a:t>between</a:t>
            </a:r>
            <a:r>
              <a:rPr lang="tr-TR" sz="1800" dirty="0">
                <a:highlight>
                  <a:srgbClr val="FFFFFF"/>
                </a:highlight>
              </a:rPr>
              <a:t> </a:t>
            </a:r>
            <a:r>
              <a:rPr lang="tr-TR" sz="1800" dirty="0" err="1">
                <a:highlight>
                  <a:srgbClr val="FFFFFF"/>
                </a:highlight>
              </a:rPr>
              <a:t>your</a:t>
            </a:r>
            <a:r>
              <a:rPr lang="tr-TR" sz="1800" dirty="0">
                <a:highlight>
                  <a:srgbClr val="FFFFFF"/>
                </a:highlight>
              </a:rPr>
              <a:t> software </a:t>
            </a:r>
            <a:r>
              <a:rPr lang="tr-TR" sz="1800" dirty="0" err="1">
                <a:highlight>
                  <a:srgbClr val="FFFFFF"/>
                </a:highlight>
              </a:rPr>
              <a:t>and</a:t>
            </a:r>
            <a:r>
              <a:rPr lang="tr-TR" sz="1800" dirty="0">
                <a:highlight>
                  <a:srgbClr val="FFFFFF"/>
                </a:highlight>
              </a:rPr>
              <a:t> </a:t>
            </a:r>
            <a:r>
              <a:rPr lang="tr-TR" sz="1800" dirty="0" err="1">
                <a:highlight>
                  <a:srgbClr val="FFFFFF"/>
                </a:highlight>
              </a:rPr>
              <a:t>your</a:t>
            </a:r>
            <a:r>
              <a:rPr lang="tr-TR" sz="1800" dirty="0">
                <a:highlight>
                  <a:srgbClr val="FFFFFF"/>
                </a:highlight>
              </a:rPr>
              <a:t> hardware. </a:t>
            </a:r>
            <a:r>
              <a:rPr lang="tr-TR" sz="1800" dirty="0" err="1">
                <a:highlight>
                  <a:srgbClr val="FFFFFF"/>
                </a:highlight>
              </a:rPr>
              <a:t>Most</a:t>
            </a:r>
            <a:r>
              <a:rPr lang="tr-TR" sz="1800" dirty="0">
                <a:highlight>
                  <a:srgbClr val="FFFFFF"/>
                </a:highlight>
              </a:rPr>
              <a:t> </a:t>
            </a:r>
            <a:r>
              <a:rPr lang="tr-TR" sz="1800" dirty="0" err="1">
                <a:highlight>
                  <a:srgbClr val="FFFFFF"/>
                </a:highlight>
              </a:rPr>
              <a:t>people</a:t>
            </a:r>
            <a:r>
              <a:rPr lang="tr-TR" sz="1800" dirty="0">
                <a:highlight>
                  <a:srgbClr val="FFFFFF"/>
                </a:highlight>
              </a:rPr>
              <a:t> </a:t>
            </a:r>
            <a:r>
              <a:rPr lang="tr-TR" sz="1800" dirty="0" err="1">
                <a:highlight>
                  <a:srgbClr val="FFFFFF"/>
                </a:highlight>
              </a:rPr>
              <a:t>writing</a:t>
            </a:r>
            <a:r>
              <a:rPr lang="tr-TR" sz="1800" dirty="0">
                <a:highlight>
                  <a:srgbClr val="FFFFFF"/>
                </a:highlight>
              </a:rPr>
              <a:t> software do not </a:t>
            </a:r>
            <a:r>
              <a:rPr lang="tr-TR" sz="1800" dirty="0" err="1">
                <a:highlight>
                  <a:srgbClr val="FFFFFF"/>
                </a:highlight>
              </a:rPr>
              <a:t>want</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know</a:t>
            </a:r>
            <a:r>
              <a:rPr lang="tr-TR" sz="1800" dirty="0">
                <a:highlight>
                  <a:srgbClr val="FFFFFF"/>
                </a:highlight>
              </a:rPr>
              <a:t> how </a:t>
            </a:r>
            <a:r>
              <a:rPr lang="tr-TR" sz="1800" dirty="0" err="1">
                <a:highlight>
                  <a:srgbClr val="FFFFFF"/>
                </a:highlight>
              </a:rPr>
              <a:t>to</a:t>
            </a:r>
            <a:r>
              <a:rPr lang="tr-TR" sz="1800" dirty="0">
                <a:highlight>
                  <a:srgbClr val="FFFFFF"/>
                </a:highlight>
              </a:rPr>
              <a:t> </a:t>
            </a:r>
            <a:r>
              <a:rPr lang="tr-TR" sz="1800" dirty="0" err="1">
                <a:highlight>
                  <a:srgbClr val="FFFFFF"/>
                </a:highlight>
              </a:rPr>
              <a:t>address</a:t>
            </a:r>
            <a:r>
              <a:rPr lang="tr-TR" sz="1800" dirty="0">
                <a:highlight>
                  <a:srgbClr val="FFFFFF"/>
                </a:highlight>
              </a:rPr>
              <a:t> a CPU in </a:t>
            </a:r>
            <a:r>
              <a:rPr lang="tr-TR" sz="1800" dirty="0" err="1">
                <a:highlight>
                  <a:srgbClr val="FFFFFF"/>
                </a:highlight>
              </a:rPr>
              <a:t>assembler</a:t>
            </a:r>
            <a:r>
              <a:rPr lang="tr-TR" sz="1800" dirty="0">
                <a:highlight>
                  <a:srgbClr val="FFFFFF"/>
                </a:highlight>
              </a:rPr>
              <a:t>, </a:t>
            </a:r>
            <a:r>
              <a:rPr lang="tr-TR" sz="1800" dirty="0" err="1">
                <a:highlight>
                  <a:srgbClr val="FFFFFF"/>
                </a:highlight>
              </a:rPr>
              <a:t>or</a:t>
            </a:r>
            <a:r>
              <a:rPr lang="tr-TR" sz="1800" dirty="0">
                <a:highlight>
                  <a:srgbClr val="FFFFFF"/>
                </a:highlight>
              </a:rPr>
              <a:t> how </a:t>
            </a:r>
            <a:r>
              <a:rPr lang="tr-TR" sz="1800" dirty="0" err="1">
                <a:highlight>
                  <a:srgbClr val="FFFFFF"/>
                </a:highlight>
              </a:rPr>
              <a:t>to</a:t>
            </a:r>
            <a:r>
              <a:rPr lang="tr-TR" sz="1800" dirty="0">
                <a:highlight>
                  <a:srgbClr val="FFFFFF"/>
                </a:highlight>
              </a:rPr>
              <a:t> </a:t>
            </a:r>
            <a:r>
              <a:rPr lang="tr-TR" sz="1800" dirty="0" err="1">
                <a:highlight>
                  <a:srgbClr val="FFFFFF"/>
                </a:highlight>
              </a:rPr>
              <a:t>communicate</a:t>
            </a:r>
            <a:r>
              <a:rPr lang="tr-TR" sz="1800" dirty="0">
                <a:highlight>
                  <a:srgbClr val="FFFFFF"/>
                </a:highlight>
              </a:rPr>
              <a:t> </a:t>
            </a:r>
            <a:r>
              <a:rPr lang="tr-TR" sz="1800" dirty="0" err="1">
                <a:highlight>
                  <a:srgbClr val="FFFFFF"/>
                </a:highlight>
              </a:rPr>
              <a:t>with</a:t>
            </a:r>
            <a:r>
              <a:rPr lang="tr-TR" sz="1800" dirty="0">
                <a:highlight>
                  <a:srgbClr val="FFFFFF"/>
                </a:highlight>
              </a:rPr>
              <a:t> a </a:t>
            </a:r>
            <a:r>
              <a:rPr lang="tr-TR" sz="1800" dirty="0" err="1">
                <a:highlight>
                  <a:srgbClr val="FFFFFF"/>
                </a:highlight>
              </a:rPr>
              <a:t>graphics</a:t>
            </a:r>
            <a:r>
              <a:rPr lang="tr-TR" sz="1800" dirty="0">
                <a:highlight>
                  <a:srgbClr val="FFFFFF"/>
                </a:highlight>
              </a:rPr>
              <a:t> </a:t>
            </a:r>
            <a:r>
              <a:rPr lang="tr-TR" sz="1800" dirty="0" err="1">
                <a:highlight>
                  <a:srgbClr val="FFFFFF"/>
                </a:highlight>
              </a:rPr>
              <a:t>card</a:t>
            </a:r>
            <a:r>
              <a:rPr lang="tr-TR" sz="1800" dirty="0">
                <a:highlight>
                  <a:srgbClr val="FFFFFF"/>
                </a:highlight>
              </a:rPr>
              <a:t>. An OS </a:t>
            </a:r>
            <a:r>
              <a:rPr lang="tr-TR" sz="1800" dirty="0" err="1">
                <a:highlight>
                  <a:srgbClr val="FFFFFF"/>
                </a:highlight>
              </a:rPr>
              <a:t>such</a:t>
            </a:r>
            <a:r>
              <a:rPr lang="tr-TR" sz="1800" dirty="0">
                <a:highlight>
                  <a:srgbClr val="FFFFFF"/>
                </a:highlight>
              </a:rPr>
              <a:t> as Linux </a:t>
            </a:r>
            <a:r>
              <a:rPr lang="tr-TR" sz="1800" dirty="0" err="1">
                <a:highlight>
                  <a:srgbClr val="FFFFFF"/>
                </a:highlight>
              </a:rPr>
              <a:t>or</a:t>
            </a:r>
            <a:r>
              <a:rPr lang="tr-TR" sz="1800" dirty="0">
                <a:highlight>
                  <a:srgbClr val="FFFFFF"/>
                </a:highlight>
              </a:rPr>
              <a:t> Windows </a:t>
            </a:r>
            <a:r>
              <a:rPr lang="tr-TR" sz="1800" dirty="0" err="1">
                <a:highlight>
                  <a:srgbClr val="FFFFFF"/>
                </a:highlight>
              </a:rPr>
              <a:t>acts</a:t>
            </a:r>
            <a:r>
              <a:rPr lang="tr-TR" sz="1800" dirty="0">
                <a:highlight>
                  <a:srgbClr val="FFFFFF"/>
                </a:highlight>
              </a:rPr>
              <a:t> as a </a:t>
            </a:r>
            <a:r>
              <a:rPr lang="tr-TR" sz="1800" dirty="0" err="1">
                <a:highlight>
                  <a:srgbClr val="FFFFFF"/>
                </a:highlight>
              </a:rPr>
              <a:t>middleman</a:t>
            </a:r>
            <a:r>
              <a:rPr lang="tr-TR" sz="1800" dirty="0">
                <a:highlight>
                  <a:srgbClr val="FFFFFF"/>
                </a:highlight>
              </a:rPr>
              <a:t>.</a:t>
            </a:r>
            <a:endParaRPr sz="1800" dirty="0">
              <a:highlight>
                <a:srgbClr val="FFFFFF"/>
              </a:highlight>
            </a:endParaRPr>
          </a:p>
          <a:p>
            <a:pPr marL="0" lvl="0" indent="0" algn="l" rtl="0">
              <a:lnSpc>
                <a:spcPct val="166000"/>
              </a:lnSpc>
              <a:spcBef>
                <a:spcPts val="1500"/>
              </a:spcBef>
              <a:spcAft>
                <a:spcPts val="0"/>
              </a:spcAft>
              <a:buClr>
                <a:schemeClr val="dk1"/>
              </a:buClr>
              <a:buSzPts val="1100"/>
              <a:buFont typeface="Arial"/>
              <a:buNone/>
            </a:pPr>
            <a:r>
              <a:rPr lang="tr-TR" sz="1800" dirty="0" err="1">
                <a:highlight>
                  <a:srgbClr val="FFFFFF"/>
                </a:highlight>
              </a:rPr>
              <a:t>Every</a:t>
            </a:r>
            <a:r>
              <a:rPr lang="tr-TR" sz="1800" dirty="0">
                <a:highlight>
                  <a:srgbClr val="FFFFFF"/>
                </a:highlight>
              </a:rPr>
              <a:t> OS has </a:t>
            </a:r>
            <a:r>
              <a:rPr lang="tr-TR" sz="1800" dirty="0" err="1">
                <a:highlight>
                  <a:srgbClr val="FFFFFF"/>
                </a:highlight>
              </a:rPr>
              <a:t>component</a:t>
            </a:r>
            <a:r>
              <a:rPr lang="tr-TR" sz="1800" dirty="0">
                <a:highlight>
                  <a:srgbClr val="FFFFFF"/>
                </a:highlight>
              </a:rPr>
              <a:t> </a:t>
            </a:r>
            <a:r>
              <a:rPr lang="tr-TR" sz="1800" dirty="0" err="1">
                <a:highlight>
                  <a:srgbClr val="FFFFFF"/>
                </a:highlight>
              </a:rPr>
              <a:t>parts</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the</a:t>
            </a:r>
            <a:r>
              <a:rPr lang="tr-TR" sz="1800" dirty="0">
                <a:highlight>
                  <a:srgbClr val="FFFFFF"/>
                </a:highlight>
              </a:rPr>
              <a:t> Linux </a:t>
            </a:r>
            <a:r>
              <a:rPr lang="tr-TR" sz="1800" dirty="0" err="1">
                <a:highlight>
                  <a:srgbClr val="FFFFFF"/>
                </a:highlight>
              </a:rPr>
              <a:t>also</a:t>
            </a:r>
            <a:r>
              <a:rPr lang="tr-TR" sz="1800" dirty="0">
                <a:highlight>
                  <a:srgbClr val="FFFFFF"/>
                </a:highlight>
              </a:rPr>
              <a:t> has </a:t>
            </a:r>
            <a:r>
              <a:rPr lang="tr-TR" sz="1800" dirty="0" err="1">
                <a:highlight>
                  <a:srgbClr val="FFFFFF"/>
                </a:highlight>
              </a:rPr>
              <a:t>the</a:t>
            </a:r>
            <a:r>
              <a:rPr lang="tr-TR" sz="1800" dirty="0">
                <a:highlight>
                  <a:srgbClr val="FFFFFF"/>
                </a:highlight>
              </a:rPr>
              <a:t> </a:t>
            </a:r>
            <a:r>
              <a:rPr lang="tr-TR" sz="1800" dirty="0" err="1">
                <a:highlight>
                  <a:srgbClr val="FFFFFF"/>
                </a:highlight>
              </a:rPr>
              <a:t>following</a:t>
            </a:r>
            <a:r>
              <a:rPr lang="tr-TR" sz="1800" dirty="0">
                <a:highlight>
                  <a:srgbClr val="FFFFFF"/>
                </a:highlight>
              </a:rPr>
              <a:t> </a:t>
            </a:r>
            <a:r>
              <a:rPr lang="tr-TR" sz="1800" dirty="0" err="1">
                <a:highlight>
                  <a:srgbClr val="FFFFFF"/>
                </a:highlight>
              </a:rPr>
              <a:t>components</a:t>
            </a:r>
            <a:r>
              <a:rPr lang="tr-TR" sz="1800" dirty="0">
                <a:highlight>
                  <a:srgbClr val="FFFFFF"/>
                </a:highlight>
              </a:rPr>
              <a:t>:</a:t>
            </a:r>
            <a:endParaRPr sz="1800" dirty="0">
              <a:highlight>
                <a:srgbClr val="FFFFFF"/>
              </a:highlight>
            </a:endParaRPr>
          </a:p>
          <a:p>
            <a:pPr marL="800100" lvl="0" indent="-342900" algn="l" rtl="0">
              <a:lnSpc>
                <a:spcPct val="115000"/>
              </a:lnSpc>
              <a:spcBef>
                <a:spcPts val="1500"/>
              </a:spcBef>
              <a:spcAft>
                <a:spcPts val="0"/>
              </a:spcAft>
              <a:buClr>
                <a:srgbClr val="000000"/>
              </a:buClr>
              <a:buSzPts val="1800"/>
              <a:buChar char="●"/>
            </a:pPr>
            <a:r>
              <a:rPr lang="tr-TR" sz="1800" b="1" dirty="0" err="1">
                <a:highlight>
                  <a:srgbClr val="FFFFFF"/>
                </a:highlight>
              </a:rPr>
              <a:t>Bootloader</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needs</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go</a:t>
            </a:r>
            <a:r>
              <a:rPr lang="tr-TR" sz="1800" dirty="0">
                <a:highlight>
                  <a:srgbClr val="FFFFFF"/>
                </a:highlight>
              </a:rPr>
              <a:t> </a:t>
            </a:r>
            <a:r>
              <a:rPr lang="tr-TR" sz="1800" dirty="0" err="1">
                <a:highlight>
                  <a:srgbClr val="FFFFFF"/>
                </a:highlight>
              </a:rPr>
              <a:t>through</a:t>
            </a:r>
            <a:r>
              <a:rPr lang="tr-TR" sz="1800" dirty="0">
                <a:highlight>
                  <a:srgbClr val="FFFFFF"/>
                </a:highlight>
              </a:rPr>
              <a:t> a </a:t>
            </a:r>
            <a:r>
              <a:rPr lang="tr-TR" sz="1800" dirty="0" err="1">
                <a:highlight>
                  <a:srgbClr val="FFFFFF"/>
                </a:highlight>
              </a:rPr>
              <a:t>startup</a:t>
            </a:r>
            <a:r>
              <a:rPr lang="tr-TR" sz="1800" dirty="0">
                <a:highlight>
                  <a:srgbClr val="FFFFFF"/>
                </a:highlight>
              </a:rPr>
              <a:t> </a:t>
            </a:r>
            <a:r>
              <a:rPr lang="tr-TR" sz="1800" dirty="0" err="1">
                <a:highlight>
                  <a:srgbClr val="FFFFFF"/>
                </a:highlight>
              </a:rPr>
              <a:t>sequence</a:t>
            </a:r>
            <a:r>
              <a:rPr lang="tr-TR" sz="1800" dirty="0">
                <a:highlight>
                  <a:srgbClr val="FFFFFF"/>
                </a:highlight>
              </a:rPr>
              <a:t> </a:t>
            </a:r>
            <a:r>
              <a:rPr lang="tr-TR" sz="1800" dirty="0" err="1">
                <a:highlight>
                  <a:srgbClr val="FFFFFF"/>
                </a:highlight>
              </a:rPr>
              <a:t>called</a:t>
            </a:r>
            <a:r>
              <a:rPr lang="tr-TR" sz="1800" dirty="0">
                <a:highlight>
                  <a:srgbClr val="FFFFFF"/>
                </a:highlight>
              </a:rPr>
              <a:t> </a:t>
            </a:r>
            <a:r>
              <a:rPr lang="tr-TR" sz="1800" dirty="0" err="1">
                <a:highlight>
                  <a:srgbClr val="FFFFFF"/>
                </a:highlight>
              </a:rPr>
              <a:t>booting</a:t>
            </a:r>
            <a:r>
              <a:rPr lang="tr-TR" sz="1800" dirty="0">
                <a:highlight>
                  <a:srgbClr val="FFFFFF"/>
                </a:highlight>
              </a:rPr>
              <a:t>. </a:t>
            </a:r>
            <a:r>
              <a:rPr lang="tr-TR" sz="1800" dirty="0" err="1">
                <a:highlight>
                  <a:srgbClr val="FFFFFF"/>
                </a:highlight>
              </a:rPr>
              <a:t>This</a:t>
            </a:r>
            <a:r>
              <a:rPr lang="tr-TR" sz="1800" dirty="0">
                <a:highlight>
                  <a:srgbClr val="FFFFFF"/>
                </a:highlight>
              </a:rPr>
              <a:t> </a:t>
            </a:r>
            <a:r>
              <a:rPr lang="tr-TR" sz="1800" dirty="0" err="1">
                <a:highlight>
                  <a:srgbClr val="FFFFFF"/>
                </a:highlight>
              </a:rPr>
              <a:t>boot</a:t>
            </a:r>
            <a:r>
              <a:rPr lang="tr-TR" sz="1800" dirty="0">
                <a:highlight>
                  <a:srgbClr val="FFFFFF"/>
                </a:highlight>
              </a:rPr>
              <a:t> </a:t>
            </a:r>
            <a:r>
              <a:rPr lang="tr-TR" sz="1800" dirty="0" err="1">
                <a:highlight>
                  <a:srgbClr val="FFFFFF"/>
                </a:highlight>
              </a:rPr>
              <a:t>process</a:t>
            </a:r>
            <a:r>
              <a:rPr lang="tr-TR" sz="1800" dirty="0">
                <a:highlight>
                  <a:srgbClr val="FFFFFF"/>
                </a:highlight>
              </a:rPr>
              <a:t> </a:t>
            </a:r>
            <a:r>
              <a:rPr lang="tr-TR" sz="1800" dirty="0" err="1">
                <a:highlight>
                  <a:srgbClr val="FFFFFF"/>
                </a:highlight>
              </a:rPr>
              <a:t>needs</a:t>
            </a:r>
            <a:r>
              <a:rPr lang="tr-TR" sz="1800" dirty="0">
                <a:highlight>
                  <a:srgbClr val="FFFFFF"/>
                </a:highlight>
              </a:rPr>
              <a:t> </a:t>
            </a:r>
            <a:r>
              <a:rPr lang="tr-TR" sz="1800" dirty="0" err="1">
                <a:highlight>
                  <a:srgbClr val="FFFFFF"/>
                </a:highlight>
              </a:rPr>
              <a:t>guidance</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your</a:t>
            </a:r>
            <a:r>
              <a:rPr lang="tr-TR" sz="1800" dirty="0">
                <a:highlight>
                  <a:srgbClr val="FFFFFF"/>
                </a:highlight>
              </a:rPr>
              <a:t> OS is </a:t>
            </a:r>
            <a:r>
              <a:rPr lang="tr-TR" sz="1800" dirty="0" err="1">
                <a:highlight>
                  <a:srgbClr val="FFFFFF"/>
                </a:highlight>
              </a:rPr>
              <a:t>the</a:t>
            </a:r>
            <a:r>
              <a:rPr lang="tr-TR" sz="1800" dirty="0">
                <a:highlight>
                  <a:srgbClr val="FFFFFF"/>
                </a:highlight>
              </a:rPr>
              <a:t> software in </a:t>
            </a:r>
            <a:r>
              <a:rPr lang="tr-TR" sz="1800" dirty="0" err="1">
                <a:highlight>
                  <a:srgbClr val="FFFFFF"/>
                </a:highlight>
              </a:rPr>
              <a:t>control</a:t>
            </a:r>
            <a:r>
              <a:rPr lang="tr-TR" sz="1800" dirty="0">
                <a:highlight>
                  <a:srgbClr val="FFFFFF"/>
                </a:highlight>
              </a:rPr>
              <a:t> </a:t>
            </a:r>
            <a:r>
              <a:rPr lang="tr-TR" sz="1800" dirty="0" err="1">
                <a:highlight>
                  <a:srgbClr val="FFFFFF"/>
                </a:highlight>
              </a:rPr>
              <a:t>throughout</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boot</a:t>
            </a:r>
            <a:r>
              <a:rPr lang="tr-TR" sz="1800" dirty="0">
                <a:highlight>
                  <a:srgbClr val="FFFFFF"/>
                </a:highlight>
              </a:rPr>
              <a:t> </a:t>
            </a:r>
            <a:r>
              <a:rPr lang="tr-TR" sz="1800" dirty="0" err="1">
                <a:highlight>
                  <a:srgbClr val="FFFFFF"/>
                </a:highlight>
              </a:rPr>
              <a:t>process</a:t>
            </a:r>
            <a:r>
              <a:rPr lang="tr-TR" sz="1800" dirty="0">
                <a:highlight>
                  <a:srgbClr val="FFFFFF"/>
                </a:highlight>
              </a:rPr>
              <a:t>. </a:t>
            </a:r>
            <a:r>
              <a:rPr lang="tr-TR" sz="1800" dirty="0" err="1">
                <a:highlight>
                  <a:srgbClr val="FFFFFF"/>
                </a:highlight>
              </a:rPr>
              <a:t>When</a:t>
            </a:r>
            <a:r>
              <a:rPr lang="tr-TR" sz="1800" dirty="0">
                <a:highlight>
                  <a:srgbClr val="FFFFFF"/>
                </a:highlight>
              </a:rPr>
              <a:t> </a:t>
            </a:r>
            <a:r>
              <a:rPr lang="tr-TR" sz="1800" dirty="0" err="1">
                <a:highlight>
                  <a:srgbClr val="FFFFFF"/>
                </a:highlight>
              </a:rPr>
              <a:t>you</a:t>
            </a:r>
            <a:r>
              <a:rPr lang="tr-TR" sz="1800" dirty="0">
                <a:highlight>
                  <a:srgbClr val="FFFFFF"/>
                </a:highlight>
              </a:rPr>
              <a:t> start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bootloader</a:t>
            </a:r>
            <a:r>
              <a:rPr lang="tr-TR" sz="1800" dirty="0">
                <a:highlight>
                  <a:srgbClr val="FFFFFF"/>
                </a:highlight>
              </a:rPr>
              <a:t> </a:t>
            </a:r>
            <a:r>
              <a:rPr lang="tr-TR" sz="1800" dirty="0" err="1">
                <a:highlight>
                  <a:srgbClr val="FFFFFF"/>
                </a:highlight>
              </a:rPr>
              <a:t>for</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kickstarts</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process</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OS </a:t>
            </a:r>
            <a:r>
              <a:rPr lang="tr-TR" sz="1800" b="1" dirty="0" err="1">
                <a:highlight>
                  <a:srgbClr val="FFFFFF"/>
                </a:highlight>
              </a:rPr>
              <a:t>Kernel</a:t>
            </a:r>
            <a:r>
              <a:rPr lang="tr-TR" sz="1800" dirty="0">
                <a:highlight>
                  <a:srgbClr val="FFFFFF"/>
                </a:highlight>
              </a:rPr>
              <a:t>. </a:t>
            </a:r>
            <a:r>
              <a:rPr lang="tr-TR" sz="1800" dirty="0" err="1">
                <a:highlight>
                  <a:srgbClr val="FFFFFF"/>
                </a:highlight>
              </a:rPr>
              <a:t>You</a:t>
            </a:r>
            <a:r>
              <a:rPr lang="tr-TR" sz="1800" dirty="0">
                <a:highlight>
                  <a:srgbClr val="FFFFFF"/>
                </a:highlight>
              </a:rPr>
              <a:t> can </a:t>
            </a:r>
            <a:r>
              <a:rPr lang="tr-TR" sz="1800" dirty="0" err="1">
                <a:highlight>
                  <a:srgbClr val="FFFFFF"/>
                </a:highlight>
              </a:rPr>
              <a:t>call</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kernel</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part</a:t>
            </a:r>
            <a:r>
              <a:rPr lang="tr-TR" sz="1800" dirty="0">
                <a:highlight>
                  <a:srgbClr val="FFFFFF"/>
                </a:highlight>
              </a:rPr>
              <a:t> of </a:t>
            </a:r>
            <a:r>
              <a:rPr lang="tr-TR" sz="1800" dirty="0" err="1">
                <a:highlight>
                  <a:srgbClr val="FFFFFF"/>
                </a:highlight>
              </a:rPr>
              <a:t>the</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which</a:t>
            </a:r>
            <a:r>
              <a:rPr lang="tr-TR" sz="1800" dirty="0">
                <a:highlight>
                  <a:srgbClr val="FFFFFF"/>
                </a:highlight>
              </a:rPr>
              <a:t> is </a:t>
            </a:r>
            <a:r>
              <a:rPr lang="tr-TR" sz="1800" dirty="0" err="1">
                <a:highlight>
                  <a:srgbClr val="FFFFFF"/>
                </a:highlight>
              </a:rPr>
              <a:t>the</a:t>
            </a:r>
            <a:r>
              <a:rPr lang="tr-TR" sz="1800" dirty="0">
                <a:highlight>
                  <a:srgbClr val="FFFFFF"/>
                </a:highlight>
              </a:rPr>
              <a:t> “</a:t>
            </a:r>
            <a:r>
              <a:rPr lang="tr-TR" sz="1800" dirty="0" err="1">
                <a:highlight>
                  <a:srgbClr val="FFFFFF"/>
                </a:highlight>
              </a:rPr>
              <a:t>closest</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computing</a:t>
            </a:r>
            <a:r>
              <a:rPr lang="tr-TR" sz="1800" dirty="0">
                <a:highlight>
                  <a:srgbClr val="FFFFFF"/>
                </a:highlight>
              </a:rPr>
              <a:t> hardware as it is </a:t>
            </a:r>
            <a:r>
              <a:rPr lang="tr-TR" sz="1800" dirty="0" err="1">
                <a:highlight>
                  <a:srgbClr val="FFFFFF"/>
                </a:highlight>
              </a:rPr>
              <a:t>the</a:t>
            </a:r>
            <a:r>
              <a:rPr lang="tr-TR" sz="1800" dirty="0">
                <a:highlight>
                  <a:srgbClr val="FFFFFF"/>
                </a:highlight>
              </a:rPr>
              <a:t> </a:t>
            </a:r>
            <a:r>
              <a:rPr lang="tr-TR" sz="1800" dirty="0" err="1">
                <a:highlight>
                  <a:srgbClr val="FFFFFF"/>
                </a:highlight>
              </a:rPr>
              <a:t>part</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controls</a:t>
            </a:r>
            <a:r>
              <a:rPr lang="tr-TR" sz="1800" dirty="0">
                <a:highlight>
                  <a:srgbClr val="FFFFFF"/>
                </a:highlight>
              </a:rPr>
              <a:t> </a:t>
            </a:r>
            <a:r>
              <a:rPr lang="tr-TR" sz="1800" dirty="0" err="1">
                <a:highlight>
                  <a:srgbClr val="FFFFFF"/>
                </a:highlight>
              </a:rPr>
              <a:t>the</a:t>
            </a:r>
            <a:r>
              <a:rPr lang="tr-TR" sz="1800" dirty="0">
                <a:highlight>
                  <a:srgbClr val="FFFFFF"/>
                </a:highlight>
              </a:rPr>
              <a:t> CPU, </a:t>
            </a:r>
            <a:r>
              <a:rPr lang="tr-TR" sz="1800" dirty="0" err="1">
                <a:highlight>
                  <a:srgbClr val="FFFFFF"/>
                </a:highlight>
              </a:rPr>
              <a:t>access</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memory</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any</a:t>
            </a:r>
            <a:r>
              <a:rPr lang="tr-TR" sz="1800" dirty="0">
                <a:highlight>
                  <a:srgbClr val="FFFFFF"/>
                </a:highlight>
              </a:rPr>
              <a:t> </a:t>
            </a:r>
            <a:r>
              <a:rPr lang="tr-TR" sz="1800" dirty="0" err="1">
                <a:highlight>
                  <a:srgbClr val="FFFFFF"/>
                </a:highlight>
              </a:rPr>
              <a:t>peripheral</a:t>
            </a:r>
            <a:r>
              <a:rPr lang="tr-TR" sz="1800" dirty="0">
                <a:highlight>
                  <a:srgbClr val="FFFFFF"/>
                </a:highlight>
              </a:rPr>
              <a:t> </a:t>
            </a:r>
            <a:r>
              <a:rPr lang="tr-TR" sz="1800" dirty="0" err="1">
                <a:highlight>
                  <a:srgbClr val="FFFFFF"/>
                </a:highlight>
              </a:rPr>
              <a:t>devices</a:t>
            </a:r>
            <a:r>
              <a:rPr lang="tr-TR" sz="1800" dirty="0">
                <a:highlight>
                  <a:srgbClr val="FFFFFF"/>
                </a:highlight>
              </a:rPr>
              <a:t>. </a:t>
            </a:r>
            <a:r>
              <a:rPr lang="tr-TR" sz="1800" dirty="0" err="1">
                <a:highlight>
                  <a:srgbClr val="FFFFFF"/>
                </a:highlight>
              </a:rPr>
              <a:t>It</a:t>
            </a:r>
            <a:r>
              <a:rPr lang="tr-TR" sz="1800" dirty="0">
                <a:highlight>
                  <a:srgbClr val="FFFFFF"/>
                </a:highlight>
              </a:rPr>
              <a:t> is </a:t>
            </a:r>
            <a:r>
              <a:rPr lang="tr-TR" sz="1800" dirty="0" err="1">
                <a:highlight>
                  <a:srgbClr val="FFFFFF"/>
                </a:highlight>
              </a:rPr>
              <a:t>the</a:t>
            </a:r>
            <a:r>
              <a:rPr lang="tr-TR" sz="1800" dirty="0">
                <a:highlight>
                  <a:srgbClr val="FFFFFF"/>
                </a:highlight>
              </a:rPr>
              <a:t> “</a:t>
            </a:r>
            <a:r>
              <a:rPr lang="tr-TR" sz="1800" dirty="0" err="1">
                <a:highlight>
                  <a:srgbClr val="FFFFFF"/>
                </a:highlight>
              </a:rPr>
              <a:t>lowest</a:t>
            </a:r>
            <a:r>
              <a:rPr lang="tr-TR" sz="1800" dirty="0">
                <a:highlight>
                  <a:srgbClr val="FFFFFF"/>
                </a:highlight>
              </a:rPr>
              <a:t>” </a:t>
            </a:r>
            <a:r>
              <a:rPr lang="tr-TR" sz="1800" dirty="0" err="1">
                <a:highlight>
                  <a:srgbClr val="FFFFFF"/>
                </a:highlight>
              </a:rPr>
              <a:t>level</a:t>
            </a:r>
            <a:r>
              <a:rPr lang="tr-TR" sz="1800" dirty="0">
                <a:highlight>
                  <a:srgbClr val="FFFFFF"/>
                </a:highlight>
              </a:rPr>
              <a:t> at </a:t>
            </a:r>
            <a:r>
              <a:rPr lang="tr-TR" sz="1800" dirty="0" err="1">
                <a:highlight>
                  <a:srgbClr val="FFFFFF"/>
                </a:highlight>
              </a:rPr>
              <a:t>which</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works</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Background </a:t>
            </a:r>
            <a:r>
              <a:rPr lang="tr-TR" sz="1800" b="1" dirty="0" err="1">
                <a:highlight>
                  <a:srgbClr val="FFFFFF"/>
                </a:highlight>
              </a:rPr>
              <a:t>services</a:t>
            </a:r>
            <a:r>
              <a:rPr lang="tr-TR" sz="1800" dirty="0">
                <a:highlight>
                  <a:srgbClr val="FFFFFF"/>
                </a:highlight>
              </a:rPr>
              <a:t>. </a:t>
            </a:r>
            <a:r>
              <a:rPr lang="tr-TR" sz="1800" dirty="0" err="1">
                <a:highlight>
                  <a:srgbClr val="FFFFFF"/>
                </a:highlight>
              </a:rPr>
              <a:t>Called</a:t>
            </a:r>
            <a:r>
              <a:rPr lang="tr-TR" sz="1800" dirty="0">
                <a:highlight>
                  <a:srgbClr val="FFFFFF"/>
                </a:highlight>
              </a:rPr>
              <a:t> “</a:t>
            </a:r>
            <a:r>
              <a:rPr lang="tr-TR" sz="1800" dirty="0" err="1">
                <a:highlight>
                  <a:srgbClr val="FFFFFF"/>
                </a:highlight>
              </a:rPr>
              <a:t>daemons</a:t>
            </a:r>
            <a:r>
              <a:rPr lang="tr-TR" sz="1800" dirty="0">
                <a:highlight>
                  <a:srgbClr val="FFFFFF"/>
                </a:highlight>
              </a:rPr>
              <a:t>” in Linux, </a:t>
            </a:r>
            <a:r>
              <a:rPr lang="tr-TR" sz="1800" dirty="0" err="1">
                <a:highlight>
                  <a:srgbClr val="FFFFFF"/>
                </a:highlight>
              </a:rPr>
              <a:t>these</a:t>
            </a:r>
            <a:r>
              <a:rPr lang="tr-TR" sz="1800" dirty="0">
                <a:highlight>
                  <a:srgbClr val="FFFFFF"/>
                </a:highlight>
              </a:rPr>
              <a:t> </a:t>
            </a:r>
            <a:r>
              <a:rPr lang="tr-TR" sz="1800" dirty="0" err="1">
                <a:highlight>
                  <a:srgbClr val="FFFFFF"/>
                </a:highlight>
              </a:rPr>
              <a:t>small</a:t>
            </a:r>
            <a:r>
              <a:rPr lang="tr-TR" sz="1800" dirty="0">
                <a:highlight>
                  <a:srgbClr val="FFFFFF"/>
                </a:highlight>
              </a:rPr>
              <a:t> </a:t>
            </a:r>
            <a:r>
              <a:rPr lang="tr-TR" sz="1800" dirty="0" err="1">
                <a:highlight>
                  <a:srgbClr val="FFFFFF"/>
                </a:highlight>
              </a:rPr>
              <a:t>applications</a:t>
            </a:r>
            <a:r>
              <a:rPr lang="tr-TR" sz="1800" dirty="0">
                <a:highlight>
                  <a:srgbClr val="FFFFFF"/>
                </a:highlight>
              </a:rPr>
              <a:t> </a:t>
            </a:r>
            <a:r>
              <a:rPr lang="tr-TR" sz="1800" dirty="0" err="1">
                <a:highlight>
                  <a:srgbClr val="FFFFFF"/>
                </a:highlight>
              </a:rPr>
              <a:t>act</a:t>
            </a:r>
            <a:r>
              <a:rPr lang="tr-TR" sz="1800" dirty="0">
                <a:highlight>
                  <a:srgbClr val="FFFFFF"/>
                </a:highlight>
              </a:rPr>
              <a:t> as </a:t>
            </a:r>
            <a:r>
              <a:rPr lang="tr-TR" sz="1800" dirty="0" err="1">
                <a:highlight>
                  <a:srgbClr val="FFFFFF"/>
                </a:highlight>
              </a:rPr>
              <a:t>servants</a:t>
            </a:r>
            <a:r>
              <a:rPr lang="tr-TR" sz="1800" dirty="0">
                <a:highlight>
                  <a:srgbClr val="FFFFFF"/>
                </a:highlight>
              </a:rPr>
              <a:t> in </a:t>
            </a:r>
            <a:r>
              <a:rPr lang="tr-TR" sz="1800" dirty="0" err="1">
                <a:highlight>
                  <a:srgbClr val="FFFFFF"/>
                </a:highlight>
              </a:rPr>
              <a:t>the</a:t>
            </a:r>
            <a:r>
              <a:rPr lang="tr-TR" sz="1800" dirty="0">
                <a:highlight>
                  <a:srgbClr val="FFFFFF"/>
                </a:highlight>
              </a:rPr>
              <a:t> background, </a:t>
            </a:r>
            <a:r>
              <a:rPr lang="tr-TR" sz="1800" dirty="0" err="1">
                <a:highlight>
                  <a:srgbClr val="FFFFFF"/>
                </a:highlight>
              </a:rPr>
              <a:t>ensuring</a:t>
            </a:r>
            <a:r>
              <a:rPr lang="tr-TR" sz="1800" dirty="0">
                <a:highlight>
                  <a:srgbClr val="FFFFFF"/>
                </a:highlight>
              </a:rPr>
              <a:t> </a:t>
            </a:r>
            <a:r>
              <a:rPr lang="tr-TR" sz="1800" dirty="0" err="1">
                <a:highlight>
                  <a:srgbClr val="FFFFFF"/>
                </a:highlight>
              </a:rPr>
              <a:t>that</a:t>
            </a:r>
            <a:r>
              <a:rPr lang="tr-TR" sz="1800" dirty="0">
                <a:highlight>
                  <a:srgbClr val="FFFFFF"/>
                </a:highlight>
              </a:rPr>
              <a:t> </a:t>
            </a:r>
            <a:r>
              <a:rPr lang="tr-TR" sz="1800" dirty="0" err="1">
                <a:highlight>
                  <a:srgbClr val="FFFFFF"/>
                </a:highlight>
              </a:rPr>
              <a:t>key</a:t>
            </a:r>
            <a:r>
              <a:rPr lang="tr-TR" sz="1800" dirty="0">
                <a:highlight>
                  <a:srgbClr val="FFFFFF"/>
                </a:highlight>
              </a:rPr>
              <a:t> </a:t>
            </a:r>
            <a:r>
              <a:rPr lang="tr-TR" sz="1800" dirty="0" err="1">
                <a:highlight>
                  <a:srgbClr val="FFFFFF"/>
                </a:highlight>
              </a:rPr>
              <a:t>functions</a:t>
            </a:r>
            <a:r>
              <a:rPr lang="tr-TR" sz="1800" dirty="0">
                <a:highlight>
                  <a:srgbClr val="FFFFFF"/>
                </a:highlight>
              </a:rPr>
              <a:t> </a:t>
            </a:r>
            <a:r>
              <a:rPr lang="tr-TR" sz="1800" dirty="0" err="1">
                <a:highlight>
                  <a:srgbClr val="FFFFFF"/>
                </a:highlight>
              </a:rPr>
              <a:t>such</a:t>
            </a:r>
            <a:r>
              <a:rPr lang="tr-TR" sz="1800" dirty="0">
                <a:highlight>
                  <a:srgbClr val="FFFFFF"/>
                </a:highlight>
              </a:rPr>
              <a:t> as </a:t>
            </a:r>
            <a:r>
              <a:rPr lang="tr-TR" sz="1800" dirty="0" err="1">
                <a:highlight>
                  <a:srgbClr val="FFFFFF"/>
                </a:highlight>
              </a:rPr>
              <a:t>scheduling</a:t>
            </a:r>
            <a:r>
              <a:rPr lang="tr-TR" sz="1800" dirty="0">
                <a:highlight>
                  <a:srgbClr val="FFFFFF"/>
                </a:highlight>
              </a:rPr>
              <a:t>, </a:t>
            </a:r>
            <a:r>
              <a:rPr lang="tr-TR" sz="1800" dirty="0" err="1">
                <a:highlight>
                  <a:srgbClr val="FFFFFF"/>
                </a:highlight>
              </a:rPr>
              <a:t>printing</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multimedia</a:t>
            </a:r>
            <a:r>
              <a:rPr lang="tr-TR" sz="1800" dirty="0">
                <a:highlight>
                  <a:srgbClr val="FFFFFF"/>
                </a:highlight>
              </a:rPr>
              <a:t> </a:t>
            </a:r>
            <a:r>
              <a:rPr lang="tr-TR" sz="1800" dirty="0" err="1">
                <a:highlight>
                  <a:srgbClr val="FFFFFF"/>
                </a:highlight>
              </a:rPr>
              <a:t>function</a:t>
            </a:r>
            <a:r>
              <a:rPr lang="tr-TR" sz="1800" dirty="0">
                <a:highlight>
                  <a:srgbClr val="FFFFFF"/>
                </a:highlight>
              </a:rPr>
              <a:t> </a:t>
            </a:r>
            <a:r>
              <a:rPr lang="tr-TR" sz="1800" dirty="0" err="1">
                <a:highlight>
                  <a:srgbClr val="FFFFFF"/>
                </a:highlight>
              </a:rPr>
              <a:t>correctly</a:t>
            </a:r>
            <a:r>
              <a:rPr lang="tr-TR" sz="1800" dirty="0">
                <a:highlight>
                  <a:srgbClr val="FFFFFF"/>
                </a:highlight>
              </a:rPr>
              <a:t>. </a:t>
            </a:r>
            <a:r>
              <a:rPr lang="tr-TR" sz="1800" dirty="0" err="1">
                <a:highlight>
                  <a:srgbClr val="FFFFFF"/>
                </a:highlight>
              </a:rPr>
              <a:t>They</a:t>
            </a:r>
            <a:r>
              <a:rPr lang="tr-TR" sz="1800" dirty="0">
                <a:highlight>
                  <a:srgbClr val="FFFFFF"/>
                </a:highlight>
              </a:rPr>
              <a:t> </a:t>
            </a:r>
            <a:r>
              <a:rPr lang="tr-TR" sz="1800" dirty="0" err="1">
                <a:highlight>
                  <a:srgbClr val="FFFFFF"/>
                </a:highlight>
              </a:rPr>
              <a:t>load</a:t>
            </a:r>
            <a:r>
              <a:rPr lang="tr-TR" sz="1800" dirty="0">
                <a:highlight>
                  <a:srgbClr val="FFFFFF"/>
                </a:highlight>
              </a:rPr>
              <a:t> </a:t>
            </a:r>
            <a:r>
              <a:rPr lang="tr-TR" sz="1800" dirty="0" err="1">
                <a:highlight>
                  <a:srgbClr val="FFFFFF"/>
                </a:highlight>
              </a:rPr>
              <a:t>after</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have</a:t>
            </a:r>
            <a:r>
              <a:rPr lang="tr-TR" sz="1800" dirty="0">
                <a:highlight>
                  <a:srgbClr val="FFFFFF"/>
                </a:highlight>
              </a:rPr>
              <a:t> </a:t>
            </a:r>
            <a:r>
              <a:rPr lang="tr-TR" sz="1800" dirty="0" err="1">
                <a:highlight>
                  <a:srgbClr val="FFFFFF"/>
                </a:highlight>
              </a:rPr>
              <a:t>booted</a:t>
            </a:r>
            <a:r>
              <a:rPr lang="tr-TR" sz="1800" dirty="0">
                <a:highlight>
                  <a:srgbClr val="FFFFFF"/>
                </a:highlight>
              </a:rPr>
              <a:t> </a:t>
            </a:r>
            <a:r>
              <a:rPr lang="tr-TR" sz="1800" dirty="0" err="1">
                <a:highlight>
                  <a:srgbClr val="FFFFFF"/>
                </a:highlight>
              </a:rPr>
              <a:t>up</a:t>
            </a:r>
            <a:r>
              <a:rPr lang="tr-TR" sz="1800" dirty="0">
                <a:highlight>
                  <a:srgbClr val="FFFFFF"/>
                </a:highlight>
              </a:rPr>
              <a:t>, </a:t>
            </a:r>
            <a:r>
              <a:rPr lang="tr-TR" sz="1800" dirty="0" err="1">
                <a:highlight>
                  <a:srgbClr val="FFFFFF"/>
                </a:highlight>
              </a:rPr>
              <a:t>or</a:t>
            </a:r>
            <a:r>
              <a:rPr lang="tr-TR" sz="1800" dirty="0">
                <a:highlight>
                  <a:srgbClr val="FFFFFF"/>
                </a:highlight>
              </a:rPr>
              <a:t> </a:t>
            </a:r>
            <a:r>
              <a:rPr lang="tr-TR" sz="1800" dirty="0" err="1">
                <a:highlight>
                  <a:srgbClr val="FFFFFF"/>
                </a:highlight>
              </a:rPr>
              <a:t>when</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have</a:t>
            </a:r>
            <a:r>
              <a:rPr lang="tr-TR" sz="1800" dirty="0">
                <a:highlight>
                  <a:srgbClr val="FFFFFF"/>
                </a:highlight>
              </a:rPr>
              <a:t> </a:t>
            </a:r>
            <a:r>
              <a:rPr lang="tr-TR" sz="1800" dirty="0" err="1">
                <a:highlight>
                  <a:srgbClr val="FFFFFF"/>
                </a:highlight>
              </a:rPr>
              <a:t>logged</a:t>
            </a:r>
            <a:r>
              <a:rPr lang="tr-TR" sz="1800" dirty="0">
                <a:highlight>
                  <a:srgbClr val="FFFFFF"/>
                </a:highlight>
              </a:rPr>
              <a:t> </a:t>
            </a:r>
            <a:r>
              <a:rPr lang="tr-TR" sz="1800" dirty="0" err="1">
                <a:highlight>
                  <a:srgbClr val="FFFFFF"/>
                </a:highlight>
              </a:rPr>
              <a:t>into</a:t>
            </a:r>
            <a:r>
              <a:rPr lang="tr-TR" sz="1800" dirty="0">
                <a:highlight>
                  <a:srgbClr val="FFFFFF"/>
                </a:highlight>
              </a:rPr>
              <a:t>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OS Shell.</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need</a:t>
            </a:r>
            <a:r>
              <a:rPr lang="tr-TR" sz="1800" dirty="0">
                <a:highlight>
                  <a:srgbClr val="FFFFFF"/>
                </a:highlight>
              </a:rPr>
              <a:t> </a:t>
            </a:r>
            <a:r>
              <a:rPr lang="tr-TR" sz="1800" dirty="0" err="1">
                <a:highlight>
                  <a:srgbClr val="FFFFFF"/>
                </a:highlight>
              </a:rPr>
              <a:t>to</a:t>
            </a:r>
            <a:r>
              <a:rPr lang="tr-TR" sz="1800" dirty="0">
                <a:highlight>
                  <a:srgbClr val="FFFFFF"/>
                </a:highlight>
              </a:rPr>
              <a:t> be </a:t>
            </a:r>
            <a:r>
              <a:rPr lang="tr-TR" sz="1800" dirty="0" err="1">
                <a:highlight>
                  <a:srgbClr val="FFFFFF"/>
                </a:highlight>
              </a:rPr>
              <a:t>able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tell</a:t>
            </a:r>
            <a:r>
              <a:rPr lang="tr-TR" sz="1800" dirty="0">
                <a:highlight>
                  <a:srgbClr val="FFFFFF"/>
                </a:highlight>
              </a:rPr>
              <a:t> </a:t>
            </a:r>
            <a:r>
              <a:rPr lang="tr-TR" sz="1800" dirty="0" err="1">
                <a:highlight>
                  <a:srgbClr val="FFFFFF"/>
                </a:highlight>
              </a:rPr>
              <a:t>our</a:t>
            </a:r>
            <a:r>
              <a:rPr lang="tr-TR" sz="1800" dirty="0">
                <a:highlight>
                  <a:srgbClr val="FFFFFF"/>
                </a:highlight>
              </a:rPr>
              <a:t> </a:t>
            </a:r>
            <a:r>
              <a:rPr lang="tr-TR" sz="1800" dirty="0" err="1">
                <a:highlight>
                  <a:srgbClr val="FFFFFF"/>
                </a:highlight>
              </a:rPr>
              <a:t>operating</a:t>
            </a:r>
            <a:r>
              <a:rPr lang="tr-TR" sz="1800" dirty="0">
                <a:highlight>
                  <a:srgbClr val="FFFFFF"/>
                </a:highlight>
              </a:rPr>
              <a:t> </a:t>
            </a:r>
            <a:r>
              <a:rPr lang="tr-TR" sz="1800" dirty="0" err="1">
                <a:highlight>
                  <a:srgbClr val="FFFFFF"/>
                </a:highlight>
              </a:rPr>
              <a:t>system</a:t>
            </a:r>
            <a:r>
              <a:rPr lang="tr-TR" sz="1800" dirty="0">
                <a:highlight>
                  <a:srgbClr val="FFFFFF"/>
                </a:highlight>
              </a:rPr>
              <a:t> </a:t>
            </a:r>
            <a:r>
              <a:rPr lang="tr-TR" sz="1800" dirty="0" err="1">
                <a:highlight>
                  <a:srgbClr val="FFFFFF"/>
                </a:highlight>
              </a:rPr>
              <a:t>what</a:t>
            </a:r>
            <a:r>
              <a:rPr lang="tr-TR" sz="1800" dirty="0">
                <a:highlight>
                  <a:srgbClr val="FFFFFF"/>
                </a:highlight>
              </a:rPr>
              <a:t> </a:t>
            </a:r>
            <a:r>
              <a:rPr lang="tr-TR" sz="1800" dirty="0" err="1">
                <a:highlight>
                  <a:srgbClr val="FFFFFF"/>
                </a:highlight>
              </a:rPr>
              <a:t>to</a:t>
            </a:r>
            <a:r>
              <a:rPr lang="tr-TR" sz="1800" dirty="0">
                <a:highlight>
                  <a:srgbClr val="FFFFFF"/>
                </a:highlight>
              </a:rPr>
              <a:t> do, </a:t>
            </a:r>
            <a:r>
              <a:rPr lang="tr-TR" sz="1800" dirty="0" err="1">
                <a:highlight>
                  <a:srgbClr val="FFFFFF"/>
                </a:highlight>
              </a:rPr>
              <a:t>and</a:t>
            </a:r>
            <a:r>
              <a:rPr lang="tr-TR" sz="1800" dirty="0">
                <a:highlight>
                  <a:srgbClr val="FFFFFF"/>
                </a:highlight>
              </a:rPr>
              <a:t> </a:t>
            </a:r>
            <a:r>
              <a:rPr lang="tr-TR" sz="1800" dirty="0" err="1">
                <a:highlight>
                  <a:srgbClr val="FFFFFF"/>
                </a:highlight>
              </a:rPr>
              <a:t>this</a:t>
            </a:r>
            <a:r>
              <a:rPr lang="tr-TR" sz="1800" dirty="0">
                <a:highlight>
                  <a:srgbClr val="FFFFFF"/>
                </a:highlight>
              </a:rPr>
              <a:t> is </a:t>
            </a:r>
            <a:r>
              <a:rPr lang="tr-TR" sz="1800" dirty="0" err="1">
                <a:highlight>
                  <a:srgbClr val="FFFFFF"/>
                </a:highlight>
              </a:rPr>
              <a:t>the</a:t>
            </a:r>
            <a:r>
              <a:rPr lang="tr-TR" sz="1800" dirty="0">
                <a:highlight>
                  <a:srgbClr val="FFFFFF"/>
                </a:highlight>
              </a:rPr>
              <a:t> </a:t>
            </a:r>
            <a:r>
              <a:rPr lang="tr-TR" sz="1800" dirty="0" err="1">
                <a:highlight>
                  <a:srgbClr val="FFFFFF"/>
                </a:highlight>
              </a:rPr>
              <a:t>goal</a:t>
            </a:r>
            <a:r>
              <a:rPr lang="tr-TR" sz="1800" dirty="0">
                <a:highlight>
                  <a:srgbClr val="FFFFFF"/>
                </a:highlight>
              </a:rPr>
              <a:t> of </a:t>
            </a:r>
            <a:r>
              <a:rPr lang="tr-TR" sz="1800" dirty="0" err="1">
                <a:highlight>
                  <a:srgbClr val="FFFFFF"/>
                </a:highlight>
              </a:rPr>
              <a:t>the</a:t>
            </a:r>
            <a:r>
              <a:rPr lang="tr-TR" sz="1800" dirty="0">
                <a:highlight>
                  <a:srgbClr val="FFFFFF"/>
                </a:highlight>
              </a:rPr>
              <a:t> </a:t>
            </a:r>
            <a:r>
              <a:rPr lang="tr-TR" sz="1800" dirty="0" err="1">
                <a:highlight>
                  <a:srgbClr val="FFFFFF"/>
                </a:highlight>
              </a:rPr>
              <a:t>shell</a:t>
            </a:r>
            <a:r>
              <a:rPr lang="tr-TR" sz="1800" dirty="0">
                <a:highlight>
                  <a:srgbClr val="FFFFFF"/>
                </a:highlight>
              </a:rPr>
              <a:t>. </a:t>
            </a:r>
            <a:r>
              <a:rPr lang="tr-TR" sz="1800" dirty="0" err="1">
                <a:highlight>
                  <a:srgbClr val="FFFFFF"/>
                </a:highlight>
              </a:rPr>
              <a:t>Also</a:t>
            </a:r>
            <a:r>
              <a:rPr lang="tr-TR" sz="1800" dirty="0">
                <a:highlight>
                  <a:srgbClr val="FFFFFF"/>
                </a:highlight>
              </a:rPr>
              <a:t> </a:t>
            </a:r>
            <a:r>
              <a:rPr lang="tr-TR" sz="1800" dirty="0" err="1">
                <a:highlight>
                  <a:srgbClr val="FFFFFF"/>
                </a:highlight>
              </a:rPr>
              <a:t>known</a:t>
            </a:r>
            <a:r>
              <a:rPr lang="tr-TR" sz="1800" dirty="0">
                <a:highlight>
                  <a:srgbClr val="FFFFFF"/>
                </a:highlight>
              </a:rPr>
              <a:t> as </a:t>
            </a:r>
            <a:r>
              <a:rPr lang="tr-TR" sz="1800" dirty="0" err="1">
                <a:highlight>
                  <a:srgbClr val="FFFFFF"/>
                </a:highlight>
              </a:rPr>
              <a:t>the</a:t>
            </a:r>
            <a:r>
              <a:rPr lang="tr-TR" sz="1800" dirty="0">
                <a:highlight>
                  <a:srgbClr val="FFFFFF"/>
                </a:highlight>
              </a:rPr>
              <a:t> </a:t>
            </a:r>
            <a:r>
              <a:rPr lang="tr-TR" sz="1800" dirty="0" err="1">
                <a:highlight>
                  <a:srgbClr val="FFFFFF"/>
                </a:highlight>
              </a:rPr>
              <a:t>command</a:t>
            </a:r>
            <a:r>
              <a:rPr lang="tr-TR" sz="1800" dirty="0">
                <a:highlight>
                  <a:srgbClr val="FFFFFF"/>
                </a:highlight>
              </a:rPr>
              <a:t> </a:t>
            </a:r>
            <a:r>
              <a:rPr lang="tr-TR" sz="1800" dirty="0" err="1">
                <a:highlight>
                  <a:srgbClr val="FFFFFF"/>
                </a:highlight>
              </a:rPr>
              <a:t>line</a:t>
            </a:r>
            <a:r>
              <a:rPr lang="tr-TR" sz="1800" dirty="0">
                <a:highlight>
                  <a:srgbClr val="FFFFFF"/>
                </a:highlight>
              </a:rPr>
              <a:t>, it is a </a:t>
            </a:r>
            <a:r>
              <a:rPr lang="tr-TR" sz="1800" dirty="0" err="1">
                <a:highlight>
                  <a:srgbClr val="FFFFFF"/>
                </a:highlight>
              </a:rPr>
              <a:t>facility</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lets</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instruct</a:t>
            </a:r>
            <a:r>
              <a:rPr lang="tr-TR" sz="1800" dirty="0">
                <a:highlight>
                  <a:srgbClr val="FFFFFF"/>
                </a:highlight>
              </a:rPr>
              <a:t> </a:t>
            </a:r>
            <a:r>
              <a:rPr lang="tr-TR" sz="1800" dirty="0" err="1">
                <a:highlight>
                  <a:srgbClr val="FFFFFF"/>
                </a:highlight>
              </a:rPr>
              <a:t>your</a:t>
            </a:r>
            <a:r>
              <a:rPr lang="tr-TR" sz="1800" dirty="0">
                <a:highlight>
                  <a:srgbClr val="FFFFFF"/>
                </a:highlight>
              </a:rPr>
              <a:t> OS </a:t>
            </a:r>
            <a:r>
              <a:rPr lang="tr-TR" sz="1800" dirty="0" err="1">
                <a:highlight>
                  <a:srgbClr val="FFFFFF"/>
                </a:highlight>
              </a:rPr>
              <a:t>using</a:t>
            </a:r>
            <a:r>
              <a:rPr lang="tr-TR" sz="1800" dirty="0">
                <a:highlight>
                  <a:srgbClr val="FFFFFF"/>
                </a:highlight>
              </a:rPr>
              <a:t> </a:t>
            </a:r>
            <a:r>
              <a:rPr lang="tr-TR" sz="1800" dirty="0" err="1">
                <a:highlight>
                  <a:srgbClr val="FFFFFF"/>
                </a:highlight>
              </a:rPr>
              <a:t>text</a:t>
            </a:r>
            <a:r>
              <a:rPr lang="tr-TR" sz="1800" dirty="0">
                <a:highlight>
                  <a:srgbClr val="FFFFFF"/>
                </a:highlight>
              </a:rPr>
              <a:t>. </a:t>
            </a:r>
            <a:r>
              <a:rPr lang="tr-TR" sz="1800" dirty="0" err="1">
                <a:highlight>
                  <a:srgbClr val="FFFFFF"/>
                </a:highlight>
              </a:rPr>
              <a:t>However</a:t>
            </a:r>
            <a:r>
              <a:rPr lang="tr-TR" sz="1800" dirty="0">
                <a:highlight>
                  <a:srgbClr val="FFFFFF"/>
                </a:highlight>
              </a:rPr>
              <a:t> </a:t>
            </a:r>
            <a:r>
              <a:rPr lang="tr-TR" sz="1800" dirty="0" err="1">
                <a:highlight>
                  <a:srgbClr val="FFFFFF"/>
                </a:highlight>
              </a:rPr>
              <a:t>few</a:t>
            </a:r>
            <a:r>
              <a:rPr lang="tr-TR" sz="1800" dirty="0">
                <a:highlight>
                  <a:srgbClr val="FFFFFF"/>
                </a:highlight>
              </a:rPr>
              <a:t> </a:t>
            </a:r>
            <a:r>
              <a:rPr lang="tr-TR" sz="1800" dirty="0" err="1">
                <a:highlight>
                  <a:srgbClr val="FFFFFF"/>
                </a:highlight>
              </a:rPr>
              <a:t>people</a:t>
            </a:r>
            <a:r>
              <a:rPr lang="tr-TR" sz="1800" dirty="0">
                <a:highlight>
                  <a:srgbClr val="FFFFFF"/>
                </a:highlight>
              </a:rPr>
              <a:t> </a:t>
            </a:r>
            <a:r>
              <a:rPr lang="tr-TR" sz="1800" dirty="0" err="1">
                <a:highlight>
                  <a:srgbClr val="FFFFFF"/>
                </a:highlight>
              </a:rPr>
              <a:t>nowadays</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familiar</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command</a:t>
            </a:r>
            <a:r>
              <a:rPr lang="tr-TR" sz="1800" dirty="0">
                <a:highlight>
                  <a:srgbClr val="FFFFFF"/>
                </a:highlight>
              </a:rPr>
              <a:t> </a:t>
            </a:r>
            <a:r>
              <a:rPr lang="tr-TR" sz="1800" dirty="0" err="1">
                <a:highlight>
                  <a:srgbClr val="FFFFFF"/>
                </a:highlight>
              </a:rPr>
              <a:t>line</a:t>
            </a:r>
            <a:r>
              <a:rPr lang="tr-TR" sz="1800" dirty="0">
                <a:highlight>
                  <a:srgbClr val="FFFFFF"/>
                </a:highlight>
              </a:rPr>
              <a:t> </a:t>
            </a:r>
            <a:r>
              <a:rPr lang="tr-TR" sz="1800" dirty="0" err="1">
                <a:highlight>
                  <a:srgbClr val="FFFFFF"/>
                </a:highlight>
              </a:rPr>
              <a:t>code</a:t>
            </a:r>
            <a:r>
              <a:rPr lang="tr-TR" sz="1800" dirty="0">
                <a:highlight>
                  <a:srgbClr val="FFFFFF"/>
                </a:highlight>
              </a:rPr>
              <a:t>, </a:t>
            </a:r>
            <a:r>
              <a:rPr lang="tr-TR" sz="1800" dirty="0" err="1">
                <a:highlight>
                  <a:srgbClr val="FFFFFF"/>
                </a:highlight>
              </a:rPr>
              <a:t>and</a:t>
            </a:r>
            <a:r>
              <a:rPr lang="tr-TR" sz="1800" dirty="0">
                <a:highlight>
                  <a:srgbClr val="FFFFFF"/>
                </a:highlight>
              </a:rPr>
              <a:t> it </a:t>
            </a:r>
            <a:r>
              <a:rPr lang="tr-TR" sz="1800" dirty="0" err="1">
                <a:highlight>
                  <a:srgbClr val="FFFFFF"/>
                </a:highlight>
              </a:rPr>
              <a:t>once</a:t>
            </a:r>
            <a:r>
              <a:rPr lang="tr-TR" sz="1800" dirty="0">
                <a:highlight>
                  <a:srgbClr val="FFFFFF"/>
                </a:highlight>
              </a:rPr>
              <a:t> </a:t>
            </a:r>
            <a:r>
              <a:rPr lang="tr-TR" sz="1800" dirty="0" err="1">
                <a:highlight>
                  <a:srgbClr val="FFFFFF"/>
                </a:highlight>
              </a:rPr>
              <a:t>used</a:t>
            </a:r>
            <a:r>
              <a:rPr lang="tr-TR" sz="1800" dirty="0">
                <a:highlight>
                  <a:srgbClr val="FFFFFF"/>
                </a:highlight>
              </a:rPr>
              <a:t> </a:t>
            </a:r>
            <a:r>
              <a:rPr lang="tr-TR" sz="1800" dirty="0" err="1">
                <a:highlight>
                  <a:srgbClr val="FFFFFF"/>
                </a:highlight>
              </a:rPr>
              <a:t>to</a:t>
            </a:r>
            <a:r>
              <a:rPr lang="tr-TR" sz="1800" dirty="0">
                <a:highlight>
                  <a:srgbClr val="FFFFFF"/>
                </a:highlight>
              </a:rPr>
              <a:t> put </a:t>
            </a:r>
            <a:r>
              <a:rPr lang="tr-TR" sz="1800" dirty="0" err="1">
                <a:highlight>
                  <a:srgbClr val="FFFFFF"/>
                </a:highlight>
              </a:rPr>
              <a:t>people</a:t>
            </a:r>
            <a:r>
              <a:rPr lang="tr-TR" sz="1800" dirty="0">
                <a:highlight>
                  <a:srgbClr val="FFFFFF"/>
                </a:highlight>
              </a:rPr>
              <a:t> </a:t>
            </a:r>
            <a:r>
              <a:rPr lang="tr-TR" sz="1800" dirty="0" err="1">
                <a:highlight>
                  <a:srgbClr val="FFFFFF"/>
                </a:highlight>
              </a:rPr>
              <a:t>off</a:t>
            </a:r>
            <a:r>
              <a:rPr lang="tr-TR" sz="1800" dirty="0">
                <a:highlight>
                  <a:srgbClr val="FFFFFF"/>
                </a:highlight>
              </a:rPr>
              <a:t> </a:t>
            </a:r>
            <a:r>
              <a:rPr lang="tr-TR" sz="1800" dirty="0" err="1">
                <a:highlight>
                  <a:srgbClr val="FFFFFF"/>
                </a:highlight>
              </a:rPr>
              <a:t>using</a:t>
            </a:r>
            <a:r>
              <a:rPr lang="tr-TR" sz="1800" dirty="0">
                <a:highlight>
                  <a:srgbClr val="FFFFFF"/>
                </a:highlight>
              </a:rPr>
              <a:t> Linux. </a:t>
            </a:r>
            <a:r>
              <a:rPr lang="tr-TR" sz="1800" dirty="0" err="1">
                <a:highlight>
                  <a:srgbClr val="FFFF00"/>
                </a:highlight>
              </a:rPr>
              <a:t>This</a:t>
            </a:r>
            <a:r>
              <a:rPr lang="tr-TR" sz="1800" dirty="0">
                <a:highlight>
                  <a:srgbClr val="FFFF00"/>
                </a:highlight>
              </a:rPr>
              <a:t> </a:t>
            </a:r>
            <a:r>
              <a:rPr lang="tr-TR" sz="1800" dirty="0" err="1">
                <a:highlight>
                  <a:srgbClr val="FFFF00"/>
                </a:highlight>
              </a:rPr>
              <a:t>changed</a:t>
            </a:r>
            <a:r>
              <a:rPr lang="tr-TR" sz="1800" dirty="0">
                <a:highlight>
                  <a:srgbClr val="FFFF00"/>
                </a:highlight>
              </a:rPr>
              <a:t> </a:t>
            </a:r>
            <a:r>
              <a:rPr lang="tr-TR" sz="1800" dirty="0" err="1">
                <a:highlight>
                  <a:srgbClr val="FFFF00"/>
                </a:highlight>
              </a:rPr>
              <a:t>because</a:t>
            </a:r>
            <a:r>
              <a:rPr lang="tr-TR" sz="1800" dirty="0">
                <a:highlight>
                  <a:srgbClr val="FFFF00"/>
                </a:highlight>
              </a:rPr>
              <a:t> a modern </a:t>
            </a:r>
            <a:r>
              <a:rPr lang="tr-TR" sz="1800" dirty="0" err="1">
                <a:highlight>
                  <a:srgbClr val="FFFF00"/>
                </a:highlight>
              </a:rPr>
              <a:t>distribution</a:t>
            </a:r>
            <a:r>
              <a:rPr lang="tr-TR" sz="1800" dirty="0">
                <a:highlight>
                  <a:srgbClr val="FFFF00"/>
                </a:highlight>
              </a:rPr>
              <a:t> of Linux </a:t>
            </a:r>
            <a:r>
              <a:rPr lang="tr-TR" sz="1800" dirty="0" err="1">
                <a:highlight>
                  <a:srgbClr val="FFFF00"/>
                </a:highlight>
              </a:rPr>
              <a:t>will</a:t>
            </a:r>
            <a:r>
              <a:rPr lang="tr-TR" sz="1800" dirty="0">
                <a:highlight>
                  <a:srgbClr val="FFFF00"/>
                </a:highlight>
              </a:rPr>
              <a:t> </a:t>
            </a:r>
            <a:r>
              <a:rPr lang="tr-TR" sz="1800" dirty="0" err="1">
                <a:highlight>
                  <a:srgbClr val="FFFF00"/>
                </a:highlight>
              </a:rPr>
              <a:t>use</a:t>
            </a:r>
            <a:r>
              <a:rPr lang="tr-TR" sz="1800" dirty="0">
                <a:highlight>
                  <a:srgbClr val="FFFF00"/>
                </a:highlight>
              </a:rPr>
              <a:t> a </a:t>
            </a:r>
            <a:r>
              <a:rPr lang="tr-TR" sz="1800" dirty="0" err="1">
                <a:highlight>
                  <a:srgbClr val="FFFF00"/>
                </a:highlight>
              </a:rPr>
              <a:t>desktop</a:t>
            </a:r>
            <a:r>
              <a:rPr lang="tr-TR" sz="1800" dirty="0">
                <a:highlight>
                  <a:srgbClr val="FFFF00"/>
                </a:highlight>
              </a:rPr>
              <a:t> </a:t>
            </a:r>
            <a:r>
              <a:rPr lang="tr-TR" sz="1800" dirty="0" err="1">
                <a:highlight>
                  <a:srgbClr val="FFFF00"/>
                </a:highlight>
              </a:rPr>
              <a:t>shell</a:t>
            </a:r>
            <a:r>
              <a:rPr lang="tr-TR" sz="1800" dirty="0">
                <a:highlight>
                  <a:srgbClr val="FFFF00"/>
                </a:highlight>
              </a:rPr>
              <a:t> </a:t>
            </a:r>
            <a:r>
              <a:rPr lang="tr-TR" sz="1800" dirty="0" err="1">
                <a:highlight>
                  <a:srgbClr val="FFFF00"/>
                </a:highlight>
              </a:rPr>
              <a:t>just</a:t>
            </a:r>
            <a:r>
              <a:rPr lang="tr-TR" sz="1800" dirty="0">
                <a:highlight>
                  <a:srgbClr val="FFFF00"/>
                </a:highlight>
              </a:rPr>
              <a:t> </a:t>
            </a:r>
            <a:r>
              <a:rPr lang="tr-TR" sz="1800" dirty="0" err="1">
                <a:highlight>
                  <a:srgbClr val="FFFF00"/>
                </a:highlight>
              </a:rPr>
              <a:t>like</a:t>
            </a:r>
            <a:r>
              <a:rPr lang="tr-TR" sz="1800" dirty="0">
                <a:highlight>
                  <a:srgbClr val="FFFF00"/>
                </a:highlight>
              </a:rPr>
              <a:t> Windows.</a:t>
            </a:r>
            <a:endParaRPr sz="1800" dirty="0">
              <a:highlight>
                <a:srgbClr val="FFFF00"/>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Graphics server</a:t>
            </a:r>
            <a:r>
              <a:rPr lang="tr-TR" sz="1800" dirty="0">
                <a:highlight>
                  <a:srgbClr val="FFFFFF"/>
                </a:highlight>
              </a:rPr>
              <a:t>. </a:t>
            </a:r>
            <a:r>
              <a:rPr lang="tr-TR" sz="1800" dirty="0" err="1">
                <a:highlight>
                  <a:srgbClr val="FFFFFF"/>
                </a:highlight>
              </a:rPr>
              <a:t>This</a:t>
            </a:r>
            <a:r>
              <a:rPr lang="tr-TR" sz="1800" dirty="0">
                <a:highlight>
                  <a:srgbClr val="FFFFFF"/>
                </a:highlight>
              </a:rPr>
              <a:t> </a:t>
            </a:r>
            <a:r>
              <a:rPr lang="tr-TR" sz="1800" dirty="0" err="1">
                <a:highlight>
                  <a:srgbClr val="FFFFFF"/>
                </a:highlight>
              </a:rPr>
              <a:t>provides</a:t>
            </a:r>
            <a:r>
              <a:rPr lang="tr-TR" sz="1800" dirty="0">
                <a:highlight>
                  <a:srgbClr val="FFFFFF"/>
                </a:highlight>
              </a:rPr>
              <a:t> a </a:t>
            </a:r>
            <a:r>
              <a:rPr lang="tr-TR" sz="1800" dirty="0" err="1">
                <a:highlight>
                  <a:srgbClr val="FFFFFF"/>
                </a:highlight>
              </a:rPr>
              <a:t>graphical</a:t>
            </a:r>
            <a:r>
              <a:rPr lang="tr-TR" sz="1800" dirty="0">
                <a:highlight>
                  <a:srgbClr val="FFFFFF"/>
                </a:highlight>
              </a:rPr>
              <a:t> </a:t>
            </a:r>
            <a:r>
              <a:rPr lang="tr-TR" sz="1800" dirty="0" err="1">
                <a:highlight>
                  <a:srgbClr val="FFFFFF"/>
                </a:highlight>
              </a:rPr>
              <a:t>sub-system</a:t>
            </a:r>
            <a:r>
              <a:rPr lang="tr-TR" sz="1800" dirty="0">
                <a:highlight>
                  <a:srgbClr val="FFFFFF"/>
                </a:highlight>
              </a:rPr>
              <a:t> </a:t>
            </a:r>
            <a:r>
              <a:rPr lang="tr-TR" sz="1800" dirty="0" err="1">
                <a:highlight>
                  <a:srgbClr val="FFFFFF"/>
                </a:highlight>
              </a:rPr>
              <a:t>that</a:t>
            </a:r>
            <a:r>
              <a:rPr lang="tr-TR" sz="1800" dirty="0">
                <a:highlight>
                  <a:srgbClr val="FFFFFF"/>
                </a:highlight>
              </a:rPr>
              <a:t> </a:t>
            </a:r>
            <a:r>
              <a:rPr lang="tr-TR" sz="1800" dirty="0" err="1">
                <a:highlight>
                  <a:srgbClr val="FFFFFF"/>
                </a:highlight>
              </a:rPr>
              <a:t>renders</a:t>
            </a:r>
            <a:r>
              <a:rPr lang="tr-TR" sz="1800" dirty="0">
                <a:highlight>
                  <a:srgbClr val="FFFFFF"/>
                </a:highlight>
              </a:rPr>
              <a:t> </a:t>
            </a:r>
            <a:r>
              <a:rPr lang="tr-TR" sz="1800" dirty="0" err="1">
                <a:highlight>
                  <a:srgbClr val="FFFFFF"/>
                </a:highlight>
              </a:rPr>
              <a:t>images</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shapes</a:t>
            </a:r>
            <a:r>
              <a:rPr lang="tr-TR" sz="1800" dirty="0">
                <a:highlight>
                  <a:srgbClr val="FFFFFF"/>
                </a:highlight>
              </a:rPr>
              <a:t> on </a:t>
            </a:r>
            <a:r>
              <a:rPr lang="tr-TR" sz="1800" dirty="0" err="1">
                <a:highlight>
                  <a:srgbClr val="FFFFFF"/>
                </a:highlight>
              </a:rPr>
              <a:t>your</a:t>
            </a:r>
            <a:r>
              <a:rPr lang="tr-TR" sz="1800" dirty="0">
                <a:highlight>
                  <a:srgbClr val="FFFFFF"/>
                </a:highlight>
              </a:rPr>
              <a:t> </a:t>
            </a:r>
            <a:r>
              <a:rPr lang="tr-TR" sz="1800" dirty="0" err="1">
                <a:highlight>
                  <a:srgbClr val="FFFFFF"/>
                </a:highlight>
              </a:rPr>
              <a:t>computer</a:t>
            </a:r>
            <a:r>
              <a:rPr lang="tr-TR" sz="1800" dirty="0">
                <a:highlight>
                  <a:srgbClr val="FFFFFF"/>
                </a:highlight>
              </a:rPr>
              <a:t> </a:t>
            </a:r>
            <a:r>
              <a:rPr lang="tr-TR" sz="1800" dirty="0" err="1">
                <a:highlight>
                  <a:srgbClr val="FFFFFF"/>
                </a:highlight>
              </a:rPr>
              <a:t>monitor</a:t>
            </a:r>
            <a:r>
              <a:rPr lang="tr-TR" sz="1800" dirty="0">
                <a:highlight>
                  <a:srgbClr val="FFFFFF"/>
                </a:highlight>
              </a:rPr>
              <a:t>. Linux </a:t>
            </a:r>
            <a:r>
              <a:rPr lang="tr-TR" sz="1800" dirty="0" err="1">
                <a:highlight>
                  <a:srgbClr val="FFFFFF"/>
                </a:highlight>
              </a:rPr>
              <a:t>uses</a:t>
            </a:r>
            <a:r>
              <a:rPr lang="tr-TR" sz="1800" dirty="0">
                <a:highlight>
                  <a:srgbClr val="FFFFFF"/>
                </a:highlight>
              </a:rPr>
              <a:t> a </a:t>
            </a:r>
            <a:r>
              <a:rPr lang="tr-TR" sz="1800" dirty="0" err="1">
                <a:highlight>
                  <a:srgbClr val="FFFFFF"/>
                </a:highlight>
              </a:rPr>
              <a:t>graphical</a:t>
            </a:r>
            <a:r>
              <a:rPr lang="tr-TR" sz="1800" dirty="0">
                <a:highlight>
                  <a:srgbClr val="FFFFFF"/>
                </a:highlight>
              </a:rPr>
              <a:t> server </a:t>
            </a:r>
            <a:r>
              <a:rPr lang="tr-TR" sz="1800" dirty="0" err="1">
                <a:highlight>
                  <a:srgbClr val="FFFFFF"/>
                </a:highlight>
              </a:rPr>
              <a:t>called</a:t>
            </a:r>
            <a:r>
              <a:rPr lang="tr-TR" sz="1800" dirty="0">
                <a:highlight>
                  <a:srgbClr val="FFFFFF"/>
                </a:highlight>
              </a:rPr>
              <a:t> “X” </a:t>
            </a:r>
            <a:r>
              <a:rPr lang="tr-TR" sz="1800" dirty="0" err="1">
                <a:highlight>
                  <a:srgbClr val="FFFFFF"/>
                </a:highlight>
              </a:rPr>
              <a:t>or</a:t>
            </a:r>
            <a:r>
              <a:rPr lang="tr-TR" sz="1800" dirty="0">
                <a:highlight>
                  <a:srgbClr val="FFFFFF"/>
                </a:highlight>
              </a:rPr>
              <a:t> “X-server”.</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Desktop </a:t>
            </a:r>
            <a:r>
              <a:rPr lang="tr-TR" sz="1800" b="1" dirty="0" err="1">
                <a:highlight>
                  <a:srgbClr val="FFFFFF"/>
                </a:highlight>
              </a:rPr>
              <a:t>environment</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can’t</a:t>
            </a:r>
            <a:r>
              <a:rPr lang="tr-TR" sz="1800" dirty="0">
                <a:highlight>
                  <a:srgbClr val="FFFFFF"/>
                </a:highlight>
              </a:rPr>
              <a:t> </a:t>
            </a:r>
            <a:r>
              <a:rPr lang="tr-TR" sz="1800" dirty="0" err="1">
                <a:highlight>
                  <a:srgbClr val="FFFFFF"/>
                </a:highlight>
              </a:rPr>
              <a:t>interact</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graphical</a:t>
            </a:r>
            <a:r>
              <a:rPr lang="tr-TR" sz="1800" dirty="0">
                <a:highlight>
                  <a:srgbClr val="FFFFFF"/>
                </a:highlight>
              </a:rPr>
              <a:t> server </a:t>
            </a:r>
            <a:r>
              <a:rPr lang="tr-TR" sz="1800" dirty="0" err="1">
                <a:highlight>
                  <a:srgbClr val="FFFFFF"/>
                </a:highlight>
              </a:rPr>
              <a:t>directly</a:t>
            </a:r>
            <a:r>
              <a:rPr lang="tr-TR" sz="1800" dirty="0">
                <a:highlight>
                  <a:srgbClr val="FFFFFF"/>
                </a:highlight>
              </a:rPr>
              <a:t>. </a:t>
            </a:r>
            <a:r>
              <a:rPr lang="tr-TR" sz="1800" dirty="0" err="1">
                <a:highlight>
                  <a:srgbClr val="FFFFFF"/>
                </a:highlight>
              </a:rPr>
              <a:t>Instead</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need</a:t>
            </a:r>
            <a:r>
              <a:rPr lang="tr-TR" sz="1800" dirty="0">
                <a:highlight>
                  <a:srgbClr val="FFFFFF"/>
                </a:highlight>
              </a:rPr>
              <a:t> software </a:t>
            </a:r>
            <a:r>
              <a:rPr lang="tr-TR" sz="1800" dirty="0" err="1">
                <a:highlight>
                  <a:srgbClr val="FFFFFF"/>
                </a:highlight>
              </a:rPr>
              <a:t>that</a:t>
            </a:r>
            <a:r>
              <a:rPr lang="tr-TR" sz="1800" dirty="0">
                <a:highlight>
                  <a:srgbClr val="FFFFFF"/>
                </a:highlight>
              </a:rPr>
              <a:t> can </a:t>
            </a:r>
            <a:r>
              <a:rPr lang="tr-TR" sz="1800" dirty="0" err="1">
                <a:highlight>
                  <a:srgbClr val="FFFFFF"/>
                </a:highlight>
              </a:rPr>
              <a:t>drive</a:t>
            </a:r>
            <a:r>
              <a:rPr lang="tr-TR" sz="1800" dirty="0">
                <a:highlight>
                  <a:srgbClr val="FFFFFF"/>
                </a:highlight>
              </a:rPr>
              <a:t> </a:t>
            </a:r>
            <a:r>
              <a:rPr lang="tr-TR" sz="1800" dirty="0" err="1">
                <a:highlight>
                  <a:srgbClr val="FFFFFF"/>
                </a:highlight>
              </a:rPr>
              <a:t>the</a:t>
            </a:r>
            <a:r>
              <a:rPr lang="tr-TR" sz="1800" dirty="0">
                <a:highlight>
                  <a:srgbClr val="FFFFFF"/>
                </a:highlight>
              </a:rPr>
              <a:t> server. </a:t>
            </a:r>
            <a:r>
              <a:rPr lang="tr-TR" sz="1800" dirty="0" err="1">
                <a:highlight>
                  <a:srgbClr val="FFFFFF"/>
                </a:highlight>
              </a:rPr>
              <a:t>This</a:t>
            </a:r>
            <a:r>
              <a:rPr lang="tr-TR" sz="1800" dirty="0">
                <a:highlight>
                  <a:srgbClr val="FFFFFF"/>
                </a:highlight>
              </a:rPr>
              <a:t> is </a:t>
            </a:r>
            <a:r>
              <a:rPr lang="tr-TR" sz="1800" dirty="0" err="1">
                <a:highlight>
                  <a:srgbClr val="FFFFFF"/>
                </a:highlight>
              </a:rPr>
              <a:t>called</a:t>
            </a:r>
            <a:r>
              <a:rPr lang="tr-TR" sz="1800" dirty="0">
                <a:highlight>
                  <a:srgbClr val="FFFFFF"/>
                </a:highlight>
              </a:rPr>
              <a:t> a </a:t>
            </a:r>
            <a:r>
              <a:rPr lang="tr-TR" sz="1800" dirty="0" err="1">
                <a:highlight>
                  <a:srgbClr val="FFFFFF"/>
                </a:highlight>
              </a:rPr>
              <a:t>desktop</a:t>
            </a:r>
            <a:r>
              <a:rPr lang="tr-TR" sz="1800" dirty="0">
                <a:highlight>
                  <a:srgbClr val="FFFFFF"/>
                </a:highlight>
              </a:rPr>
              <a:t> </a:t>
            </a:r>
            <a:r>
              <a:rPr lang="tr-TR" sz="1800" dirty="0" err="1">
                <a:highlight>
                  <a:srgbClr val="FFFFFF"/>
                </a:highlight>
              </a:rPr>
              <a:t>environment</a:t>
            </a:r>
            <a:r>
              <a:rPr lang="tr-TR" sz="1800" dirty="0">
                <a:highlight>
                  <a:srgbClr val="FFFFFF"/>
                </a:highlight>
              </a:rPr>
              <a:t> in Linux </a:t>
            </a:r>
            <a:r>
              <a:rPr lang="tr-TR" sz="1800" dirty="0" err="1">
                <a:highlight>
                  <a:srgbClr val="FFFFFF"/>
                </a:highlight>
              </a:rPr>
              <a:t>and</a:t>
            </a:r>
            <a:r>
              <a:rPr lang="tr-TR" sz="1800" dirty="0">
                <a:highlight>
                  <a:srgbClr val="FFFFFF"/>
                </a:highlight>
              </a:rPr>
              <a:t> </a:t>
            </a:r>
            <a:r>
              <a:rPr lang="tr-TR" sz="1800" dirty="0" err="1">
                <a:highlight>
                  <a:srgbClr val="FFFFFF"/>
                </a:highlight>
              </a:rPr>
              <a:t>there</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plenty</a:t>
            </a:r>
            <a:r>
              <a:rPr lang="tr-TR" sz="1800" dirty="0">
                <a:highlight>
                  <a:srgbClr val="FFFFFF"/>
                </a:highlight>
              </a:rPr>
              <a:t> of </a:t>
            </a:r>
            <a:r>
              <a:rPr lang="tr-TR" sz="1800" dirty="0" err="1">
                <a:highlight>
                  <a:srgbClr val="FFFFFF"/>
                </a:highlight>
              </a:rPr>
              <a:t>options</a:t>
            </a:r>
            <a:r>
              <a:rPr lang="tr-TR" sz="1800" dirty="0">
                <a:highlight>
                  <a:srgbClr val="FFFFFF"/>
                </a:highlight>
              </a:rPr>
              <a:t> </a:t>
            </a:r>
            <a:r>
              <a:rPr lang="tr-TR" sz="1800" dirty="0" err="1">
                <a:highlight>
                  <a:srgbClr val="FFFFFF"/>
                </a:highlight>
              </a:rPr>
              <a:t>including</a:t>
            </a:r>
            <a:r>
              <a:rPr lang="tr-TR" sz="1800" dirty="0">
                <a:highlight>
                  <a:srgbClr val="FFFFFF"/>
                </a:highlight>
              </a:rPr>
              <a:t> KDE, </a:t>
            </a:r>
            <a:r>
              <a:rPr lang="tr-TR" sz="1800" dirty="0" err="1">
                <a:highlight>
                  <a:srgbClr val="FFFFFF"/>
                </a:highlight>
              </a:rPr>
              <a:t>Unity</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Cinnamon</a:t>
            </a:r>
            <a:r>
              <a:rPr lang="tr-TR" sz="1800" dirty="0">
                <a:highlight>
                  <a:srgbClr val="FFFFFF"/>
                </a:highlight>
              </a:rPr>
              <a:t>. A </a:t>
            </a:r>
            <a:r>
              <a:rPr lang="tr-TR" sz="1800" dirty="0" err="1">
                <a:highlight>
                  <a:srgbClr val="FFFFFF"/>
                </a:highlight>
              </a:rPr>
              <a:t>desktop</a:t>
            </a:r>
            <a:r>
              <a:rPr lang="tr-TR" sz="1800" dirty="0">
                <a:highlight>
                  <a:srgbClr val="FFFFFF"/>
                </a:highlight>
              </a:rPr>
              <a:t> </a:t>
            </a:r>
            <a:r>
              <a:rPr lang="tr-TR" sz="1800" dirty="0" err="1">
                <a:highlight>
                  <a:srgbClr val="FFFFFF"/>
                </a:highlight>
              </a:rPr>
              <a:t>environment</a:t>
            </a:r>
            <a:r>
              <a:rPr lang="tr-TR" sz="1800" dirty="0">
                <a:highlight>
                  <a:srgbClr val="FFFFFF"/>
                </a:highlight>
              </a:rPr>
              <a:t> is </a:t>
            </a:r>
            <a:r>
              <a:rPr lang="tr-TR" sz="1800" dirty="0" err="1">
                <a:highlight>
                  <a:srgbClr val="FFFFFF"/>
                </a:highlight>
              </a:rPr>
              <a:t>usually</a:t>
            </a:r>
            <a:r>
              <a:rPr lang="tr-TR" sz="1800" dirty="0">
                <a:highlight>
                  <a:srgbClr val="FFFFFF"/>
                </a:highlight>
              </a:rPr>
              <a:t> </a:t>
            </a:r>
            <a:r>
              <a:rPr lang="tr-TR" sz="1800" dirty="0" err="1">
                <a:highlight>
                  <a:srgbClr val="FFFFFF"/>
                </a:highlight>
              </a:rPr>
              <a:t>bundled</a:t>
            </a:r>
            <a:r>
              <a:rPr lang="tr-TR" sz="1800" dirty="0">
                <a:highlight>
                  <a:srgbClr val="FFFFFF"/>
                </a:highlight>
              </a:rPr>
              <a:t> </a:t>
            </a:r>
            <a:r>
              <a:rPr lang="tr-TR" sz="1800" dirty="0" err="1">
                <a:highlight>
                  <a:srgbClr val="FFFFFF"/>
                </a:highlight>
              </a:rPr>
              <a:t>with</a:t>
            </a:r>
            <a:r>
              <a:rPr lang="tr-TR" sz="1800" dirty="0">
                <a:highlight>
                  <a:srgbClr val="FFFFFF"/>
                </a:highlight>
              </a:rPr>
              <a:t> a </a:t>
            </a:r>
            <a:r>
              <a:rPr lang="tr-TR" sz="1800" dirty="0" err="1">
                <a:highlight>
                  <a:srgbClr val="FFFFFF"/>
                </a:highlight>
              </a:rPr>
              <a:t>number</a:t>
            </a:r>
            <a:r>
              <a:rPr lang="tr-TR" sz="1800" dirty="0">
                <a:highlight>
                  <a:srgbClr val="FFFFFF"/>
                </a:highlight>
              </a:rPr>
              <a:t> of </a:t>
            </a:r>
            <a:r>
              <a:rPr lang="tr-TR" sz="1800" dirty="0" err="1">
                <a:highlight>
                  <a:srgbClr val="FFFFFF"/>
                </a:highlight>
              </a:rPr>
              <a:t>applications</a:t>
            </a:r>
            <a:r>
              <a:rPr lang="tr-TR" sz="1800" dirty="0">
                <a:highlight>
                  <a:srgbClr val="FFFFFF"/>
                </a:highlight>
              </a:rPr>
              <a:t> </a:t>
            </a:r>
            <a:r>
              <a:rPr lang="tr-TR" sz="1800" dirty="0" err="1">
                <a:highlight>
                  <a:srgbClr val="FFFFFF"/>
                </a:highlight>
              </a:rPr>
              <a:t>including</a:t>
            </a:r>
            <a:r>
              <a:rPr lang="tr-TR" sz="1800" dirty="0">
                <a:highlight>
                  <a:srgbClr val="FFFFFF"/>
                </a:highlight>
              </a:rPr>
              <a:t> file </a:t>
            </a:r>
            <a:r>
              <a:rPr lang="tr-TR" sz="1800" dirty="0" err="1">
                <a:highlight>
                  <a:srgbClr val="FFFFFF"/>
                </a:highlight>
              </a:rPr>
              <a:t>and</a:t>
            </a:r>
            <a:r>
              <a:rPr lang="tr-TR" sz="1800" dirty="0">
                <a:highlight>
                  <a:srgbClr val="FFFFFF"/>
                </a:highlight>
              </a:rPr>
              <a:t> web </a:t>
            </a:r>
            <a:r>
              <a:rPr lang="tr-TR" sz="1800" dirty="0" err="1">
                <a:highlight>
                  <a:srgbClr val="FFFFFF"/>
                </a:highlight>
              </a:rPr>
              <a:t>browsers</a:t>
            </a:r>
            <a:r>
              <a:rPr lang="tr-TR" sz="1800" dirty="0">
                <a:highlight>
                  <a:srgbClr val="FFFFFF"/>
                </a:highlight>
              </a:rPr>
              <a:t> </a:t>
            </a:r>
            <a:r>
              <a:rPr lang="tr-TR" sz="1800" dirty="0" err="1">
                <a:highlight>
                  <a:srgbClr val="FFFFFF"/>
                </a:highlight>
              </a:rPr>
              <a:t>plus</a:t>
            </a:r>
            <a:r>
              <a:rPr lang="tr-TR" sz="1800" dirty="0">
                <a:highlight>
                  <a:srgbClr val="FFFFFF"/>
                </a:highlight>
              </a:rPr>
              <a:t> a </a:t>
            </a:r>
            <a:r>
              <a:rPr lang="tr-TR" sz="1800" dirty="0" err="1">
                <a:highlight>
                  <a:srgbClr val="FFFFFF"/>
                </a:highlight>
              </a:rPr>
              <a:t>couple</a:t>
            </a:r>
            <a:r>
              <a:rPr lang="tr-TR" sz="1800" dirty="0">
                <a:highlight>
                  <a:srgbClr val="FFFFFF"/>
                </a:highlight>
              </a:rPr>
              <a:t> of </a:t>
            </a:r>
            <a:r>
              <a:rPr lang="tr-TR" sz="1800" dirty="0" err="1">
                <a:highlight>
                  <a:srgbClr val="FFFFFF"/>
                </a:highlight>
              </a:rPr>
              <a:t>games</a:t>
            </a:r>
            <a:r>
              <a:rPr lang="tr-TR" sz="1800" dirty="0">
                <a:highlight>
                  <a:srgbClr val="FFFFFF"/>
                </a:highlight>
              </a:rPr>
              <a:t>.</a:t>
            </a:r>
            <a:endParaRPr sz="1800" dirty="0">
              <a:highlight>
                <a:srgbClr val="FFFFFF"/>
              </a:highlight>
            </a:endParaRPr>
          </a:p>
          <a:p>
            <a:pPr marL="800100" lvl="0" indent="-342900" algn="l" rtl="0">
              <a:lnSpc>
                <a:spcPct val="115000"/>
              </a:lnSpc>
              <a:spcBef>
                <a:spcPts val="0"/>
              </a:spcBef>
              <a:spcAft>
                <a:spcPts val="0"/>
              </a:spcAft>
              <a:buClr>
                <a:srgbClr val="000000"/>
              </a:buClr>
              <a:buSzPts val="1800"/>
              <a:buChar char="●"/>
            </a:pPr>
            <a:r>
              <a:rPr lang="tr-TR" sz="1800" b="1" dirty="0">
                <a:highlight>
                  <a:srgbClr val="FFFFFF"/>
                </a:highlight>
              </a:rPr>
              <a:t>Applications</a:t>
            </a:r>
            <a:r>
              <a:rPr lang="tr-TR" sz="1800" dirty="0">
                <a:highlight>
                  <a:srgbClr val="FFFFFF"/>
                </a:highlight>
              </a:rPr>
              <a:t>. </a:t>
            </a:r>
            <a:r>
              <a:rPr lang="tr-TR" sz="1800" dirty="0" err="1">
                <a:highlight>
                  <a:srgbClr val="FFFFFF"/>
                </a:highlight>
              </a:rPr>
              <a:t>Obviously</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desktop</a:t>
            </a:r>
            <a:r>
              <a:rPr lang="tr-TR" sz="1800" dirty="0">
                <a:highlight>
                  <a:srgbClr val="FFFFFF"/>
                </a:highlight>
              </a:rPr>
              <a:t> </a:t>
            </a:r>
            <a:r>
              <a:rPr lang="tr-TR" sz="1800" dirty="0" err="1">
                <a:highlight>
                  <a:srgbClr val="FFFFFF"/>
                </a:highlight>
              </a:rPr>
              <a:t>environment</a:t>
            </a:r>
            <a:r>
              <a:rPr lang="tr-TR" sz="1800" dirty="0">
                <a:highlight>
                  <a:srgbClr val="FFFFFF"/>
                </a:highlight>
              </a:rPr>
              <a:t> </a:t>
            </a:r>
            <a:r>
              <a:rPr lang="tr-TR" sz="1800" dirty="0" err="1">
                <a:highlight>
                  <a:srgbClr val="FFFFFF"/>
                </a:highlight>
              </a:rPr>
              <a:t>which</a:t>
            </a:r>
            <a:r>
              <a:rPr lang="tr-TR" sz="1800" dirty="0">
                <a:highlight>
                  <a:srgbClr val="FFFFFF"/>
                </a:highlight>
              </a:rPr>
              <a:t> is </a:t>
            </a:r>
            <a:r>
              <a:rPr lang="tr-TR" sz="1800" dirty="0" err="1">
                <a:highlight>
                  <a:srgbClr val="FFFFFF"/>
                </a:highlight>
              </a:rPr>
              <a:t>bundled</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your</a:t>
            </a:r>
            <a:r>
              <a:rPr lang="tr-TR" sz="1800" dirty="0">
                <a:highlight>
                  <a:srgbClr val="FFFFFF"/>
                </a:highlight>
              </a:rPr>
              <a:t> Linux OS </a:t>
            </a:r>
            <a:r>
              <a:rPr lang="tr-TR" sz="1800" dirty="0" err="1">
                <a:highlight>
                  <a:srgbClr val="FFFFFF"/>
                </a:highlight>
              </a:rPr>
              <a:t>or</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choose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install</a:t>
            </a:r>
            <a:r>
              <a:rPr lang="tr-TR" sz="1800" dirty="0">
                <a:highlight>
                  <a:srgbClr val="FFFFFF"/>
                </a:highlight>
              </a:rPr>
              <a:t> </a:t>
            </a:r>
            <a:r>
              <a:rPr lang="tr-TR" sz="1800" dirty="0" err="1">
                <a:highlight>
                  <a:srgbClr val="FFFFFF"/>
                </a:highlight>
              </a:rPr>
              <a:t>cannot</a:t>
            </a:r>
            <a:r>
              <a:rPr lang="tr-TR" sz="1800" dirty="0">
                <a:highlight>
                  <a:srgbClr val="FFFFFF"/>
                </a:highlight>
              </a:rPr>
              <a:t> </a:t>
            </a:r>
            <a:r>
              <a:rPr lang="tr-TR" sz="1800" dirty="0" err="1">
                <a:highlight>
                  <a:srgbClr val="FFFFFF"/>
                </a:highlight>
              </a:rPr>
              <a:t>cater</a:t>
            </a:r>
            <a:r>
              <a:rPr lang="tr-TR" sz="1800" dirty="0">
                <a:highlight>
                  <a:srgbClr val="FFFFFF"/>
                </a:highlight>
              </a:rPr>
              <a:t> </a:t>
            </a:r>
            <a:r>
              <a:rPr lang="tr-TR" sz="1800" dirty="0" err="1">
                <a:highlight>
                  <a:srgbClr val="FFFFFF"/>
                </a:highlight>
              </a:rPr>
              <a:t>for</a:t>
            </a:r>
            <a:r>
              <a:rPr lang="tr-TR" sz="1800" dirty="0">
                <a:highlight>
                  <a:srgbClr val="FFFFFF"/>
                </a:highlight>
              </a:rPr>
              <a:t> </a:t>
            </a:r>
            <a:r>
              <a:rPr lang="tr-TR" sz="1800" dirty="0" err="1">
                <a:highlight>
                  <a:srgbClr val="FFFFFF"/>
                </a:highlight>
              </a:rPr>
              <a:t>every</a:t>
            </a:r>
            <a:r>
              <a:rPr lang="tr-TR" sz="1800" dirty="0">
                <a:highlight>
                  <a:srgbClr val="FFFFFF"/>
                </a:highlight>
              </a:rPr>
              <a:t> </a:t>
            </a:r>
            <a:r>
              <a:rPr lang="tr-TR" sz="1800" dirty="0" err="1">
                <a:highlight>
                  <a:srgbClr val="FFFFFF"/>
                </a:highlight>
              </a:rPr>
              <a:t>application</a:t>
            </a:r>
            <a:r>
              <a:rPr lang="tr-TR" sz="1800" dirty="0">
                <a:highlight>
                  <a:srgbClr val="FFFFFF"/>
                </a:highlight>
              </a:rPr>
              <a:t> </a:t>
            </a:r>
            <a:r>
              <a:rPr lang="tr-TR" sz="1800" dirty="0" err="1">
                <a:highlight>
                  <a:srgbClr val="FFFFFF"/>
                </a:highlight>
              </a:rPr>
              <a:t>need</a:t>
            </a:r>
            <a:r>
              <a:rPr lang="tr-TR" sz="1800" dirty="0">
                <a:highlight>
                  <a:srgbClr val="FFFFFF"/>
                </a:highlight>
              </a:rPr>
              <a:t>, </a:t>
            </a:r>
            <a:r>
              <a:rPr lang="tr-TR" sz="1800" dirty="0" err="1">
                <a:highlight>
                  <a:srgbClr val="FFFFFF"/>
                </a:highlight>
              </a:rPr>
              <a:t>there</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too</a:t>
            </a:r>
            <a:r>
              <a:rPr lang="tr-TR" sz="1800" dirty="0">
                <a:highlight>
                  <a:srgbClr val="FFFFFF"/>
                </a:highlight>
              </a:rPr>
              <a:t> </a:t>
            </a:r>
            <a:r>
              <a:rPr lang="tr-TR" sz="1800" dirty="0" err="1">
                <a:highlight>
                  <a:srgbClr val="FFFFFF"/>
                </a:highlight>
              </a:rPr>
              <a:t>many</a:t>
            </a:r>
            <a:r>
              <a:rPr lang="tr-TR" sz="1800" dirty="0">
                <a:highlight>
                  <a:srgbClr val="FFFFFF"/>
                </a:highlight>
              </a:rPr>
              <a:t>. </a:t>
            </a:r>
            <a:r>
              <a:rPr lang="tr-TR" sz="1800" dirty="0" err="1">
                <a:highlight>
                  <a:srgbClr val="FFFFFF"/>
                </a:highlight>
              </a:rPr>
              <a:t>Individual</a:t>
            </a:r>
            <a:r>
              <a:rPr lang="tr-TR" sz="1800" dirty="0">
                <a:highlight>
                  <a:srgbClr val="FFFFFF"/>
                </a:highlight>
              </a:rPr>
              <a:t> </a:t>
            </a:r>
            <a:r>
              <a:rPr lang="tr-TR" sz="1800" dirty="0" err="1">
                <a:highlight>
                  <a:srgbClr val="FFFFFF"/>
                </a:highlight>
              </a:rPr>
              <a:t>applications</a:t>
            </a:r>
            <a:r>
              <a:rPr lang="tr-TR" sz="1800" dirty="0">
                <a:highlight>
                  <a:srgbClr val="FFFFFF"/>
                </a:highlight>
              </a:rPr>
              <a:t>, </a:t>
            </a:r>
            <a:r>
              <a:rPr lang="tr-TR" sz="1800" dirty="0" err="1">
                <a:highlight>
                  <a:srgbClr val="FFFFFF"/>
                </a:highlight>
              </a:rPr>
              <a:t>however</a:t>
            </a:r>
            <a:r>
              <a:rPr lang="tr-TR" sz="1800" dirty="0">
                <a:highlight>
                  <a:srgbClr val="FFFFFF"/>
                </a:highlight>
              </a:rPr>
              <a:t>, can </a:t>
            </a:r>
            <a:r>
              <a:rPr lang="tr-TR" sz="1800" dirty="0" err="1">
                <a:highlight>
                  <a:srgbClr val="FFFFFF"/>
                </a:highlight>
              </a:rPr>
              <a:t>and</a:t>
            </a:r>
            <a:r>
              <a:rPr lang="tr-TR" sz="1800" dirty="0">
                <a:highlight>
                  <a:srgbClr val="FFFFFF"/>
                </a:highlight>
              </a:rPr>
              <a:t> </a:t>
            </a:r>
            <a:r>
              <a:rPr lang="tr-TR" sz="1800" dirty="0" err="1">
                <a:highlight>
                  <a:srgbClr val="FFFFFF"/>
                </a:highlight>
              </a:rPr>
              <a:t>there</a:t>
            </a:r>
            <a:r>
              <a:rPr lang="tr-TR" sz="1800" dirty="0">
                <a:highlight>
                  <a:srgbClr val="FFFFFF"/>
                </a:highlight>
              </a:rPr>
              <a:t> </a:t>
            </a:r>
            <a:r>
              <a:rPr lang="tr-TR" sz="1800" dirty="0" err="1">
                <a:highlight>
                  <a:srgbClr val="FFFFFF"/>
                </a:highlight>
              </a:rPr>
              <a:t>are</a:t>
            </a:r>
            <a:r>
              <a:rPr lang="tr-TR" sz="1800" dirty="0">
                <a:highlight>
                  <a:srgbClr val="FFFFFF"/>
                </a:highlight>
              </a:rPr>
              <a:t> </a:t>
            </a:r>
            <a:r>
              <a:rPr lang="tr-TR" sz="1800" dirty="0" err="1">
                <a:highlight>
                  <a:srgbClr val="FFFFFF"/>
                </a:highlight>
              </a:rPr>
              <a:t>thousands</a:t>
            </a:r>
            <a:r>
              <a:rPr lang="tr-TR" sz="1800" dirty="0">
                <a:highlight>
                  <a:srgbClr val="FFFFFF"/>
                </a:highlight>
              </a:rPr>
              <a:t> </a:t>
            </a:r>
            <a:r>
              <a:rPr lang="tr-TR" sz="1800" dirty="0" err="1">
                <a:highlight>
                  <a:srgbClr val="FFFFFF"/>
                </a:highlight>
              </a:rPr>
              <a:t>for</a:t>
            </a:r>
            <a:r>
              <a:rPr lang="tr-TR" sz="1800" dirty="0">
                <a:highlight>
                  <a:srgbClr val="FFFFFF"/>
                </a:highlight>
              </a:rPr>
              <a:t> Linux </a:t>
            </a:r>
            <a:r>
              <a:rPr lang="tr-TR" sz="1800" dirty="0" err="1">
                <a:highlight>
                  <a:srgbClr val="FFFFFF"/>
                </a:highlight>
              </a:rPr>
              <a:t>just</a:t>
            </a:r>
            <a:r>
              <a:rPr lang="tr-TR" sz="1800" dirty="0">
                <a:highlight>
                  <a:srgbClr val="FFFFFF"/>
                </a:highlight>
              </a:rPr>
              <a:t> </a:t>
            </a:r>
            <a:r>
              <a:rPr lang="tr-TR" sz="1800" dirty="0" err="1">
                <a:highlight>
                  <a:srgbClr val="FFFFFF"/>
                </a:highlight>
              </a:rPr>
              <a:t>like</a:t>
            </a:r>
            <a:r>
              <a:rPr lang="tr-TR" sz="1800" dirty="0">
                <a:highlight>
                  <a:srgbClr val="FFFFFF"/>
                </a:highlight>
              </a:rPr>
              <a:t> Windows </a:t>
            </a:r>
            <a:r>
              <a:rPr lang="tr-TR" sz="1800" dirty="0" err="1">
                <a:highlight>
                  <a:srgbClr val="FFFFFF"/>
                </a:highlight>
              </a:rPr>
              <a:t>and</a:t>
            </a:r>
            <a:r>
              <a:rPr lang="tr-TR" sz="1800" dirty="0">
                <a:highlight>
                  <a:srgbClr val="FFFFFF"/>
                </a:highlight>
              </a:rPr>
              <a:t> </a:t>
            </a:r>
            <a:r>
              <a:rPr lang="tr-TR" sz="1800" dirty="0" err="1">
                <a:highlight>
                  <a:srgbClr val="FFFFFF"/>
                </a:highlight>
              </a:rPr>
              <a:t>Apple’s</a:t>
            </a:r>
            <a:r>
              <a:rPr lang="tr-TR" sz="1800" dirty="0">
                <a:highlight>
                  <a:srgbClr val="FFFFFF"/>
                </a:highlight>
              </a:rPr>
              <a:t> OS X has </a:t>
            </a:r>
            <a:r>
              <a:rPr lang="tr-TR" sz="1800" dirty="0" err="1">
                <a:highlight>
                  <a:srgbClr val="FFFFFF"/>
                </a:highlight>
              </a:rPr>
              <a:t>thousands</a:t>
            </a:r>
            <a:r>
              <a:rPr lang="tr-TR" sz="1800" dirty="0">
                <a:highlight>
                  <a:srgbClr val="FFFFFF"/>
                </a:highlight>
              </a:rPr>
              <a:t> of </a:t>
            </a:r>
            <a:r>
              <a:rPr lang="tr-TR" sz="1800" dirty="0" err="1">
                <a:highlight>
                  <a:srgbClr val="FFFFFF"/>
                </a:highlight>
              </a:rPr>
              <a:t>applications</a:t>
            </a:r>
            <a:r>
              <a:rPr lang="tr-TR" sz="1800" dirty="0">
                <a:highlight>
                  <a:srgbClr val="FFFFFF"/>
                </a:highlight>
              </a:rPr>
              <a:t>. </a:t>
            </a:r>
            <a:r>
              <a:rPr lang="tr-TR" sz="1800" dirty="0" err="1">
                <a:highlight>
                  <a:srgbClr val="FFFFFF"/>
                </a:highlight>
              </a:rPr>
              <a:t>Most</a:t>
            </a:r>
            <a:r>
              <a:rPr lang="tr-TR" sz="1800" dirty="0">
                <a:highlight>
                  <a:srgbClr val="FFFFFF"/>
                </a:highlight>
              </a:rPr>
              <a:t> Linux </a:t>
            </a:r>
            <a:r>
              <a:rPr lang="tr-TR" sz="1800" dirty="0" err="1">
                <a:highlight>
                  <a:srgbClr val="FFFFFF"/>
                </a:highlight>
              </a:rPr>
              <a:t>distros</a:t>
            </a:r>
            <a:r>
              <a:rPr lang="tr-TR" sz="1800" dirty="0">
                <a:highlight>
                  <a:srgbClr val="FFFFFF"/>
                </a:highlight>
              </a:rPr>
              <a:t> </a:t>
            </a:r>
            <a:r>
              <a:rPr lang="tr-TR" sz="1800" dirty="0" err="1">
                <a:highlight>
                  <a:srgbClr val="FFFFFF"/>
                </a:highlight>
              </a:rPr>
              <a:t>have</a:t>
            </a:r>
            <a:r>
              <a:rPr lang="tr-TR" sz="1800" dirty="0">
                <a:highlight>
                  <a:srgbClr val="FFFFFF"/>
                </a:highlight>
              </a:rPr>
              <a:t> </a:t>
            </a:r>
            <a:r>
              <a:rPr lang="tr-TR" sz="1800" dirty="0" err="1">
                <a:highlight>
                  <a:srgbClr val="FFFFFF"/>
                </a:highlight>
              </a:rPr>
              <a:t>app</a:t>
            </a:r>
            <a:r>
              <a:rPr lang="tr-TR" sz="1800" dirty="0">
                <a:highlight>
                  <a:srgbClr val="FFFFFF"/>
                </a:highlight>
              </a:rPr>
              <a:t> </a:t>
            </a:r>
            <a:r>
              <a:rPr lang="tr-TR" sz="1800" dirty="0" err="1">
                <a:highlight>
                  <a:srgbClr val="FFFFFF"/>
                </a:highlight>
              </a:rPr>
              <a:t>stores</a:t>
            </a:r>
            <a:r>
              <a:rPr lang="tr-TR" sz="1800" dirty="0">
                <a:highlight>
                  <a:srgbClr val="FFFFFF"/>
                </a:highlight>
              </a:rPr>
              <a:t> </a:t>
            </a:r>
            <a:r>
              <a:rPr lang="tr-TR" sz="1800" dirty="0" err="1">
                <a:highlight>
                  <a:srgbClr val="FFFFFF"/>
                </a:highlight>
              </a:rPr>
              <a:t>which</a:t>
            </a:r>
            <a:r>
              <a:rPr lang="tr-TR" sz="1800" dirty="0">
                <a:highlight>
                  <a:srgbClr val="FFFFFF"/>
                </a:highlight>
              </a:rPr>
              <a:t> </a:t>
            </a:r>
            <a:r>
              <a:rPr lang="tr-TR" sz="1800" dirty="0" err="1">
                <a:highlight>
                  <a:srgbClr val="FFFFFF"/>
                </a:highlight>
              </a:rPr>
              <a:t>help</a:t>
            </a:r>
            <a:r>
              <a:rPr lang="tr-TR" sz="1800" dirty="0">
                <a:highlight>
                  <a:srgbClr val="FFFFFF"/>
                </a:highlight>
              </a:rPr>
              <a:t> </a:t>
            </a:r>
            <a:r>
              <a:rPr lang="tr-TR" sz="1800" dirty="0" err="1">
                <a:highlight>
                  <a:srgbClr val="FFFFFF"/>
                </a:highlight>
              </a:rPr>
              <a:t>you</a:t>
            </a:r>
            <a:r>
              <a:rPr lang="tr-TR" sz="1800" dirty="0">
                <a:highlight>
                  <a:srgbClr val="FFFFFF"/>
                </a:highlight>
              </a:rPr>
              <a:t> </a:t>
            </a:r>
            <a:r>
              <a:rPr lang="tr-TR" sz="1800" dirty="0" err="1">
                <a:highlight>
                  <a:srgbClr val="FFFFFF"/>
                </a:highlight>
              </a:rPr>
              <a:t>find</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install</a:t>
            </a:r>
            <a:r>
              <a:rPr lang="tr-TR" sz="1800" dirty="0">
                <a:highlight>
                  <a:srgbClr val="FFFFFF"/>
                </a:highlight>
              </a:rPr>
              <a:t> </a:t>
            </a:r>
            <a:r>
              <a:rPr lang="tr-TR" sz="1800" dirty="0" err="1">
                <a:highlight>
                  <a:srgbClr val="FFFFFF"/>
                </a:highlight>
              </a:rPr>
              <a:t>apps</a:t>
            </a:r>
            <a:r>
              <a:rPr lang="tr-TR" sz="1800" dirty="0">
                <a:highlight>
                  <a:srgbClr val="FFFFFF"/>
                </a:highlight>
              </a:rPr>
              <a:t>, </a:t>
            </a:r>
            <a:r>
              <a:rPr lang="tr-TR" sz="1800" dirty="0" err="1">
                <a:highlight>
                  <a:srgbClr val="FFFFFF"/>
                </a:highlight>
              </a:rPr>
              <a:t>for</a:t>
            </a:r>
            <a:r>
              <a:rPr lang="tr-TR" sz="1800" dirty="0">
                <a:highlight>
                  <a:srgbClr val="FFFFFF"/>
                </a:highlight>
              </a:rPr>
              <a:t> </a:t>
            </a:r>
            <a:r>
              <a:rPr lang="tr-TR" sz="1800" dirty="0" err="1">
                <a:highlight>
                  <a:srgbClr val="FFFFFF"/>
                </a:highlight>
              </a:rPr>
              <a:t>example</a:t>
            </a:r>
            <a:r>
              <a:rPr lang="tr-TR" sz="1800" dirty="0">
                <a:highlight>
                  <a:srgbClr val="FFFFFF"/>
                </a:highlight>
              </a:rPr>
              <a:t> </a:t>
            </a:r>
            <a:r>
              <a:rPr lang="tr-TR" sz="1800" dirty="0" err="1">
                <a:highlight>
                  <a:srgbClr val="FFFFFF"/>
                </a:highlight>
              </a:rPr>
              <a:t>Ubuntu</a:t>
            </a:r>
            <a:r>
              <a:rPr lang="tr-TR" sz="1800" dirty="0">
                <a:highlight>
                  <a:srgbClr val="FFFFFF"/>
                </a:highlight>
              </a:rPr>
              <a:t> Software </a:t>
            </a:r>
            <a:r>
              <a:rPr lang="tr-TR" sz="1800" dirty="0" err="1">
                <a:highlight>
                  <a:srgbClr val="FFFFFF"/>
                </a:highlight>
              </a:rPr>
              <a:t>which</a:t>
            </a:r>
            <a:r>
              <a:rPr lang="tr-TR" sz="1800" dirty="0">
                <a:highlight>
                  <a:srgbClr val="FFFFFF"/>
                </a:highlight>
              </a:rPr>
              <a:t> </a:t>
            </a:r>
            <a:r>
              <a:rPr lang="tr-TR" sz="1800" dirty="0" err="1">
                <a:highlight>
                  <a:srgbClr val="FFFFFF"/>
                </a:highlight>
              </a:rPr>
              <a:t>comes</a:t>
            </a:r>
            <a:r>
              <a:rPr lang="tr-TR" sz="1800" dirty="0">
                <a:highlight>
                  <a:srgbClr val="FFFFFF"/>
                </a:highlight>
              </a:rPr>
              <a:t> </a:t>
            </a:r>
            <a:r>
              <a:rPr lang="tr-TR" sz="1800" dirty="0" err="1">
                <a:highlight>
                  <a:srgbClr val="FFFFFF"/>
                </a:highlight>
              </a:rPr>
              <a:t>with</a:t>
            </a:r>
            <a:r>
              <a:rPr lang="tr-TR" sz="1800" dirty="0">
                <a:highlight>
                  <a:srgbClr val="FFFFFF"/>
                </a:highlight>
              </a:rPr>
              <a:t> </a:t>
            </a:r>
            <a:r>
              <a:rPr lang="tr-TR" sz="1800" dirty="0" err="1">
                <a:highlight>
                  <a:srgbClr val="FFFFFF"/>
                </a:highlight>
              </a:rPr>
              <a:t>Ubuntu</a:t>
            </a:r>
            <a:r>
              <a:rPr lang="tr-TR" sz="1800" dirty="0">
                <a:highlight>
                  <a:srgbClr val="FFFFFF"/>
                </a:highlight>
              </a:rPr>
              <a:t>.</a:t>
            </a:r>
            <a:endParaRPr sz="1800" dirty="0">
              <a:highlight>
                <a:srgbClr val="FFFFFF"/>
              </a:highlight>
            </a:endParaRPr>
          </a:p>
          <a:p>
            <a:pPr marL="0" lvl="0" indent="0" algn="l" rtl="0">
              <a:lnSpc>
                <a:spcPct val="166000"/>
              </a:lnSpc>
              <a:spcBef>
                <a:spcPts val="2300"/>
              </a:spcBef>
              <a:spcAft>
                <a:spcPts val="0"/>
              </a:spcAft>
              <a:buClr>
                <a:schemeClr val="dk1"/>
              </a:buClr>
              <a:buSzPts val="1100"/>
              <a:buFont typeface="Arial"/>
              <a:buNone/>
            </a:pPr>
            <a:r>
              <a:rPr lang="tr-TR" sz="1800" dirty="0" err="1">
                <a:highlight>
                  <a:srgbClr val="FFFFFF"/>
                </a:highlight>
              </a:rPr>
              <a:t>It’s</a:t>
            </a:r>
            <a:r>
              <a:rPr lang="tr-TR" sz="1800" dirty="0">
                <a:highlight>
                  <a:srgbClr val="FFFFFF"/>
                </a:highlight>
              </a:rPr>
              <a:t> </a:t>
            </a:r>
            <a:r>
              <a:rPr lang="tr-TR" sz="1800" dirty="0" err="1">
                <a:highlight>
                  <a:srgbClr val="FFFFFF"/>
                </a:highlight>
              </a:rPr>
              <a:t>worth</a:t>
            </a:r>
            <a:r>
              <a:rPr lang="tr-TR" sz="1800" dirty="0">
                <a:highlight>
                  <a:srgbClr val="FFFFFF"/>
                </a:highlight>
              </a:rPr>
              <a:t> </a:t>
            </a:r>
            <a:r>
              <a:rPr lang="tr-TR" sz="1800" dirty="0" err="1">
                <a:highlight>
                  <a:srgbClr val="FFFFFF"/>
                </a:highlight>
              </a:rPr>
              <a:t>noting</a:t>
            </a:r>
            <a:r>
              <a:rPr lang="tr-TR" sz="1800" dirty="0">
                <a:highlight>
                  <a:srgbClr val="FFFFFF"/>
                </a:highlight>
              </a:rPr>
              <a:t> </a:t>
            </a:r>
            <a:r>
              <a:rPr lang="tr-TR" sz="1800" dirty="0" err="1">
                <a:highlight>
                  <a:srgbClr val="FFFFFF"/>
                </a:highlight>
              </a:rPr>
              <a:t>that</a:t>
            </a:r>
            <a:r>
              <a:rPr lang="tr-TR" sz="1800" dirty="0">
                <a:highlight>
                  <a:srgbClr val="FFFFFF"/>
                </a:highlight>
              </a:rPr>
              <a:t> </a:t>
            </a:r>
            <a:r>
              <a:rPr lang="tr-TR" sz="1800" dirty="0" err="1">
                <a:highlight>
                  <a:srgbClr val="FFFFFF"/>
                </a:highlight>
              </a:rPr>
              <a:t>Ubuntu’s</a:t>
            </a:r>
            <a:r>
              <a:rPr lang="tr-TR" sz="1800" dirty="0">
                <a:highlight>
                  <a:srgbClr val="FFFFFF"/>
                </a:highlight>
              </a:rPr>
              <a:t> </a:t>
            </a:r>
            <a:r>
              <a:rPr lang="tr-TR" sz="1800" dirty="0" err="1">
                <a:highlight>
                  <a:srgbClr val="FFFFFF"/>
                </a:highlight>
              </a:rPr>
              <a:t>application</a:t>
            </a:r>
            <a:r>
              <a:rPr lang="tr-TR" sz="1800" dirty="0">
                <a:highlight>
                  <a:srgbClr val="FFFFFF"/>
                </a:highlight>
              </a:rPr>
              <a:t> </a:t>
            </a:r>
            <a:r>
              <a:rPr lang="tr-TR" sz="1800" dirty="0" err="1">
                <a:highlight>
                  <a:srgbClr val="FFFFFF"/>
                </a:highlight>
              </a:rPr>
              <a:t>repository</a:t>
            </a:r>
            <a:r>
              <a:rPr lang="tr-TR" sz="1800" dirty="0">
                <a:highlight>
                  <a:srgbClr val="FFFFFF"/>
                </a:highlight>
              </a:rPr>
              <a:t>, </a:t>
            </a:r>
            <a:r>
              <a:rPr lang="tr-TR" sz="1800" dirty="0" err="1">
                <a:highlight>
                  <a:srgbClr val="FFFFFF"/>
                </a:highlight>
              </a:rPr>
              <a:t>the</a:t>
            </a:r>
            <a:r>
              <a:rPr lang="tr-TR" sz="1800" dirty="0">
                <a:highlight>
                  <a:srgbClr val="FFFFFF"/>
                </a:highlight>
              </a:rPr>
              <a:t> </a:t>
            </a:r>
            <a:r>
              <a:rPr lang="tr-TR" sz="1800" dirty="0" err="1">
                <a:highlight>
                  <a:srgbClr val="FFFFFF"/>
                </a:highlight>
              </a:rPr>
              <a:t>Ubuntu</a:t>
            </a:r>
            <a:r>
              <a:rPr lang="tr-TR" sz="1800" dirty="0">
                <a:highlight>
                  <a:srgbClr val="FFFFFF"/>
                </a:highlight>
              </a:rPr>
              <a:t> software </a:t>
            </a:r>
            <a:r>
              <a:rPr lang="tr-TR" sz="1800" dirty="0" err="1">
                <a:highlight>
                  <a:srgbClr val="FFFFFF"/>
                </a:highlight>
              </a:rPr>
              <a:t>centre</a:t>
            </a:r>
            <a:r>
              <a:rPr lang="tr-TR" sz="1800" dirty="0">
                <a:highlight>
                  <a:srgbClr val="FFFFFF"/>
                </a:highlight>
              </a:rPr>
              <a:t>, is a </a:t>
            </a:r>
            <a:r>
              <a:rPr lang="tr-TR" sz="1800" dirty="0" err="1">
                <a:highlight>
                  <a:srgbClr val="FFFFFF"/>
                </a:highlight>
              </a:rPr>
              <a:t>great</a:t>
            </a:r>
            <a:r>
              <a:rPr lang="tr-TR" sz="1800" dirty="0">
                <a:highlight>
                  <a:srgbClr val="FFFFFF"/>
                </a:highlight>
              </a:rPr>
              <a:t> </a:t>
            </a:r>
            <a:r>
              <a:rPr lang="tr-TR" sz="1800" dirty="0" err="1">
                <a:highlight>
                  <a:srgbClr val="FFFFFF"/>
                </a:highlight>
              </a:rPr>
              <a:t>place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look</a:t>
            </a:r>
            <a:r>
              <a:rPr lang="tr-TR" sz="1800" dirty="0">
                <a:highlight>
                  <a:srgbClr val="FFFFFF"/>
                </a:highlight>
              </a:rPr>
              <a:t> </a:t>
            </a:r>
            <a:r>
              <a:rPr lang="tr-TR" sz="1800" dirty="0" err="1">
                <a:highlight>
                  <a:srgbClr val="FFFFFF"/>
                </a:highlight>
              </a:rPr>
              <a:t>around</a:t>
            </a:r>
            <a:r>
              <a:rPr lang="tr-TR" sz="1800" dirty="0">
                <a:highlight>
                  <a:srgbClr val="FFFFFF"/>
                </a:highlight>
              </a:rPr>
              <a:t> </a:t>
            </a:r>
            <a:r>
              <a:rPr lang="tr-TR" sz="1800" dirty="0" err="1">
                <a:highlight>
                  <a:srgbClr val="FFFFFF"/>
                </a:highlight>
              </a:rPr>
              <a:t>for</a:t>
            </a:r>
            <a:r>
              <a:rPr lang="tr-TR" sz="1800" dirty="0">
                <a:highlight>
                  <a:srgbClr val="FFFFFF"/>
                </a:highlight>
              </a:rPr>
              <a:t> Linux </a:t>
            </a:r>
            <a:r>
              <a:rPr lang="tr-TR" sz="1800" dirty="0" err="1">
                <a:highlight>
                  <a:srgbClr val="FFFFFF"/>
                </a:highlight>
              </a:rPr>
              <a:t>applications</a:t>
            </a:r>
            <a:r>
              <a:rPr lang="tr-TR" sz="1800" dirty="0">
                <a:highlight>
                  <a:srgbClr val="FFFFFF"/>
                </a:highlight>
              </a:rPr>
              <a:t>, </a:t>
            </a:r>
            <a:r>
              <a:rPr lang="tr-TR" sz="1800" dirty="0" err="1">
                <a:highlight>
                  <a:srgbClr val="FFFFFF"/>
                </a:highlight>
              </a:rPr>
              <a:t>both</a:t>
            </a:r>
            <a:r>
              <a:rPr lang="tr-TR" sz="1800" dirty="0">
                <a:highlight>
                  <a:srgbClr val="FFFFFF"/>
                </a:highlight>
              </a:rPr>
              <a:t> </a:t>
            </a:r>
            <a:r>
              <a:rPr lang="tr-TR" sz="1800" dirty="0" err="1">
                <a:highlight>
                  <a:srgbClr val="FFFFFF"/>
                </a:highlight>
              </a:rPr>
              <a:t>free</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use</a:t>
            </a:r>
            <a:r>
              <a:rPr lang="tr-TR" sz="1800" dirty="0">
                <a:highlight>
                  <a:srgbClr val="FFFFFF"/>
                </a:highlight>
              </a:rPr>
              <a:t> </a:t>
            </a:r>
            <a:r>
              <a:rPr lang="tr-TR" sz="1800" dirty="0" err="1">
                <a:highlight>
                  <a:srgbClr val="FFFFFF"/>
                </a:highlight>
              </a:rPr>
              <a:t>and</a:t>
            </a:r>
            <a:r>
              <a:rPr lang="tr-TR" sz="1800" dirty="0">
                <a:highlight>
                  <a:srgbClr val="FFFFFF"/>
                </a:highlight>
              </a:rPr>
              <a:t> </a:t>
            </a:r>
            <a:r>
              <a:rPr lang="tr-TR" sz="1800" dirty="0" err="1">
                <a:highlight>
                  <a:srgbClr val="FFFFFF"/>
                </a:highlight>
              </a:rPr>
              <a:t>paid</a:t>
            </a:r>
            <a:r>
              <a:rPr lang="tr-TR" sz="1800" dirty="0">
                <a:highlight>
                  <a:srgbClr val="FFFFFF"/>
                </a:highlight>
              </a:rPr>
              <a:t> </a:t>
            </a:r>
            <a:r>
              <a:rPr lang="tr-TR" sz="1800" dirty="0" err="1">
                <a:highlight>
                  <a:srgbClr val="FFFFFF"/>
                </a:highlight>
              </a:rPr>
              <a:t>to</a:t>
            </a:r>
            <a:r>
              <a:rPr lang="tr-TR" sz="1800" dirty="0">
                <a:highlight>
                  <a:srgbClr val="FFFFFF"/>
                </a:highlight>
              </a:rPr>
              <a:t> </a:t>
            </a:r>
            <a:r>
              <a:rPr lang="tr-TR" sz="1800" dirty="0" err="1">
                <a:highlight>
                  <a:srgbClr val="FFFFFF"/>
                </a:highlight>
              </a:rPr>
              <a:t>use</a:t>
            </a:r>
            <a:r>
              <a:rPr lang="tr-TR" sz="1800" dirty="0">
                <a:highlight>
                  <a:srgbClr val="FFFFFF"/>
                </a:highlight>
              </a:rPr>
              <a:t>.</a:t>
            </a:r>
            <a:endParaRPr sz="1800" dirty="0">
              <a:highlight>
                <a:srgbClr val="FFFFFF"/>
              </a:highlight>
            </a:endParaRPr>
          </a:p>
          <a:p>
            <a:pPr marL="0" lvl="0" indent="0" algn="l" rtl="0">
              <a:lnSpc>
                <a:spcPct val="100000"/>
              </a:lnSpc>
              <a:spcBef>
                <a:spcPts val="1500"/>
              </a:spcBef>
              <a:spcAft>
                <a:spcPts val="0"/>
              </a:spcAft>
              <a:buSzPts val="1400"/>
              <a:buNone/>
            </a:pPr>
            <a:endParaRPr sz="18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And what the heck is this? Distro? A </a:t>
            </a:r>
            <a:r>
              <a:rPr lang="tr-TR" sz="1800" b="1">
                <a:highlight>
                  <a:srgbClr val="FFFFFF"/>
                </a:highlight>
              </a:rPr>
              <a:t>Linux distribution</a:t>
            </a:r>
            <a:r>
              <a:rPr lang="tr-TR" sz="1800">
                <a:highlight>
                  <a:srgbClr val="FFFFFF"/>
                </a:highlight>
              </a:rPr>
              <a:t> (often abbreviated as </a:t>
            </a:r>
            <a:r>
              <a:rPr lang="tr-TR" sz="1800" b="1">
                <a:highlight>
                  <a:srgbClr val="FFFFFF"/>
                </a:highlight>
              </a:rPr>
              <a:t>distro</a:t>
            </a:r>
            <a:r>
              <a:rPr lang="tr-TR" sz="1800">
                <a:highlight>
                  <a:srgbClr val="FFFFFF"/>
                </a:highlight>
              </a:rPr>
              <a:t>) is an </a:t>
            </a:r>
            <a:r>
              <a:rPr lang="tr-TR" sz="1800">
                <a:highlight>
                  <a:srgbClr val="FFFFFF"/>
                </a:highlight>
                <a:uFill>
                  <a:noFill/>
                </a:uFill>
                <a:hlinkClick r:id="rId3"/>
              </a:rPr>
              <a:t>operating system</a:t>
            </a:r>
            <a:r>
              <a:rPr lang="tr-TR" sz="1800">
                <a:highlight>
                  <a:srgbClr val="FFFFFF"/>
                </a:highlight>
              </a:rPr>
              <a:t> made from a software collection that is based upon the </a:t>
            </a:r>
            <a:r>
              <a:rPr lang="tr-TR" sz="1800">
                <a:highlight>
                  <a:srgbClr val="FFFFFF"/>
                </a:highlight>
                <a:uFill>
                  <a:noFill/>
                </a:uFill>
                <a:hlinkClick r:id="rId4"/>
              </a:rPr>
              <a:t>Linux kernel</a:t>
            </a:r>
            <a:r>
              <a:rPr lang="tr-TR" sz="1800">
                <a:highlight>
                  <a:srgbClr val="FFFFFF"/>
                </a:highlight>
              </a:rPr>
              <a:t> and, often, a </a:t>
            </a:r>
            <a:r>
              <a:rPr lang="tr-TR" sz="1800">
                <a:highlight>
                  <a:srgbClr val="FFFFFF"/>
                </a:highlight>
                <a:uFill>
                  <a:noFill/>
                </a:uFill>
                <a:hlinkClick r:id="rId5"/>
              </a:rPr>
              <a:t>package management system</a:t>
            </a:r>
            <a:r>
              <a:rPr lang="tr-TR" sz="1800">
                <a:highlight>
                  <a:srgbClr val="FFFFFF"/>
                </a:highlight>
              </a:rPr>
              <a:t>. Linux users usually obtain their operating system by downloading one of the Linux distributions, which are available for a wide variety of systems ranging from </a:t>
            </a:r>
            <a:r>
              <a:rPr lang="tr-TR" sz="1800">
                <a:highlight>
                  <a:srgbClr val="FFFFFF"/>
                </a:highlight>
                <a:uFill>
                  <a:noFill/>
                </a:uFill>
                <a:hlinkClick r:id="rId6"/>
              </a:rPr>
              <a:t>embedded devices</a:t>
            </a:r>
            <a:r>
              <a:rPr lang="tr-TR" sz="1800">
                <a:highlight>
                  <a:srgbClr val="FFFFFF"/>
                </a:highlight>
              </a:rPr>
              <a:t> (for example, </a:t>
            </a:r>
            <a:r>
              <a:rPr lang="tr-TR" sz="1800">
                <a:highlight>
                  <a:srgbClr val="FFFFFF"/>
                </a:highlight>
                <a:uFill>
                  <a:noFill/>
                </a:uFill>
                <a:hlinkClick r:id="rId7"/>
              </a:rPr>
              <a:t>OpenWrt</a:t>
            </a:r>
            <a:r>
              <a:rPr lang="tr-TR" sz="1800">
                <a:highlight>
                  <a:srgbClr val="FFFFFF"/>
                </a:highlight>
              </a:rPr>
              <a:t>) and </a:t>
            </a:r>
            <a:r>
              <a:rPr lang="tr-TR" sz="1800">
                <a:highlight>
                  <a:srgbClr val="FFFFFF"/>
                </a:highlight>
                <a:uFill>
                  <a:noFill/>
                </a:uFill>
                <a:hlinkClick r:id="rId8"/>
              </a:rPr>
              <a:t>personal computers</a:t>
            </a:r>
            <a:r>
              <a:rPr lang="tr-TR" sz="1800">
                <a:highlight>
                  <a:srgbClr val="FFFFFF"/>
                </a:highlight>
              </a:rPr>
              <a:t> (for example, </a:t>
            </a:r>
            <a:r>
              <a:rPr lang="tr-TR" sz="1800">
                <a:highlight>
                  <a:srgbClr val="FFFFFF"/>
                </a:highlight>
                <a:uFill>
                  <a:noFill/>
                </a:uFill>
                <a:hlinkClick r:id="rId9"/>
              </a:rPr>
              <a:t>Linux Mint</a:t>
            </a:r>
            <a:r>
              <a:rPr lang="tr-TR" sz="1800">
                <a:highlight>
                  <a:srgbClr val="FFFFFF"/>
                </a:highlight>
              </a:rPr>
              <a:t>) to powerful </a:t>
            </a:r>
            <a:r>
              <a:rPr lang="tr-TR" sz="1800">
                <a:highlight>
                  <a:srgbClr val="FFFFFF"/>
                </a:highlight>
                <a:uFill>
                  <a:noFill/>
                </a:uFill>
                <a:hlinkClick r:id="rId10"/>
              </a:rPr>
              <a:t>supercomputers</a:t>
            </a:r>
            <a:r>
              <a:rPr lang="tr-TR" sz="1800">
                <a:highlight>
                  <a:srgbClr val="FFFFFF"/>
                </a:highlight>
              </a:rPr>
              <a:t> (for example, </a:t>
            </a:r>
            <a:r>
              <a:rPr lang="tr-TR" sz="1800">
                <a:highlight>
                  <a:srgbClr val="FFFFFF"/>
                </a:highlight>
                <a:uFill>
                  <a:noFill/>
                </a:uFill>
                <a:hlinkClick r:id="rId11"/>
              </a:rPr>
              <a:t>Rocks Cluster Distribution</a:t>
            </a:r>
            <a:r>
              <a:rPr lang="tr-TR" sz="1800">
                <a:highlight>
                  <a:srgbClr val="FFFFFF"/>
                </a:highlight>
              </a:rPr>
              <a:t>).</a:t>
            </a:r>
            <a:endParaRPr sz="1800">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A typical Linux distribution comprises a Linux kernel, </a:t>
            </a:r>
            <a:r>
              <a:rPr lang="tr-TR" sz="1800">
                <a:highlight>
                  <a:srgbClr val="FFFFFF"/>
                </a:highlight>
                <a:uFill>
                  <a:noFill/>
                </a:uFill>
                <a:hlinkClick r:id="rId12"/>
              </a:rPr>
              <a:t>GNU</a:t>
            </a:r>
            <a:r>
              <a:rPr lang="tr-TR" sz="1800">
                <a:highlight>
                  <a:srgbClr val="FFFFFF"/>
                </a:highlight>
              </a:rPr>
              <a:t> tools and libraries, additional software, documentation, a </a:t>
            </a:r>
            <a:r>
              <a:rPr lang="tr-TR" sz="1800">
                <a:highlight>
                  <a:srgbClr val="FFFFFF"/>
                </a:highlight>
                <a:uFill>
                  <a:noFill/>
                </a:uFill>
                <a:hlinkClick r:id="rId13"/>
              </a:rPr>
              <a:t>window system</a:t>
            </a:r>
            <a:r>
              <a:rPr lang="tr-TR" sz="1800">
                <a:highlight>
                  <a:srgbClr val="FFFFFF"/>
                </a:highlight>
              </a:rPr>
              <a:t> (the most common being the </a:t>
            </a:r>
            <a:r>
              <a:rPr lang="tr-TR" sz="1800">
                <a:highlight>
                  <a:srgbClr val="FFFFFF"/>
                </a:highlight>
                <a:uFill>
                  <a:noFill/>
                </a:uFill>
                <a:hlinkClick r:id="rId14"/>
              </a:rPr>
              <a:t>X Window System</a:t>
            </a:r>
            <a:r>
              <a:rPr lang="tr-TR" sz="1800">
                <a:highlight>
                  <a:srgbClr val="FFFFFF"/>
                </a:highlight>
              </a:rPr>
              <a:t>), a </a:t>
            </a:r>
            <a:r>
              <a:rPr lang="tr-TR" sz="1800">
                <a:highlight>
                  <a:srgbClr val="FFFFFF"/>
                </a:highlight>
                <a:uFill>
                  <a:noFill/>
                </a:uFill>
                <a:hlinkClick r:id="rId15"/>
              </a:rPr>
              <a:t>window manager</a:t>
            </a:r>
            <a:r>
              <a:rPr lang="tr-TR" sz="1800">
                <a:highlight>
                  <a:srgbClr val="FFFFFF"/>
                </a:highlight>
              </a:rPr>
              <a:t>, and a </a:t>
            </a:r>
            <a:r>
              <a:rPr lang="tr-TR" sz="1800">
                <a:highlight>
                  <a:srgbClr val="FFFFFF"/>
                </a:highlight>
                <a:uFill>
                  <a:noFill/>
                </a:uFill>
                <a:hlinkClick r:id="rId16"/>
              </a:rPr>
              <a:t>desktop environment</a:t>
            </a:r>
            <a:r>
              <a:rPr lang="tr-TR" sz="1800">
                <a:highlight>
                  <a:srgbClr val="FFFFFF"/>
                </a:highlight>
              </a:rPr>
              <a:t>.</a:t>
            </a:r>
            <a:endParaRPr sz="1800">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Most of the included software is </a:t>
            </a:r>
            <a:r>
              <a:rPr lang="tr-TR" sz="1800">
                <a:highlight>
                  <a:srgbClr val="FFFFFF"/>
                </a:highlight>
                <a:uFill>
                  <a:noFill/>
                </a:uFill>
                <a:hlinkClick r:id="rId17"/>
              </a:rPr>
              <a:t>free and open-source software</a:t>
            </a:r>
            <a:r>
              <a:rPr lang="tr-TR" sz="1800">
                <a:highlight>
                  <a:srgbClr val="FFFFFF"/>
                </a:highlight>
              </a:rPr>
              <a:t> made available both as compiled binaries and in </a:t>
            </a:r>
            <a:r>
              <a:rPr lang="tr-TR" sz="1800">
                <a:highlight>
                  <a:srgbClr val="FFFFFF"/>
                </a:highlight>
                <a:uFill>
                  <a:noFill/>
                </a:uFill>
                <a:hlinkClick r:id="rId18"/>
              </a:rPr>
              <a:t>source code</a:t>
            </a:r>
            <a:r>
              <a:rPr lang="tr-TR" sz="1800">
                <a:highlight>
                  <a:srgbClr val="FFFFFF"/>
                </a:highlight>
              </a:rPr>
              <a:t> form, allowing modifications to the original software. Usually, Linux distributions optionally include some </a:t>
            </a:r>
            <a:r>
              <a:rPr lang="tr-TR" sz="1800">
                <a:highlight>
                  <a:srgbClr val="FFFFFF"/>
                </a:highlight>
                <a:uFill>
                  <a:noFill/>
                </a:uFill>
                <a:hlinkClick r:id="rId19"/>
              </a:rPr>
              <a:t>proprietary software</a:t>
            </a:r>
            <a:r>
              <a:rPr lang="tr-TR" sz="1800">
                <a:highlight>
                  <a:srgbClr val="FFFFFF"/>
                </a:highlight>
              </a:rPr>
              <a:t> that may not be available in source code form, such as </a:t>
            </a:r>
            <a:r>
              <a:rPr lang="tr-TR" sz="1800">
                <a:highlight>
                  <a:srgbClr val="FFFFFF"/>
                </a:highlight>
                <a:uFill>
                  <a:noFill/>
                </a:uFill>
                <a:hlinkClick r:id="rId20"/>
              </a:rPr>
              <a:t>binary blobs</a:t>
            </a:r>
            <a:r>
              <a:rPr lang="tr-TR" sz="1800">
                <a:highlight>
                  <a:srgbClr val="FFFFFF"/>
                </a:highlight>
              </a:rPr>
              <a:t> required for some </a:t>
            </a:r>
            <a:r>
              <a:rPr lang="tr-TR" sz="1800">
                <a:highlight>
                  <a:srgbClr val="FFFFFF"/>
                </a:highlight>
                <a:uFill>
                  <a:noFill/>
                </a:uFill>
                <a:hlinkClick r:id="rId21"/>
              </a:rPr>
              <a:t>device drivers</a:t>
            </a:r>
            <a:r>
              <a:rPr lang="tr-TR" sz="1800">
                <a:highlight>
                  <a:srgbClr val="FFFFFF"/>
                </a:highlight>
              </a:rPr>
              <a:t>.</a:t>
            </a:r>
            <a:r>
              <a:rPr lang="tr-TR" sz="1800" baseline="30000">
                <a:highlight>
                  <a:srgbClr val="FFFFFF"/>
                </a:highlight>
                <a:uFill>
                  <a:noFill/>
                </a:uFill>
                <a:hlinkClick r:id="rId22"/>
              </a:rPr>
              <a:t>[1]</a:t>
            </a:r>
            <a:endParaRPr sz="1800" baseline="30000">
              <a:highlight>
                <a:srgbClr val="FFFFFF"/>
              </a:highlight>
            </a:endParaRPr>
          </a:p>
          <a:p>
            <a:pPr marL="0" lvl="0" indent="0" algn="l" rtl="0">
              <a:lnSpc>
                <a:spcPct val="115000"/>
              </a:lnSpc>
              <a:spcBef>
                <a:spcPts val="500"/>
              </a:spcBef>
              <a:spcAft>
                <a:spcPts val="0"/>
              </a:spcAft>
              <a:buClr>
                <a:schemeClr val="dk1"/>
              </a:buClr>
              <a:buSzPts val="1100"/>
              <a:buFont typeface="Arial"/>
              <a:buNone/>
            </a:pPr>
            <a:r>
              <a:rPr lang="tr-TR" sz="1800">
                <a:highlight>
                  <a:srgbClr val="FFFFFF"/>
                </a:highlight>
              </a:rPr>
              <a:t>A Linux distribution may also be described as a particular assortment of application and utility software (various GNU tools and libraries, for example), packaged together with the Linux kernel in such a way that its capabilities meet the needs of many users.</a:t>
            </a:r>
            <a:r>
              <a:rPr lang="tr-TR" sz="1800" baseline="30000">
                <a:highlight>
                  <a:srgbClr val="FFFFFF"/>
                </a:highlight>
                <a:uFill>
                  <a:noFill/>
                </a:uFill>
                <a:hlinkClick r:id="rId23"/>
              </a:rPr>
              <a:t>[2]</a:t>
            </a:r>
            <a:r>
              <a:rPr lang="tr-TR" sz="1800">
                <a:highlight>
                  <a:srgbClr val="FFFFFF"/>
                </a:highlight>
              </a:rPr>
              <a:t> The software is usually adapted to the distribution and then packaged into </a:t>
            </a:r>
            <a:r>
              <a:rPr lang="tr-TR" sz="1800">
                <a:highlight>
                  <a:srgbClr val="FFFFFF"/>
                </a:highlight>
                <a:uFill>
                  <a:noFill/>
                </a:uFill>
                <a:hlinkClick r:id="rId24"/>
              </a:rPr>
              <a:t>software packages</a:t>
            </a:r>
            <a:r>
              <a:rPr lang="tr-TR" sz="1800">
                <a:highlight>
                  <a:srgbClr val="FFFFFF"/>
                </a:highlight>
              </a:rPr>
              <a:t> by the distribution's maintainers. The software packages are available online in so-called </a:t>
            </a:r>
            <a:r>
              <a:rPr lang="tr-TR" sz="1800">
                <a:highlight>
                  <a:srgbClr val="FFFFFF"/>
                </a:highlight>
                <a:uFill>
                  <a:noFill/>
                </a:uFill>
                <a:hlinkClick r:id="rId25"/>
              </a:rPr>
              <a:t>repositories</a:t>
            </a:r>
            <a:r>
              <a:rPr lang="tr-TR" sz="1800">
                <a:highlight>
                  <a:srgbClr val="FFFFFF"/>
                </a:highlight>
              </a:rPr>
              <a:t>, which are storage locations usually distributed around the world.</a:t>
            </a:r>
            <a:r>
              <a:rPr lang="tr-TR" sz="1800" baseline="30000">
                <a:highlight>
                  <a:srgbClr val="FFFFFF"/>
                </a:highlight>
                <a:uFill>
                  <a:noFill/>
                </a:uFill>
                <a:hlinkClick r:id="rId26"/>
              </a:rPr>
              <a:t>[3]</a:t>
            </a:r>
            <a:r>
              <a:rPr lang="tr-TR" sz="1800" baseline="30000">
                <a:highlight>
                  <a:srgbClr val="FFFFFF"/>
                </a:highlight>
                <a:uFill>
                  <a:noFill/>
                </a:uFill>
                <a:hlinkClick r:id="rId27"/>
              </a:rPr>
              <a:t>[4]</a:t>
            </a:r>
            <a:r>
              <a:rPr lang="tr-TR" sz="1800">
                <a:highlight>
                  <a:srgbClr val="FFFFFF"/>
                </a:highlight>
              </a:rPr>
              <a:t> Beside glue components, such as the distribution installers (for example, </a:t>
            </a:r>
            <a:r>
              <a:rPr lang="tr-TR" sz="1800">
                <a:highlight>
                  <a:srgbClr val="FFFFFF"/>
                </a:highlight>
                <a:uFill>
                  <a:noFill/>
                </a:uFill>
                <a:hlinkClick r:id="rId28"/>
              </a:rPr>
              <a:t>Debian-Installer</a:t>
            </a:r>
            <a:r>
              <a:rPr lang="tr-TR" sz="1800">
                <a:highlight>
                  <a:srgbClr val="FFFFFF"/>
                </a:highlight>
              </a:rPr>
              <a:t> and </a:t>
            </a:r>
            <a:r>
              <a:rPr lang="tr-TR" sz="1800">
                <a:highlight>
                  <a:srgbClr val="FFFFFF"/>
                </a:highlight>
                <a:uFill>
                  <a:noFill/>
                </a:uFill>
                <a:hlinkClick r:id="rId29"/>
              </a:rPr>
              <a:t>Anaconda</a:t>
            </a:r>
            <a:r>
              <a:rPr lang="tr-TR" sz="1800">
                <a:highlight>
                  <a:srgbClr val="FFFFFF"/>
                </a:highlight>
              </a:rPr>
              <a:t>) or the package management systems, there are only very few packages that are originally written from the ground up by the maintainers of a Linux distribution.</a:t>
            </a:r>
            <a:endParaRPr sz="1800">
              <a:highlight>
                <a:srgbClr val="FFFFFF"/>
              </a:highlight>
            </a:endParaRPr>
          </a:p>
          <a:p>
            <a:pPr marL="0" lvl="0" indent="0" algn="l" rtl="0">
              <a:lnSpc>
                <a:spcPct val="100000"/>
              </a:lnSpc>
              <a:spcBef>
                <a:spcPts val="500"/>
              </a:spcBef>
              <a:spcAft>
                <a:spcPts val="0"/>
              </a:spcAft>
              <a:buNone/>
            </a:pPr>
            <a:endParaRPr sz="1800"/>
          </a:p>
          <a:p>
            <a:pPr marL="0" lvl="0" indent="0" algn="l" rtl="0">
              <a:lnSpc>
                <a:spcPct val="100000"/>
              </a:lnSpc>
              <a:spcBef>
                <a:spcPts val="0"/>
              </a:spcBef>
              <a:spcAft>
                <a:spcPts val="0"/>
              </a:spcAft>
              <a:buNone/>
            </a:pPr>
            <a:r>
              <a:rPr lang="tr-TR" sz="1800" b="1" u="sng">
                <a:hlinkClick r:id="rId30"/>
              </a:rPr>
              <a:t>https://en.wikipedia.org/wiki/Linux_distribution</a:t>
            </a:r>
            <a:endParaRPr sz="1800" b="1"/>
          </a:p>
          <a:p>
            <a:pPr marL="0" lvl="0" indent="0" algn="l" rtl="0">
              <a:lnSpc>
                <a:spcPct val="100000"/>
              </a:lnSpc>
              <a:spcBef>
                <a:spcPts val="0"/>
              </a:spcBef>
              <a:spcAft>
                <a:spcPts val="0"/>
              </a:spcAft>
              <a:buNone/>
            </a:pPr>
            <a:endParaRPr sz="1800" b="1"/>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8d0aa4fa4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 name="Google Shape;366;g88d0aa4fa4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rgbClr val="3A3F50"/>
              </a:buClr>
              <a:buSzPts val="1100"/>
              <a:buFont typeface="Arial"/>
              <a:buNone/>
            </a:pPr>
            <a:endParaRPr sz="1800" dirty="0">
              <a:highlight>
                <a:schemeClr val="lt1"/>
              </a:highlight>
            </a:endParaRPr>
          </a:p>
          <a:p>
            <a:pPr marL="0" lvl="0" indent="0" algn="l" rtl="0">
              <a:lnSpc>
                <a:spcPct val="115000"/>
              </a:lnSpc>
              <a:spcBef>
                <a:spcPts val="500"/>
              </a:spcBef>
              <a:spcAft>
                <a:spcPts val="0"/>
              </a:spcAft>
              <a:buClr>
                <a:srgbClr val="3A3F50"/>
              </a:buClr>
              <a:buSzPts val="1100"/>
              <a:buFont typeface="Arial"/>
              <a:buNone/>
            </a:pPr>
            <a:r>
              <a:rPr lang="tr-TR" sz="1800" dirty="0" err="1">
                <a:highlight>
                  <a:schemeClr val="lt1"/>
                </a:highlight>
              </a:rPr>
              <a:t>Almost</a:t>
            </a:r>
            <a:r>
              <a:rPr lang="tr-TR" sz="1800" dirty="0">
                <a:highlight>
                  <a:schemeClr val="lt1"/>
                </a:highlight>
              </a:rPr>
              <a:t> </a:t>
            </a:r>
            <a:r>
              <a:rPr lang="tr-TR" sz="1800" dirty="0" err="1">
                <a:highlight>
                  <a:schemeClr val="lt1"/>
                </a:highlight>
              </a:rPr>
              <a:t>six</a:t>
            </a:r>
            <a:r>
              <a:rPr lang="tr-TR" sz="1800" dirty="0">
                <a:highlight>
                  <a:schemeClr val="lt1"/>
                </a:highlight>
              </a:rPr>
              <a:t> </a:t>
            </a:r>
            <a:r>
              <a:rPr lang="tr-TR" sz="1800" dirty="0" err="1">
                <a:highlight>
                  <a:schemeClr val="lt1"/>
                </a:highlight>
              </a:rPr>
              <a:t>hundred</a:t>
            </a:r>
            <a:r>
              <a:rPr lang="tr-TR" sz="1800" dirty="0">
                <a:highlight>
                  <a:schemeClr val="lt1"/>
                </a:highlight>
              </a:rPr>
              <a:t> </a:t>
            </a:r>
            <a:r>
              <a:rPr lang="tr-TR" sz="1800" dirty="0">
                <a:highlight>
                  <a:schemeClr val="lt1"/>
                </a:highlight>
                <a:uFill>
                  <a:noFill/>
                </a:uFill>
                <a:hlinkClick r:id="rId3"/>
              </a:rPr>
              <a:t>Linux </a:t>
            </a:r>
            <a:r>
              <a:rPr lang="tr-TR" sz="1800" dirty="0" err="1">
                <a:highlight>
                  <a:schemeClr val="lt1"/>
                </a:highlight>
                <a:uFill>
                  <a:noFill/>
                </a:uFill>
                <a:hlinkClick r:id="rId3"/>
              </a:rPr>
              <a:t>distributions</a:t>
            </a:r>
            <a:r>
              <a:rPr lang="tr-TR" sz="1800" dirty="0">
                <a:highlight>
                  <a:schemeClr val="lt1"/>
                </a:highlight>
              </a:rPr>
              <a:t> </a:t>
            </a:r>
            <a:r>
              <a:rPr lang="tr-TR" sz="1800" dirty="0" err="1">
                <a:highlight>
                  <a:schemeClr val="lt1"/>
                </a:highlight>
              </a:rPr>
              <a:t>exist</a:t>
            </a:r>
            <a:r>
              <a:rPr lang="tr-TR" sz="1800" dirty="0">
                <a:highlight>
                  <a:schemeClr val="lt1"/>
                </a:highlight>
              </a:rPr>
              <a:t>, </a:t>
            </a:r>
            <a:r>
              <a:rPr lang="tr-TR" sz="1800" dirty="0" err="1">
                <a:highlight>
                  <a:schemeClr val="lt1"/>
                </a:highlight>
              </a:rPr>
              <a:t>with</a:t>
            </a:r>
            <a:r>
              <a:rPr lang="tr-TR" sz="1800" dirty="0">
                <a:highlight>
                  <a:schemeClr val="lt1"/>
                </a:highlight>
              </a:rPr>
              <a:t> </a:t>
            </a:r>
            <a:r>
              <a:rPr lang="tr-TR" sz="1800" dirty="0" err="1">
                <a:highlight>
                  <a:schemeClr val="lt1"/>
                </a:highlight>
              </a:rPr>
              <a:t>close</a:t>
            </a:r>
            <a:r>
              <a:rPr lang="tr-TR" sz="1800" dirty="0">
                <a:highlight>
                  <a:schemeClr val="lt1"/>
                </a:highlight>
              </a:rPr>
              <a:t> </a:t>
            </a:r>
            <a:r>
              <a:rPr lang="tr-TR" sz="1800" dirty="0" err="1">
                <a:highlight>
                  <a:schemeClr val="lt1"/>
                </a:highlight>
              </a:rPr>
              <a:t>to</a:t>
            </a:r>
            <a:r>
              <a:rPr lang="tr-TR" sz="1800" dirty="0">
                <a:highlight>
                  <a:schemeClr val="lt1"/>
                </a:highlight>
              </a:rPr>
              <a:t> </a:t>
            </a:r>
            <a:r>
              <a:rPr lang="tr-TR" sz="1800" dirty="0" err="1">
                <a:highlight>
                  <a:schemeClr val="lt1"/>
                </a:highlight>
              </a:rPr>
              <a:t>five</a:t>
            </a:r>
            <a:r>
              <a:rPr lang="tr-TR" sz="1800" dirty="0">
                <a:highlight>
                  <a:schemeClr val="lt1"/>
                </a:highlight>
              </a:rPr>
              <a:t> </a:t>
            </a:r>
            <a:r>
              <a:rPr lang="tr-TR" sz="1800" dirty="0" err="1">
                <a:highlight>
                  <a:schemeClr val="lt1"/>
                </a:highlight>
              </a:rPr>
              <a:t>hundred</a:t>
            </a:r>
            <a:r>
              <a:rPr lang="tr-TR" sz="1800" dirty="0">
                <a:highlight>
                  <a:schemeClr val="lt1"/>
                </a:highlight>
              </a:rPr>
              <a:t> </a:t>
            </a:r>
            <a:r>
              <a:rPr lang="tr-TR" sz="1800" dirty="0" err="1">
                <a:highlight>
                  <a:schemeClr val="lt1"/>
                </a:highlight>
              </a:rPr>
              <a:t>out</a:t>
            </a:r>
            <a:r>
              <a:rPr lang="tr-TR" sz="1800" dirty="0">
                <a:highlight>
                  <a:schemeClr val="lt1"/>
                </a:highlight>
              </a:rPr>
              <a:t> of </a:t>
            </a:r>
            <a:r>
              <a:rPr lang="tr-TR" sz="1800" dirty="0" err="1">
                <a:highlight>
                  <a:schemeClr val="lt1"/>
                </a:highlight>
              </a:rPr>
              <a:t>those</a:t>
            </a:r>
            <a:r>
              <a:rPr lang="tr-TR" sz="1800" dirty="0">
                <a:highlight>
                  <a:schemeClr val="lt1"/>
                </a:highlight>
              </a:rPr>
              <a:t> in </a:t>
            </a:r>
            <a:r>
              <a:rPr lang="tr-TR" sz="1800" dirty="0" err="1">
                <a:highlight>
                  <a:schemeClr val="lt1"/>
                </a:highlight>
              </a:rPr>
              <a:t>active</a:t>
            </a:r>
            <a:r>
              <a:rPr lang="tr-TR" sz="1800" dirty="0">
                <a:highlight>
                  <a:schemeClr val="lt1"/>
                </a:highlight>
              </a:rPr>
              <a:t> </a:t>
            </a:r>
            <a:r>
              <a:rPr lang="tr-TR" sz="1800" dirty="0" err="1">
                <a:highlight>
                  <a:schemeClr val="lt1"/>
                </a:highlight>
              </a:rPr>
              <a:t>development</a:t>
            </a:r>
            <a:r>
              <a:rPr lang="tr-TR" sz="1800" dirty="0">
                <a:highlight>
                  <a:schemeClr val="lt1"/>
                </a:highlight>
              </a:rPr>
              <a:t>.</a:t>
            </a:r>
            <a:r>
              <a:rPr lang="tr-TR" sz="1800" baseline="30000" dirty="0">
                <a:highlight>
                  <a:schemeClr val="lt1"/>
                </a:highlight>
                <a:uFill>
                  <a:noFill/>
                </a:uFill>
                <a:hlinkClick r:id="rId4"/>
              </a:rPr>
              <a:t>[5]</a:t>
            </a:r>
            <a:r>
              <a:rPr lang="tr-TR" sz="1800" dirty="0">
                <a:highlight>
                  <a:schemeClr val="lt1"/>
                </a:highlight>
              </a:rPr>
              <a:t> </a:t>
            </a:r>
            <a:r>
              <a:rPr lang="tr-TR" sz="1800" dirty="0" err="1">
                <a:highlight>
                  <a:schemeClr val="lt1"/>
                </a:highlight>
              </a:rPr>
              <a:t>Because</a:t>
            </a:r>
            <a:r>
              <a:rPr lang="tr-TR" sz="1800" dirty="0">
                <a:highlight>
                  <a:schemeClr val="lt1"/>
                </a:highlight>
              </a:rPr>
              <a:t> of </a:t>
            </a:r>
            <a:r>
              <a:rPr lang="tr-TR" sz="1800" dirty="0" err="1">
                <a:highlight>
                  <a:schemeClr val="lt1"/>
                </a:highlight>
              </a:rPr>
              <a:t>the</a:t>
            </a:r>
            <a:r>
              <a:rPr lang="tr-TR" sz="1800" dirty="0">
                <a:highlight>
                  <a:schemeClr val="lt1"/>
                </a:highlight>
              </a:rPr>
              <a:t> </a:t>
            </a:r>
            <a:r>
              <a:rPr lang="tr-TR" sz="1800" dirty="0" err="1">
                <a:highlight>
                  <a:schemeClr val="lt1"/>
                </a:highlight>
              </a:rPr>
              <a:t>huge</a:t>
            </a:r>
            <a:r>
              <a:rPr lang="tr-TR" sz="1800" dirty="0">
                <a:highlight>
                  <a:schemeClr val="lt1"/>
                </a:highlight>
              </a:rPr>
              <a:t> </a:t>
            </a:r>
            <a:r>
              <a:rPr lang="tr-TR" sz="1800" dirty="0" err="1">
                <a:highlight>
                  <a:schemeClr val="lt1"/>
                </a:highlight>
              </a:rPr>
              <a:t>availability</a:t>
            </a:r>
            <a:r>
              <a:rPr lang="tr-TR" sz="1800" dirty="0">
                <a:highlight>
                  <a:schemeClr val="lt1"/>
                </a:highlight>
              </a:rPr>
              <a:t> of software, </a:t>
            </a:r>
            <a:r>
              <a:rPr lang="tr-TR" sz="1800" dirty="0" err="1">
                <a:highlight>
                  <a:schemeClr val="lt1"/>
                </a:highlight>
              </a:rPr>
              <a:t>distributions</a:t>
            </a:r>
            <a:r>
              <a:rPr lang="tr-TR" sz="1800" dirty="0">
                <a:highlight>
                  <a:schemeClr val="lt1"/>
                </a:highlight>
              </a:rPr>
              <a:t> </a:t>
            </a:r>
            <a:r>
              <a:rPr lang="tr-TR" sz="1800" dirty="0" err="1">
                <a:highlight>
                  <a:schemeClr val="lt1"/>
                </a:highlight>
              </a:rPr>
              <a:t>have</a:t>
            </a:r>
            <a:r>
              <a:rPr lang="tr-TR" sz="1800" dirty="0">
                <a:highlight>
                  <a:schemeClr val="lt1"/>
                </a:highlight>
              </a:rPr>
              <a:t> </a:t>
            </a:r>
            <a:r>
              <a:rPr lang="tr-TR" sz="1800" dirty="0" err="1">
                <a:highlight>
                  <a:schemeClr val="lt1"/>
                </a:highlight>
              </a:rPr>
              <a:t>taken</a:t>
            </a:r>
            <a:r>
              <a:rPr lang="tr-TR" sz="1800" dirty="0">
                <a:highlight>
                  <a:schemeClr val="lt1"/>
                </a:highlight>
              </a:rPr>
              <a:t> a </a:t>
            </a:r>
            <a:r>
              <a:rPr lang="tr-TR" sz="1800" dirty="0" err="1">
                <a:highlight>
                  <a:schemeClr val="lt1"/>
                </a:highlight>
              </a:rPr>
              <a:t>wide</a:t>
            </a:r>
            <a:r>
              <a:rPr lang="tr-TR" sz="1800" dirty="0">
                <a:highlight>
                  <a:schemeClr val="lt1"/>
                </a:highlight>
              </a:rPr>
              <a:t> </a:t>
            </a:r>
            <a:r>
              <a:rPr lang="tr-TR" sz="1800" dirty="0" err="1">
                <a:highlight>
                  <a:schemeClr val="lt1"/>
                </a:highlight>
              </a:rPr>
              <a:t>variety</a:t>
            </a:r>
            <a:r>
              <a:rPr lang="tr-TR" sz="1800" dirty="0">
                <a:highlight>
                  <a:schemeClr val="lt1"/>
                </a:highlight>
              </a:rPr>
              <a:t> of </a:t>
            </a:r>
            <a:r>
              <a:rPr lang="tr-TR" sz="1800" dirty="0" err="1">
                <a:highlight>
                  <a:schemeClr val="lt1"/>
                </a:highlight>
              </a:rPr>
              <a:t>forms</a:t>
            </a:r>
            <a:r>
              <a:rPr lang="tr-TR" sz="1800" dirty="0">
                <a:highlight>
                  <a:schemeClr val="lt1"/>
                </a:highlight>
              </a:rPr>
              <a:t>, </a:t>
            </a:r>
            <a:r>
              <a:rPr lang="tr-TR" sz="1800" dirty="0" err="1">
                <a:highlight>
                  <a:schemeClr val="lt1"/>
                </a:highlight>
              </a:rPr>
              <a:t>including</a:t>
            </a:r>
            <a:r>
              <a:rPr lang="tr-TR" sz="1800" dirty="0">
                <a:highlight>
                  <a:schemeClr val="lt1"/>
                </a:highlight>
              </a:rPr>
              <a:t> </a:t>
            </a:r>
            <a:r>
              <a:rPr lang="tr-TR" sz="1800" dirty="0" err="1">
                <a:highlight>
                  <a:schemeClr val="lt1"/>
                </a:highlight>
              </a:rPr>
              <a:t>those</a:t>
            </a:r>
            <a:r>
              <a:rPr lang="tr-TR" sz="1800" dirty="0">
                <a:highlight>
                  <a:schemeClr val="lt1"/>
                </a:highlight>
              </a:rPr>
              <a:t> </a:t>
            </a:r>
            <a:r>
              <a:rPr lang="tr-TR" sz="1800" dirty="0" err="1">
                <a:highlight>
                  <a:schemeClr val="lt1"/>
                </a:highlight>
              </a:rPr>
              <a:t>suitable</a:t>
            </a:r>
            <a:r>
              <a:rPr lang="tr-TR" sz="1800" dirty="0">
                <a:highlight>
                  <a:schemeClr val="lt1"/>
                </a:highlight>
              </a:rPr>
              <a:t> </a:t>
            </a:r>
            <a:r>
              <a:rPr lang="tr-TR" sz="1800" dirty="0" err="1">
                <a:highlight>
                  <a:schemeClr val="lt1"/>
                </a:highlight>
              </a:rPr>
              <a:t>for</a:t>
            </a:r>
            <a:r>
              <a:rPr lang="tr-TR" sz="1800" dirty="0">
                <a:highlight>
                  <a:schemeClr val="lt1"/>
                </a:highlight>
              </a:rPr>
              <a:t> </a:t>
            </a:r>
            <a:r>
              <a:rPr lang="tr-TR" sz="1800" dirty="0" err="1">
                <a:highlight>
                  <a:schemeClr val="lt1"/>
                </a:highlight>
              </a:rPr>
              <a:t>use</a:t>
            </a:r>
            <a:r>
              <a:rPr lang="tr-TR" sz="1800" dirty="0">
                <a:highlight>
                  <a:schemeClr val="lt1"/>
                </a:highlight>
              </a:rPr>
              <a:t> on </a:t>
            </a:r>
            <a:r>
              <a:rPr lang="tr-TR" sz="1800" dirty="0" err="1">
                <a:highlight>
                  <a:schemeClr val="lt1"/>
                </a:highlight>
              </a:rPr>
              <a:t>desktops</a:t>
            </a:r>
            <a:r>
              <a:rPr lang="tr-TR" sz="1800" dirty="0">
                <a:highlight>
                  <a:schemeClr val="lt1"/>
                </a:highlight>
              </a:rPr>
              <a:t>, </a:t>
            </a:r>
            <a:r>
              <a:rPr lang="tr-TR" sz="1800" dirty="0" err="1">
                <a:highlight>
                  <a:schemeClr val="lt1"/>
                </a:highlight>
              </a:rPr>
              <a:t>servers</a:t>
            </a:r>
            <a:r>
              <a:rPr lang="tr-TR" sz="1800" dirty="0">
                <a:highlight>
                  <a:schemeClr val="lt1"/>
                </a:highlight>
              </a:rPr>
              <a:t>, </a:t>
            </a:r>
            <a:r>
              <a:rPr lang="tr-TR" sz="1800" dirty="0" err="1">
                <a:highlight>
                  <a:schemeClr val="lt1"/>
                </a:highlight>
              </a:rPr>
              <a:t>laptops</a:t>
            </a:r>
            <a:r>
              <a:rPr lang="tr-TR" sz="1800" dirty="0">
                <a:highlight>
                  <a:schemeClr val="lt1"/>
                </a:highlight>
              </a:rPr>
              <a:t>, </a:t>
            </a:r>
            <a:r>
              <a:rPr lang="tr-TR" sz="1800" dirty="0" err="1">
                <a:highlight>
                  <a:schemeClr val="lt1"/>
                </a:highlight>
              </a:rPr>
              <a:t>netbooks</a:t>
            </a:r>
            <a:r>
              <a:rPr lang="tr-TR" sz="1800" dirty="0">
                <a:highlight>
                  <a:schemeClr val="lt1"/>
                </a:highlight>
              </a:rPr>
              <a:t>, mobile </a:t>
            </a:r>
            <a:r>
              <a:rPr lang="tr-TR" sz="1800" dirty="0" err="1">
                <a:highlight>
                  <a:schemeClr val="lt1"/>
                </a:highlight>
              </a:rPr>
              <a:t>phones</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rPr>
              <a:t>tablets</a:t>
            </a:r>
            <a:r>
              <a:rPr lang="tr-TR" sz="1800" dirty="0">
                <a:highlight>
                  <a:schemeClr val="lt1"/>
                </a:highlight>
              </a:rPr>
              <a:t>,</a:t>
            </a:r>
            <a:r>
              <a:rPr lang="tr-TR" sz="1800" baseline="30000" dirty="0">
                <a:highlight>
                  <a:schemeClr val="lt1"/>
                </a:highlight>
                <a:uFill>
                  <a:noFill/>
                </a:uFill>
                <a:hlinkClick r:id="rId5"/>
              </a:rPr>
              <a:t>[6]</a:t>
            </a:r>
            <a:r>
              <a:rPr lang="tr-TR" sz="1800" baseline="30000" dirty="0">
                <a:highlight>
                  <a:schemeClr val="lt1"/>
                </a:highlight>
                <a:uFill>
                  <a:noFill/>
                </a:uFill>
                <a:hlinkClick r:id="rId6"/>
              </a:rPr>
              <a:t>[7]</a:t>
            </a:r>
            <a:r>
              <a:rPr lang="tr-TR" sz="1800" dirty="0">
                <a:highlight>
                  <a:schemeClr val="lt1"/>
                </a:highlight>
              </a:rPr>
              <a:t> as </a:t>
            </a:r>
            <a:r>
              <a:rPr lang="tr-TR" sz="1800" dirty="0" err="1">
                <a:highlight>
                  <a:schemeClr val="lt1"/>
                </a:highlight>
              </a:rPr>
              <a:t>well</a:t>
            </a:r>
            <a:r>
              <a:rPr lang="tr-TR" sz="1800" dirty="0">
                <a:highlight>
                  <a:schemeClr val="lt1"/>
                </a:highlight>
              </a:rPr>
              <a:t> as minimal </a:t>
            </a:r>
            <a:r>
              <a:rPr lang="tr-TR" sz="1800" dirty="0" err="1">
                <a:highlight>
                  <a:schemeClr val="lt1"/>
                </a:highlight>
              </a:rPr>
              <a:t>environments</a:t>
            </a:r>
            <a:r>
              <a:rPr lang="tr-TR" sz="1800" dirty="0">
                <a:highlight>
                  <a:schemeClr val="lt1"/>
                </a:highlight>
              </a:rPr>
              <a:t> </a:t>
            </a:r>
            <a:r>
              <a:rPr lang="tr-TR" sz="1800" dirty="0" err="1">
                <a:highlight>
                  <a:schemeClr val="lt1"/>
                </a:highlight>
              </a:rPr>
              <a:t>typically</a:t>
            </a:r>
            <a:r>
              <a:rPr lang="tr-TR" sz="1800" dirty="0">
                <a:highlight>
                  <a:schemeClr val="lt1"/>
                </a:highlight>
              </a:rPr>
              <a:t> </a:t>
            </a:r>
            <a:r>
              <a:rPr lang="tr-TR" sz="1800" dirty="0" err="1">
                <a:highlight>
                  <a:schemeClr val="lt1"/>
                </a:highlight>
              </a:rPr>
              <a:t>for</a:t>
            </a:r>
            <a:r>
              <a:rPr lang="tr-TR" sz="1800" dirty="0">
                <a:highlight>
                  <a:schemeClr val="lt1"/>
                </a:highlight>
              </a:rPr>
              <a:t> </a:t>
            </a:r>
            <a:r>
              <a:rPr lang="tr-TR" sz="1800" dirty="0" err="1">
                <a:highlight>
                  <a:schemeClr val="lt1"/>
                </a:highlight>
              </a:rPr>
              <a:t>use</a:t>
            </a:r>
            <a:r>
              <a:rPr lang="tr-TR" sz="1800" dirty="0">
                <a:highlight>
                  <a:schemeClr val="lt1"/>
                </a:highlight>
              </a:rPr>
              <a:t> in </a:t>
            </a:r>
            <a:r>
              <a:rPr lang="tr-TR" sz="1800" dirty="0" err="1">
                <a:highlight>
                  <a:schemeClr val="lt1"/>
                </a:highlight>
              </a:rPr>
              <a:t>embedded</a:t>
            </a:r>
            <a:r>
              <a:rPr lang="tr-TR" sz="1800" dirty="0">
                <a:highlight>
                  <a:schemeClr val="lt1"/>
                </a:highlight>
              </a:rPr>
              <a:t> </a:t>
            </a:r>
            <a:r>
              <a:rPr lang="tr-TR" sz="1800" dirty="0" err="1">
                <a:highlight>
                  <a:schemeClr val="lt1"/>
                </a:highlight>
              </a:rPr>
              <a:t>systems</a:t>
            </a:r>
            <a:r>
              <a:rPr lang="tr-TR" sz="1800" dirty="0">
                <a:highlight>
                  <a:schemeClr val="lt1"/>
                </a:highlight>
              </a:rPr>
              <a:t>.</a:t>
            </a:r>
            <a:r>
              <a:rPr lang="tr-TR" sz="1800" baseline="30000" dirty="0">
                <a:highlight>
                  <a:schemeClr val="lt1"/>
                </a:highlight>
                <a:uFill>
                  <a:noFill/>
                </a:uFill>
                <a:hlinkClick r:id="rId7"/>
              </a:rPr>
              <a:t>[8]</a:t>
            </a:r>
            <a:r>
              <a:rPr lang="tr-TR" sz="1800" baseline="30000" dirty="0">
                <a:highlight>
                  <a:schemeClr val="lt1"/>
                </a:highlight>
                <a:uFill>
                  <a:noFill/>
                </a:uFill>
                <a:hlinkClick r:id="rId8"/>
              </a:rPr>
              <a:t>[9]</a:t>
            </a:r>
            <a:r>
              <a:rPr lang="tr-TR" sz="1800" dirty="0">
                <a:highlight>
                  <a:schemeClr val="lt1"/>
                </a:highlight>
              </a:rPr>
              <a:t> </a:t>
            </a:r>
            <a:r>
              <a:rPr lang="tr-TR" sz="1800" dirty="0" err="1">
                <a:highlight>
                  <a:schemeClr val="lt1"/>
                </a:highlight>
              </a:rPr>
              <a:t>There</a:t>
            </a:r>
            <a:r>
              <a:rPr lang="tr-TR" sz="1800" dirty="0">
                <a:highlight>
                  <a:schemeClr val="lt1"/>
                </a:highlight>
              </a:rPr>
              <a:t> </a:t>
            </a:r>
            <a:r>
              <a:rPr lang="tr-TR" sz="1800" dirty="0" err="1">
                <a:highlight>
                  <a:schemeClr val="lt1"/>
                </a:highlight>
              </a:rPr>
              <a:t>are</a:t>
            </a:r>
            <a:r>
              <a:rPr lang="tr-TR" sz="1800" dirty="0">
                <a:highlight>
                  <a:schemeClr val="lt1"/>
                </a:highlight>
              </a:rPr>
              <a:t> </a:t>
            </a:r>
            <a:r>
              <a:rPr lang="tr-TR" sz="1800" dirty="0" err="1">
                <a:highlight>
                  <a:schemeClr val="lt1"/>
                </a:highlight>
              </a:rPr>
              <a:t>commercially-backed</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such</a:t>
            </a:r>
            <a:r>
              <a:rPr lang="tr-TR" sz="1800" dirty="0">
                <a:highlight>
                  <a:schemeClr val="lt1"/>
                </a:highlight>
              </a:rPr>
              <a:t> as </a:t>
            </a:r>
            <a:r>
              <a:rPr lang="tr-TR" sz="1800" dirty="0" err="1">
                <a:highlight>
                  <a:schemeClr val="lt1"/>
                </a:highlight>
                <a:uFill>
                  <a:noFill/>
                </a:uFill>
                <a:hlinkClick r:id="rId9"/>
              </a:rPr>
              <a:t>Fedora</a:t>
            </a:r>
            <a:r>
              <a:rPr lang="tr-TR" sz="1800" dirty="0">
                <a:highlight>
                  <a:schemeClr val="lt1"/>
                </a:highlight>
              </a:rPr>
              <a:t> (</a:t>
            </a:r>
            <a:r>
              <a:rPr lang="tr-TR" sz="1800" dirty="0" err="1">
                <a:highlight>
                  <a:schemeClr val="lt1"/>
                </a:highlight>
                <a:uFill>
                  <a:noFill/>
                </a:uFill>
                <a:hlinkClick r:id="rId10"/>
              </a:rPr>
              <a:t>Red</a:t>
            </a:r>
            <a:r>
              <a:rPr lang="tr-TR" sz="1800" dirty="0">
                <a:highlight>
                  <a:schemeClr val="lt1"/>
                </a:highlight>
                <a:uFill>
                  <a:noFill/>
                </a:uFill>
                <a:hlinkClick r:id="rId10"/>
              </a:rPr>
              <a:t> Hat</a:t>
            </a:r>
            <a:r>
              <a:rPr lang="tr-TR" sz="1800" dirty="0">
                <a:highlight>
                  <a:schemeClr val="lt1"/>
                </a:highlight>
              </a:rPr>
              <a:t>), </a:t>
            </a:r>
            <a:r>
              <a:rPr lang="tr-TR" sz="1800" dirty="0" err="1">
                <a:highlight>
                  <a:schemeClr val="lt1"/>
                </a:highlight>
                <a:uFill>
                  <a:noFill/>
                </a:uFill>
                <a:hlinkClick r:id="rId11"/>
              </a:rPr>
              <a:t>openSUSE</a:t>
            </a:r>
            <a:r>
              <a:rPr lang="tr-TR" sz="1800" dirty="0">
                <a:highlight>
                  <a:schemeClr val="lt1"/>
                </a:highlight>
              </a:rPr>
              <a:t> (</a:t>
            </a:r>
            <a:r>
              <a:rPr lang="tr-TR" sz="1800" dirty="0">
                <a:highlight>
                  <a:schemeClr val="lt1"/>
                </a:highlight>
                <a:uFill>
                  <a:noFill/>
                </a:uFill>
                <a:hlinkClick r:id="rId12"/>
              </a:rPr>
              <a:t>SUSE</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a:highlight>
                  <a:schemeClr val="lt1"/>
                </a:highlight>
                <a:uFill>
                  <a:noFill/>
                </a:uFill>
                <a:hlinkClick r:id="rId13"/>
              </a:rPr>
              <a:t>Ubuntu</a:t>
            </a:r>
            <a:r>
              <a:rPr lang="tr-TR" sz="1800" dirty="0">
                <a:highlight>
                  <a:schemeClr val="lt1"/>
                </a:highlight>
              </a:rPr>
              <a:t> (</a:t>
            </a:r>
            <a:r>
              <a:rPr lang="tr-TR" sz="1800" dirty="0" err="1">
                <a:highlight>
                  <a:schemeClr val="lt1"/>
                </a:highlight>
                <a:uFill>
                  <a:noFill/>
                </a:uFill>
                <a:hlinkClick r:id="rId14"/>
              </a:rPr>
              <a:t>Canonical</a:t>
            </a:r>
            <a:r>
              <a:rPr lang="tr-TR" sz="1800" dirty="0">
                <a:highlight>
                  <a:schemeClr val="lt1"/>
                </a:highlight>
                <a:uFill>
                  <a:noFill/>
                </a:uFill>
                <a:hlinkClick r:id="rId14"/>
              </a:rPr>
              <a:t> Ltd.</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rPr>
              <a:t>entirely</a:t>
            </a:r>
            <a:r>
              <a:rPr lang="tr-TR" sz="1800" dirty="0">
                <a:highlight>
                  <a:schemeClr val="lt1"/>
                </a:highlight>
              </a:rPr>
              <a:t> </a:t>
            </a:r>
            <a:r>
              <a:rPr lang="tr-TR" sz="1800" dirty="0" err="1">
                <a:highlight>
                  <a:schemeClr val="lt1"/>
                </a:highlight>
              </a:rPr>
              <a:t>community-driven</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such</a:t>
            </a:r>
            <a:r>
              <a:rPr lang="tr-TR" sz="1800" dirty="0">
                <a:highlight>
                  <a:schemeClr val="lt1"/>
                </a:highlight>
              </a:rPr>
              <a:t> as </a:t>
            </a:r>
            <a:r>
              <a:rPr lang="tr-TR" sz="1800" dirty="0" err="1">
                <a:highlight>
                  <a:schemeClr val="lt1"/>
                </a:highlight>
                <a:uFill>
                  <a:noFill/>
                </a:uFill>
                <a:hlinkClick r:id="rId15"/>
              </a:rPr>
              <a:t>Debian</a:t>
            </a:r>
            <a:r>
              <a:rPr lang="tr-TR" sz="1800" dirty="0">
                <a:highlight>
                  <a:schemeClr val="lt1"/>
                </a:highlight>
              </a:rPr>
              <a:t>, </a:t>
            </a:r>
            <a:r>
              <a:rPr lang="tr-TR" sz="1800" dirty="0" err="1">
                <a:highlight>
                  <a:schemeClr val="lt1"/>
                </a:highlight>
                <a:uFill>
                  <a:noFill/>
                </a:uFill>
                <a:hlinkClick r:id="rId16"/>
              </a:rPr>
              <a:t>Slackware</a:t>
            </a:r>
            <a:r>
              <a:rPr lang="tr-TR" sz="1800" dirty="0">
                <a:highlight>
                  <a:schemeClr val="lt1"/>
                </a:highlight>
              </a:rPr>
              <a:t>, </a:t>
            </a:r>
            <a:r>
              <a:rPr lang="tr-TR" sz="1800" dirty="0" err="1">
                <a:highlight>
                  <a:schemeClr val="lt1"/>
                </a:highlight>
                <a:uFill>
                  <a:noFill/>
                </a:uFill>
                <a:hlinkClick r:id="rId17"/>
              </a:rPr>
              <a:t>Gentoo</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uFill>
                  <a:noFill/>
                </a:uFill>
                <a:hlinkClick r:id="rId18"/>
              </a:rPr>
              <a:t>Arch</a:t>
            </a:r>
            <a:r>
              <a:rPr lang="tr-TR" sz="1800" dirty="0">
                <a:highlight>
                  <a:schemeClr val="lt1"/>
                </a:highlight>
                <a:uFill>
                  <a:noFill/>
                </a:uFill>
                <a:hlinkClick r:id="rId18"/>
              </a:rPr>
              <a:t> Linux</a:t>
            </a:r>
            <a:r>
              <a:rPr lang="tr-TR" sz="1800" dirty="0">
                <a:highlight>
                  <a:schemeClr val="lt1"/>
                </a:highlight>
              </a:rPr>
              <a:t>. </a:t>
            </a:r>
            <a:r>
              <a:rPr lang="tr-TR" sz="1800" dirty="0" err="1">
                <a:highlight>
                  <a:schemeClr val="lt1"/>
                </a:highlight>
              </a:rPr>
              <a:t>Most</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come</a:t>
            </a:r>
            <a:r>
              <a:rPr lang="tr-TR" sz="1800" dirty="0">
                <a:highlight>
                  <a:schemeClr val="lt1"/>
                </a:highlight>
              </a:rPr>
              <a:t> </a:t>
            </a:r>
            <a:r>
              <a:rPr lang="tr-TR" sz="1800" dirty="0" err="1">
                <a:highlight>
                  <a:schemeClr val="lt1"/>
                </a:highlight>
              </a:rPr>
              <a:t>ready</a:t>
            </a:r>
            <a:r>
              <a:rPr lang="tr-TR" sz="1800" dirty="0">
                <a:highlight>
                  <a:schemeClr val="lt1"/>
                </a:highlight>
              </a:rPr>
              <a:t> </a:t>
            </a:r>
            <a:r>
              <a:rPr lang="tr-TR" sz="1800" dirty="0" err="1">
                <a:highlight>
                  <a:schemeClr val="lt1"/>
                </a:highlight>
              </a:rPr>
              <a:t>to</a:t>
            </a:r>
            <a:r>
              <a:rPr lang="tr-TR" sz="1800" dirty="0">
                <a:highlight>
                  <a:schemeClr val="lt1"/>
                </a:highlight>
              </a:rPr>
              <a:t> </a:t>
            </a:r>
            <a:r>
              <a:rPr lang="tr-TR" sz="1800" dirty="0" err="1">
                <a:highlight>
                  <a:schemeClr val="lt1"/>
                </a:highlight>
              </a:rPr>
              <a:t>use</a:t>
            </a:r>
            <a:r>
              <a:rPr lang="tr-TR" sz="1800" dirty="0">
                <a:highlight>
                  <a:schemeClr val="lt1"/>
                </a:highlight>
              </a:rPr>
              <a:t> </a:t>
            </a:r>
            <a:r>
              <a:rPr lang="tr-TR" sz="1800" dirty="0" err="1">
                <a:highlight>
                  <a:schemeClr val="lt1"/>
                </a:highlight>
              </a:rPr>
              <a:t>and</a:t>
            </a:r>
            <a:r>
              <a:rPr lang="tr-TR" sz="1800" dirty="0">
                <a:highlight>
                  <a:schemeClr val="lt1"/>
                </a:highlight>
              </a:rPr>
              <a:t> </a:t>
            </a:r>
            <a:r>
              <a:rPr lang="tr-TR" sz="1800" dirty="0" err="1">
                <a:highlight>
                  <a:schemeClr val="lt1"/>
                </a:highlight>
              </a:rPr>
              <a:t>pre-compiled</a:t>
            </a:r>
            <a:r>
              <a:rPr lang="tr-TR" sz="1800" dirty="0">
                <a:highlight>
                  <a:schemeClr val="lt1"/>
                </a:highlight>
              </a:rPr>
              <a:t> </a:t>
            </a:r>
            <a:r>
              <a:rPr lang="tr-TR" sz="1800" dirty="0" err="1">
                <a:highlight>
                  <a:schemeClr val="lt1"/>
                </a:highlight>
              </a:rPr>
              <a:t>for</a:t>
            </a:r>
            <a:r>
              <a:rPr lang="tr-TR" sz="1800" dirty="0">
                <a:highlight>
                  <a:schemeClr val="lt1"/>
                </a:highlight>
              </a:rPr>
              <a:t> a </a:t>
            </a:r>
            <a:r>
              <a:rPr lang="tr-TR" sz="1800" dirty="0" err="1">
                <a:highlight>
                  <a:schemeClr val="lt1"/>
                </a:highlight>
              </a:rPr>
              <a:t>specific</a:t>
            </a:r>
            <a:r>
              <a:rPr lang="tr-TR" sz="1800" dirty="0">
                <a:highlight>
                  <a:schemeClr val="lt1"/>
                </a:highlight>
              </a:rPr>
              <a:t> </a:t>
            </a:r>
            <a:r>
              <a:rPr lang="tr-TR" sz="1800" dirty="0" err="1">
                <a:highlight>
                  <a:schemeClr val="lt1"/>
                </a:highlight>
                <a:uFill>
                  <a:noFill/>
                </a:uFill>
                <a:hlinkClick r:id="rId19"/>
              </a:rPr>
              <a:t>instruction</a:t>
            </a:r>
            <a:r>
              <a:rPr lang="tr-TR" sz="1800" dirty="0">
                <a:highlight>
                  <a:schemeClr val="lt1"/>
                </a:highlight>
                <a:uFill>
                  <a:noFill/>
                </a:uFill>
                <a:hlinkClick r:id="rId19"/>
              </a:rPr>
              <a:t> set</a:t>
            </a:r>
            <a:r>
              <a:rPr lang="tr-TR" sz="1800" dirty="0">
                <a:highlight>
                  <a:schemeClr val="lt1"/>
                </a:highlight>
              </a:rPr>
              <a:t>, </a:t>
            </a:r>
            <a:r>
              <a:rPr lang="tr-TR" sz="1800" dirty="0" err="1">
                <a:highlight>
                  <a:schemeClr val="lt1"/>
                </a:highlight>
              </a:rPr>
              <a:t>while</a:t>
            </a:r>
            <a:r>
              <a:rPr lang="tr-TR" sz="1800" dirty="0">
                <a:highlight>
                  <a:schemeClr val="lt1"/>
                </a:highlight>
              </a:rPr>
              <a:t> </a:t>
            </a:r>
            <a:r>
              <a:rPr lang="tr-TR" sz="1800" dirty="0" err="1">
                <a:highlight>
                  <a:schemeClr val="lt1"/>
                </a:highlight>
              </a:rPr>
              <a:t>some</a:t>
            </a:r>
            <a:r>
              <a:rPr lang="tr-TR" sz="1800" dirty="0">
                <a:highlight>
                  <a:schemeClr val="lt1"/>
                </a:highlight>
              </a:rPr>
              <a:t> </a:t>
            </a:r>
            <a:r>
              <a:rPr lang="tr-TR" sz="1800" dirty="0" err="1">
                <a:highlight>
                  <a:schemeClr val="lt1"/>
                </a:highlight>
              </a:rPr>
              <a:t>distributions</a:t>
            </a:r>
            <a:r>
              <a:rPr lang="tr-TR" sz="1800" dirty="0">
                <a:highlight>
                  <a:schemeClr val="lt1"/>
                </a:highlight>
              </a:rPr>
              <a:t> (</a:t>
            </a:r>
            <a:r>
              <a:rPr lang="tr-TR" sz="1800" dirty="0" err="1">
                <a:highlight>
                  <a:schemeClr val="lt1"/>
                </a:highlight>
              </a:rPr>
              <a:t>such</a:t>
            </a:r>
            <a:r>
              <a:rPr lang="tr-TR" sz="1800" dirty="0">
                <a:highlight>
                  <a:schemeClr val="lt1"/>
                </a:highlight>
              </a:rPr>
              <a:t> as </a:t>
            </a:r>
            <a:r>
              <a:rPr lang="tr-TR" sz="1800" dirty="0" err="1">
                <a:highlight>
                  <a:schemeClr val="lt1"/>
                </a:highlight>
                <a:uFill>
                  <a:noFill/>
                </a:uFill>
                <a:hlinkClick r:id="rId17"/>
              </a:rPr>
              <a:t>Gentoo</a:t>
            </a:r>
            <a:r>
              <a:rPr lang="tr-TR" sz="1800" dirty="0">
                <a:highlight>
                  <a:schemeClr val="lt1"/>
                </a:highlight>
              </a:rPr>
              <a:t>) </a:t>
            </a:r>
            <a:r>
              <a:rPr lang="tr-TR" sz="1800" dirty="0" err="1">
                <a:highlight>
                  <a:schemeClr val="lt1"/>
                </a:highlight>
              </a:rPr>
              <a:t>are</a:t>
            </a:r>
            <a:r>
              <a:rPr lang="tr-TR" sz="1800" dirty="0">
                <a:highlight>
                  <a:schemeClr val="lt1"/>
                </a:highlight>
              </a:rPr>
              <a:t> </a:t>
            </a:r>
            <a:r>
              <a:rPr lang="tr-TR" sz="1800" dirty="0" err="1">
                <a:highlight>
                  <a:schemeClr val="lt1"/>
                </a:highlight>
              </a:rPr>
              <a:t>distributed</a:t>
            </a:r>
            <a:r>
              <a:rPr lang="tr-TR" sz="1800" dirty="0">
                <a:highlight>
                  <a:schemeClr val="lt1"/>
                </a:highlight>
              </a:rPr>
              <a:t> </a:t>
            </a:r>
            <a:r>
              <a:rPr lang="tr-TR" sz="1800" dirty="0" err="1">
                <a:highlight>
                  <a:schemeClr val="lt1"/>
                </a:highlight>
              </a:rPr>
              <a:t>mostly</a:t>
            </a:r>
            <a:r>
              <a:rPr lang="tr-TR" sz="1800" dirty="0">
                <a:highlight>
                  <a:schemeClr val="lt1"/>
                </a:highlight>
              </a:rPr>
              <a:t> in </a:t>
            </a:r>
            <a:r>
              <a:rPr lang="tr-TR" sz="1800" dirty="0" err="1">
                <a:highlight>
                  <a:schemeClr val="lt1"/>
                </a:highlight>
                <a:uFill>
                  <a:noFill/>
                </a:uFill>
                <a:hlinkClick r:id="rId20"/>
              </a:rPr>
              <a:t>source</a:t>
            </a:r>
            <a:r>
              <a:rPr lang="tr-TR" sz="1800" dirty="0">
                <a:highlight>
                  <a:schemeClr val="lt1"/>
                </a:highlight>
                <a:uFill>
                  <a:noFill/>
                </a:uFill>
                <a:hlinkClick r:id="rId20"/>
              </a:rPr>
              <a:t> </a:t>
            </a:r>
            <a:r>
              <a:rPr lang="tr-TR" sz="1800" dirty="0" err="1">
                <a:highlight>
                  <a:schemeClr val="lt1"/>
                </a:highlight>
                <a:uFill>
                  <a:noFill/>
                </a:uFill>
                <a:hlinkClick r:id="rId20"/>
              </a:rPr>
              <a:t>code</a:t>
            </a:r>
            <a:r>
              <a:rPr lang="tr-TR" sz="1800" dirty="0">
                <a:highlight>
                  <a:schemeClr val="lt1"/>
                </a:highlight>
              </a:rPr>
              <a:t> form </a:t>
            </a:r>
            <a:r>
              <a:rPr lang="tr-TR" sz="1800" dirty="0" err="1">
                <a:highlight>
                  <a:schemeClr val="lt1"/>
                </a:highlight>
              </a:rPr>
              <a:t>and</a:t>
            </a:r>
            <a:r>
              <a:rPr lang="tr-TR" sz="1800" dirty="0">
                <a:highlight>
                  <a:schemeClr val="lt1"/>
                </a:highlight>
              </a:rPr>
              <a:t> </a:t>
            </a:r>
            <a:r>
              <a:rPr lang="tr-TR" sz="1800" dirty="0" err="1">
                <a:highlight>
                  <a:schemeClr val="lt1"/>
                </a:highlight>
              </a:rPr>
              <a:t>compiled</a:t>
            </a:r>
            <a:r>
              <a:rPr lang="tr-TR" sz="1800" dirty="0">
                <a:highlight>
                  <a:schemeClr val="lt1"/>
                </a:highlight>
              </a:rPr>
              <a:t> </a:t>
            </a:r>
            <a:r>
              <a:rPr lang="tr-TR" sz="1800" dirty="0" err="1">
                <a:highlight>
                  <a:schemeClr val="lt1"/>
                </a:highlight>
              </a:rPr>
              <a:t>locally</a:t>
            </a:r>
            <a:r>
              <a:rPr lang="tr-TR" sz="1800" dirty="0">
                <a:highlight>
                  <a:schemeClr val="lt1"/>
                </a:highlight>
              </a:rPr>
              <a:t> </a:t>
            </a:r>
            <a:r>
              <a:rPr lang="tr-TR" sz="1800" dirty="0" err="1">
                <a:highlight>
                  <a:schemeClr val="lt1"/>
                </a:highlight>
              </a:rPr>
              <a:t>during</a:t>
            </a:r>
            <a:r>
              <a:rPr lang="tr-TR" sz="1800" dirty="0">
                <a:highlight>
                  <a:schemeClr val="lt1"/>
                </a:highlight>
              </a:rPr>
              <a:t> </a:t>
            </a:r>
            <a:r>
              <a:rPr lang="tr-TR" sz="1800" dirty="0" err="1">
                <a:highlight>
                  <a:schemeClr val="lt1"/>
                </a:highlight>
              </a:rPr>
              <a:t>installation</a:t>
            </a:r>
            <a:r>
              <a:rPr lang="tr-TR" sz="1800" dirty="0">
                <a:highlight>
                  <a:schemeClr val="lt1"/>
                </a:highlight>
              </a:rPr>
              <a:t>.</a:t>
            </a:r>
            <a:endParaRPr sz="1800" dirty="0">
              <a:highlight>
                <a:schemeClr val="lt1"/>
              </a:highlight>
            </a:endParaRPr>
          </a:p>
          <a:p>
            <a:pPr marL="0" lvl="0" indent="0" algn="l" rtl="0">
              <a:lnSpc>
                <a:spcPct val="80000"/>
              </a:lnSpc>
              <a:spcBef>
                <a:spcPts val="500"/>
              </a:spcBef>
              <a:spcAft>
                <a:spcPts val="0"/>
              </a:spcAft>
              <a:buClr>
                <a:schemeClr val="dk1"/>
              </a:buClr>
              <a:buFont typeface="Arial"/>
              <a:buNone/>
            </a:pPr>
            <a:endParaRPr sz="1800" dirty="0"/>
          </a:p>
          <a:p>
            <a:pPr marL="0" lvl="0" indent="0" algn="l" rtl="0">
              <a:lnSpc>
                <a:spcPct val="100000"/>
              </a:lnSpc>
              <a:spcBef>
                <a:spcPts val="0"/>
              </a:spcBef>
              <a:spcAft>
                <a:spcPts val="0"/>
              </a:spcAft>
              <a:buNone/>
            </a:pPr>
            <a:r>
              <a:rPr lang="tr-TR" sz="1800" dirty="0"/>
              <a:t>Here is a nice video </a:t>
            </a:r>
            <a:r>
              <a:rPr lang="tr-TR" sz="1800" dirty="0" err="1"/>
              <a:t>which</a:t>
            </a:r>
            <a:r>
              <a:rPr lang="tr-TR" sz="1800" dirty="0"/>
              <a:t> </a:t>
            </a:r>
            <a:r>
              <a:rPr lang="tr-TR" sz="1800" dirty="0" err="1"/>
              <a:t>shows</a:t>
            </a:r>
            <a:r>
              <a:rPr lang="tr-TR" sz="1800" dirty="0"/>
              <a:t> </a:t>
            </a:r>
            <a:r>
              <a:rPr lang="tr-TR" sz="1800" dirty="0" err="1"/>
              <a:t>the</a:t>
            </a:r>
            <a:r>
              <a:rPr lang="tr-TR" sz="1800" dirty="0"/>
              <a:t> Linux </a:t>
            </a:r>
            <a:r>
              <a:rPr lang="tr-TR" sz="1800" dirty="0" err="1"/>
              <a:t>distro</a:t>
            </a:r>
            <a:r>
              <a:rPr lang="tr-TR" sz="1800" dirty="0"/>
              <a:t> </a:t>
            </a:r>
            <a:r>
              <a:rPr lang="tr-TR" sz="1800" dirty="0" err="1"/>
              <a:t>popularity</a:t>
            </a:r>
            <a:r>
              <a:rPr lang="tr-TR" sz="1800" dirty="0"/>
              <a:t> in </a:t>
            </a:r>
            <a:r>
              <a:rPr lang="tr-TR" sz="1800" dirty="0" err="1"/>
              <a:t>accordance</a:t>
            </a:r>
            <a:r>
              <a:rPr lang="tr-TR" sz="1800" dirty="0"/>
              <a:t> </a:t>
            </a:r>
            <a:r>
              <a:rPr lang="tr-TR" sz="1800" dirty="0" err="1"/>
              <a:t>with</a:t>
            </a:r>
            <a:r>
              <a:rPr lang="tr-TR" sz="1800" dirty="0"/>
              <a:t> </a:t>
            </a:r>
            <a:r>
              <a:rPr lang="tr-TR" sz="1800" dirty="0" err="1"/>
              <a:t>years</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spcBef>
                <a:spcPts val="0"/>
              </a:spcBef>
              <a:spcAft>
                <a:spcPts val="0"/>
              </a:spcAft>
              <a:buClr>
                <a:schemeClr val="dk1"/>
              </a:buClr>
              <a:buSzPts val="1100"/>
              <a:buFont typeface="Arial"/>
              <a:buNone/>
            </a:pPr>
            <a:r>
              <a:rPr lang="tr-TR" sz="1800" u="sng" dirty="0">
                <a:hlinkClick r:id="rId21"/>
              </a:rPr>
              <a:t>https://www.youtube.com/watch?v=LmoAJR-0oas</a:t>
            </a:r>
            <a:endParaRPr sz="1800" dirty="0"/>
          </a:p>
          <a:p>
            <a:pPr marL="0" lvl="0" indent="0" algn="l" rtl="0">
              <a:lnSpc>
                <a:spcPct val="100000"/>
              </a:lnSpc>
              <a:spcBef>
                <a:spcPts val="0"/>
              </a:spcBef>
              <a:spcAft>
                <a:spcPts val="0"/>
              </a:spcAft>
              <a:buNone/>
            </a:pPr>
            <a:endParaRPr sz="18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 name="Google Shape;37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tr-TR" sz="1800">
                <a:highlight>
                  <a:srgbClr val="FFFFFF"/>
                </a:highlight>
              </a:rPr>
              <a:t>And what about Linux embedded systems?</a:t>
            </a:r>
            <a:endParaRPr sz="1800">
              <a:highlight>
                <a:srgbClr val="FFFFFF"/>
              </a:highlight>
            </a:endParaRPr>
          </a:p>
          <a:p>
            <a:pPr marL="0" lvl="0" indent="0" algn="just" rtl="0">
              <a:spcBef>
                <a:spcPts val="0"/>
              </a:spcBef>
              <a:spcAft>
                <a:spcPts val="0"/>
              </a:spcAft>
              <a:buClr>
                <a:schemeClr val="dk1"/>
              </a:buClr>
              <a:buSzPts val="1100"/>
              <a:buFont typeface="Arial"/>
              <a:buNone/>
            </a:pPr>
            <a:r>
              <a:rPr lang="tr-TR" sz="1800">
                <a:highlight>
                  <a:srgbClr val="FFFFFF"/>
                </a:highlight>
              </a:rPr>
              <a:t>Operating systems based on the Linux kernel are used in embedded systems such as consumer electronics (i.e. set-top boxes, smart TVs, personal video recorders), in-vehicle infotainment (IVI), networking equipment (such as routers, switches, wireless access points (WAPs) or wireless routers), machine control, industrial automation, navigation equipment, spacecraft flight software, and medical instruments in general.</a:t>
            </a:r>
            <a:endParaRPr sz="1800">
              <a:highlight>
                <a:srgbClr val="FFFFFF"/>
              </a:highlight>
            </a:endParaRPr>
          </a:p>
          <a:p>
            <a:pPr marL="0" lvl="0" indent="0" algn="just" rtl="0">
              <a:spcBef>
                <a:spcPts val="0"/>
              </a:spcBef>
              <a:spcAft>
                <a:spcPts val="0"/>
              </a:spcAft>
              <a:buClr>
                <a:schemeClr val="dk1"/>
              </a:buClr>
              <a:buSzPts val="1100"/>
              <a:buFont typeface="Arial"/>
              <a:buNone/>
            </a:pPr>
            <a:endParaRPr sz="1800">
              <a:highlight>
                <a:srgbClr val="FFFFFF"/>
              </a:highlight>
            </a:endParaRPr>
          </a:p>
          <a:p>
            <a:pPr marL="0" lvl="0" indent="0" algn="just" rtl="0">
              <a:spcBef>
                <a:spcPts val="0"/>
              </a:spcBef>
              <a:spcAft>
                <a:spcPts val="0"/>
              </a:spcAft>
              <a:buClr>
                <a:schemeClr val="dk1"/>
              </a:buClr>
              <a:buSzPts val="1100"/>
              <a:buFont typeface="Arial"/>
              <a:buNone/>
            </a:pPr>
            <a:r>
              <a:rPr lang="tr-TR" sz="1800">
                <a:highlight>
                  <a:srgbClr val="FFFFFF"/>
                </a:highlight>
              </a:rPr>
              <a:t>Because of their versatility, operating systems based on the Linux kernel can be also found in mobile devices that are actually touchscreen-based embedded devices, such as smartphones and tablets, together with personal digital assistants (PDAs) and portable media players that also include a touchscreen. This is a challenge for most learners because their computer experience is mainly based on GUI (Graphical user interface) based interaction with the machine and high-level programming on the one hand and low-level programming of small microcontrollers on the other hand while the concept of command line interfaces is widely unknown. </a:t>
            </a:r>
            <a:endParaRPr sz="1800">
              <a:highlight>
                <a:srgbClr val="FFFFFF"/>
              </a:highlight>
            </a:endParaRPr>
          </a:p>
          <a:p>
            <a:pPr marL="0" lvl="0" indent="0" algn="just" rtl="0">
              <a:spcBef>
                <a:spcPts val="0"/>
              </a:spcBef>
              <a:spcAft>
                <a:spcPts val="0"/>
              </a:spcAft>
              <a:buClr>
                <a:srgbClr val="000000"/>
              </a:buClr>
              <a:buFont typeface="Arial"/>
              <a:buNone/>
            </a:pPr>
            <a:endParaRPr sz="1800">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7e425004e0_2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g7e425004e0_2_6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dirty="0" err="1"/>
              <a:t>Now</a:t>
            </a:r>
            <a:r>
              <a:rPr lang="tr-TR" sz="1800" dirty="0"/>
              <a:t> </a:t>
            </a:r>
            <a:r>
              <a:rPr lang="tr-TR" sz="1800" dirty="0" err="1"/>
              <a:t>let’s</a:t>
            </a:r>
            <a:r>
              <a:rPr lang="tr-TR" sz="1800" dirty="0"/>
              <a:t> </a:t>
            </a:r>
            <a:r>
              <a:rPr lang="tr-TR" sz="1800" dirty="0" err="1"/>
              <a:t>change</a:t>
            </a:r>
            <a:r>
              <a:rPr lang="tr-TR" sz="1800" dirty="0"/>
              <a:t> </a:t>
            </a:r>
            <a:r>
              <a:rPr lang="tr-TR" sz="1800" dirty="0" err="1"/>
              <a:t>our</a:t>
            </a:r>
            <a:r>
              <a:rPr lang="tr-TR" sz="1800" dirty="0"/>
              <a:t> </a:t>
            </a:r>
            <a:r>
              <a:rPr lang="tr-TR" sz="1800" dirty="0" err="1"/>
              <a:t>focus</a:t>
            </a:r>
            <a:r>
              <a:rPr lang="tr-TR" sz="1800" dirty="0"/>
              <a:t> </a:t>
            </a:r>
            <a:r>
              <a:rPr lang="tr-TR" sz="1800" dirty="0" err="1"/>
              <a:t>to</a:t>
            </a:r>
            <a:r>
              <a:rPr lang="tr-TR" sz="1800" dirty="0"/>
              <a:t> </a:t>
            </a:r>
            <a:r>
              <a:rPr lang="tr-TR" sz="1800" dirty="0" err="1"/>
              <a:t>open</a:t>
            </a:r>
            <a:r>
              <a:rPr lang="tr-TR" sz="1800" dirty="0"/>
              <a:t> </a:t>
            </a:r>
            <a:r>
              <a:rPr lang="tr-TR" sz="1800" dirty="0" err="1"/>
              <a:t>source</a:t>
            </a:r>
            <a:r>
              <a:rPr lang="tr-TR" sz="1800" dirty="0"/>
              <a:t> </a:t>
            </a:r>
            <a:r>
              <a:rPr lang="tr-TR" sz="1800" dirty="0" err="1"/>
              <a:t>and</a:t>
            </a:r>
            <a:r>
              <a:rPr lang="tr-TR" sz="1800" dirty="0"/>
              <a:t> </a:t>
            </a:r>
            <a:r>
              <a:rPr lang="tr-TR" sz="1800" dirty="0" err="1"/>
              <a:t>open</a:t>
            </a:r>
            <a:r>
              <a:rPr lang="tr-TR" sz="1800" dirty="0"/>
              <a:t> </a:t>
            </a:r>
            <a:r>
              <a:rPr lang="tr-TR" sz="1800" dirty="0" err="1"/>
              <a:t>source</a:t>
            </a:r>
            <a:r>
              <a:rPr lang="tr-TR" sz="1800" dirty="0"/>
              <a:t> </a:t>
            </a:r>
            <a:r>
              <a:rPr lang="tr-TR" sz="1800" dirty="0" err="1"/>
              <a:t>apps</a:t>
            </a:r>
            <a:r>
              <a:rPr lang="tr-TR" sz="1800" dirty="0"/>
              <a:t>.</a:t>
            </a:r>
            <a:endParaRPr sz="1800" dirty="0"/>
          </a:p>
          <a:p>
            <a:pPr marL="0" marR="901700" lvl="0" indent="0" algn="l" rtl="0">
              <a:lnSpc>
                <a:spcPct val="100000"/>
              </a:lnSpc>
              <a:spcBef>
                <a:spcPts val="0"/>
              </a:spcBef>
              <a:spcAft>
                <a:spcPts val="0"/>
              </a:spcAft>
              <a:buClr>
                <a:schemeClr val="dk1"/>
              </a:buClr>
              <a:buSzPts val="1100"/>
              <a:buFont typeface="Arial"/>
              <a:buNone/>
            </a:pPr>
            <a:endParaRPr sz="1800" dirty="0"/>
          </a:p>
          <a:p>
            <a:pPr marL="0" marR="901700" lvl="0" indent="0" algn="l" rtl="0">
              <a:lnSpc>
                <a:spcPct val="100000"/>
              </a:lnSpc>
              <a:spcBef>
                <a:spcPts val="0"/>
              </a:spcBef>
              <a:spcAft>
                <a:spcPts val="0"/>
              </a:spcAft>
              <a:buClr>
                <a:schemeClr val="dk1"/>
              </a:buClr>
              <a:buSzPts val="1100"/>
              <a:buFont typeface="Arial"/>
              <a:buNone/>
            </a:pPr>
            <a:r>
              <a:rPr lang="tr-TR" sz="1800" dirty="0" err="1"/>
              <a:t>The</a:t>
            </a:r>
            <a:r>
              <a:rPr lang="tr-TR" sz="1800" dirty="0"/>
              <a:t> </a:t>
            </a:r>
            <a:r>
              <a:rPr lang="tr-TR" sz="1800" dirty="0" err="1"/>
              <a:t>term</a:t>
            </a:r>
            <a:r>
              <a:rPr lang="tr-TR" sz="1800" dirty="0"/>
              <a:t> </a:t>
            </a:r>
            <a:r>
              <a:rPr lang="tr-TR" sz="1800" dirty="0">
                <a:uFill>
                  <a:noFill/>
                </a:uFill>
                <a:hlinkClick r:id="rId3"/>
              </a:rPr>
              <a:t>open source</a:t>
            </a:r>
            <a:r>
              <a:rPr lang="tr-TR" sz="1800" dirty="0"/>
              <a:t> </a:t>
            </a:r>
            <a:r>
              <a:rPr lang="tr-TR" sz="1800" dirty="0" err="1"/>
              <a:t>refers</a:t>
            </a:r>
            <a:r>
              <a:rPr lang="tr-TR" sz="1800" dirty="0"/>
              <a:t> </a:t>
            </a:r>
            <a:r>
              <a:rPr lang="tr-TR" sz="1800" dirty="0" err="1"/>
              <a:t>to</a:t>
            </a:r>
            <a:r>
              <a:rPr lang="tr-TR" sz="1800" dirty="0"/>
              <a:t>, </a:t>
            </a:r>
            <a:r>
              <a:rPr lang="tr-TR" sz="1800" dirty="0" err="1"/>
              <a:t>something</a:t>
            </a:r>
            <a:r>
              <a:rPr lang="tr-TR" sz="1800" dirty="0"/>
              <a:t> </a:t>
            </a:r>
            <a:r>
              <a:rPr lang="tr-TR" sz="1800" dirty="0" err="1"/>
              <a:t>people</a:t>
            </a:r>
            <a:r>
              <a:rPr lang="tr-TR" sz="1800" dirty="0"/>
              <a:t> can </a:t>
            </a:r>
            <a:r>
              <a:rPr lang="tr-TR" sz="1800" dirty="0" err="1"/>
              <a:t>modify</a:t>
            </a:r>
            <a:r>
              <a:rPr lang="tr-TR" sz="1800" dirty="0"/>
              <a:t> </a:t>
            </a:r>
            <a:r>
              <a:rPr lang="tr-TR" sz="1800" dirty="0" err="1"/>
              <a:t>and</a:t>
            </a:r>
            <a:r>
              <a:rPr lang="tr-TR" sz="1800" dirty="0"/>
              <a:t> </a:t>
            </a:r>
            <a:r>
              <a:rPr lang="tr-TR" sz="1800" dirty="0" err="1"/>
              <a:t>share</a:t>
            </a:r>
            <a:r>
              <a:rPr lang="tr-TR" sz="1800" dirty="0"/>
              <a:t> </a:t>
            </a:r>
            <a:r>
              <a:rPr lang="tr-TR" sz="1800" dirty="0" err="1"/>
              <a:t>because</a:t>
            </a:r>
            <a:r>
              <a:rPr lang="tr-TR" sz="1800" dirty="0"/>
              <a:t> </a:t>
            </a:r>
            <a:r>
              <a:rPr lang="tr-TR" sz="1800" dirty="0" err="1"/>
              <a:t>its</a:t>
            </a:r>
            <a:r>
              <a:rPr lang="tr-TR" sz="1800" dirty="0"/>
              <a:t> </a:t>
            </a:r>
            <a:r>
              <a:rPr lang="tr-TR" sz="1800" dirty="0" err="1"/>
              <a:t>design</a:t>
            </a:r>
            <a:r>
              <a:rPr lang="tr-TR" sz="1800" dirty="0"/>
              <a:t> is </a:t>
            </a:r>
            <a:r>
              <a:rPr lang="tr-TR" sz="1800" dirty="0" err="1"/>
              <a:t>publicly</a:t>
            </a:r>
            <a:r>
              <a:rPr lang="tr-TR" sz="1800" dirty="0"/>
              <a:t> </a:t>
            </a:r>
            <a:r>
              <a:rPr lang="tr-TR" sz="1800" dirty="0" err="1"/>
              <a:t>accessible</a:t>
            </a:r>
            <a:r>
              <a:rPr lang="tr-TR" sz="1800" dirty="0"/>
              <a:t>.</a:t>
            </a:r>
            <a:endParaRPr sz="1800" dirty="0"/>
          </a:p>
          <a:p>
            <a:pPr marL="0" marR="901700" lvl="0" indent="0" algn="l" rtl="0">
              <a:lnSpc>
                <a:spcPct val="100000"/>
              </a:lnSpc>
              <a:spcBef>
                <a:spcPts val="0"/>
              </a:spcBef>
              <a:spcAft>
                <a:spcPts val="0"/>
              </a:spcAft>
              <a:buClr>
                <a:schemeClr val="dk1"/>
              </a:buClr>
              <a:buSzPts val="1100"/>
              <a:buFont typeface="Arial"/>
              <a:buNone/>
            </a:pPr>
            <a:endParaRPr sz="1800" dirty="0"/>
          </a:p>
          <a:p>
            <a:pPr marL="0" marR="901700" lvl="0" indent="0" algn="l" rtl="0">
              <a:lnSpc>
                <a:spcPct val="100000"/>
              </a:lnSpc>
              <a:spcBef>
                <a:spcPts val="0"/>
              </a:spcBef>
              <a:spcAft>
                <a:spcPts val="0"/>
              </a:spcAft>
              <a:buClr>
                <a:schemeClr val="dk1"/>
              </a:buClr>
              <a:buSzPts val="1100"/>
              <a:buFont typeface="Arial"/>
              <a:buNone/>
            </a:pPr>
            <a:r>
              <a:rPr lang="tr-TR" sz="1800" dirty="0" err="1"/>
              <a:t>The</a:t>
            </a:r>
            <a:r>
              <a:rPr lang="tr-TR" sz="1800" dirty="0"/>
              <a:t> </a:t>
            </a:r>
            <a:r>
              <a:rPr lang="tr-TR" sz="1800" dirty="0" err="1"/>
              <a:t>term</a:t>
            </a:r>
            <a:r>
              <a:rPr lang="tr-TR" sz="1800" dirty="0"/>
              <a:t> </a:t>
            </a:r>
            <a:r>
              <a:rPr lang="tr-TR" sz="1800" dirty="0" err="1"/>
              <a:t>originated</a:t>
            </a:r>
            <a:r>
              <a:rPr lang="tr-TR" sz="1800" dirty="0"/>
              <a:t> in </a:t>
            </a:r>
            <a:r>
              <a:rPr lang="tr-TR" sz="1800" dirty="0" err="1"/>
              <a:t>the</a:t>
            </a:r>
            <a:r>
              <a:rPr lang="tr-TR" sz="1800" dirty="0"/>
              <a:t> </a:t>
            </a:r>
            <a:r>
              <a:rPr lang="tr-TR" sz="1800" dirty="0" err="1"/>
              <a:t>context</a:t>
            </a:r>
            <a:r>
              <a:rPr lang="tr-TR" sz="1800" dirty="0"/>
              <a:t> of software </a:t>
            </a:r>
            <a:r>
              <a:rPr lang="tr-TR" sz="1800" dirty="0" err="1"/>
              <a:t>development</a:t>
            </a:r>
            <a:r>
              <a:rPr lang="tr-TR" sz="1800" dirty="0"/>
              <a:t> </a:t>
            </a:r>
            <a:r>
              <a:rPr lang="tr-TR" sz="1800" dirty="0" err="1"/>
              <a:t>to</a:t>
            </a:r>
            <a:r>
              <a:rPr lang="tr-TR" sz="1800" dirty="0"/>
              <a:t> </a:t>
            </a:r>
            <a:r>
              <a:rPr lang="tr-TR" sz="1800" dirty="0" err="1"/>
              <a:t>designate</a:t>
            </a:r>
            <a:r>
              <a:rPr lang="tr-TR" sz="1800" dirty="0"/>
              <a:t> a </a:t>
            </a:r>
            <a:r>
              <a:rPr lang="tr-TR" sz="1800" dirty="0" err="1"/>
              <a:t>specific</a:t>
            </a:r>
            <a:r>
              <a:rPr lang="tr-TR" sz="1800" dirty="0"/>
              <a:t> </a:t>
            </a:r>
            <a:r>
              <a:rPr lang="tr-TR" sz="1800" dirty="0" err="1"/>
              <a:t>approach</a:t>
            </a:r>
            <a:r>
              <a:rPr lang="tr-TR" sz="1800" dirty="0"/>
              <a:t> </a:t>
            </a:r>
            <a:r>
              <a:rPr lang="tr-TR" sz="1800" dirty="0" err="1"/>
              <a:t>to</a:t>
            </a:r>
            <a:r>
              <a:rPr lang="tr-TR" sz="1800" dirty="0"/>
              <a:t> </a:t>
            </a:r>
            <a:r>
              <a:rPr lang="tr-TR" sz="1800" dirty="0" err="1"/>
              <a:t>creating</a:t>
            </a:r>
            <a:r>
              <a:rPr lang="tr-TR" sz="1800" dirty="0"/>
              <a:t> </a:t>
            </a:r>
            <a:r>
              <a:rPr lang="tr-TR" sz="1800" dirty="0" err="1"/>
              <a:t>computer</a:t>
            </a:r>
            <a:r>
              <a:rPr lang="tr-TR" sz="1800" dirty="0"/>
              <a:t> </a:t>
            </a:r>
            <a:r>
              <a:rPr lang="tr-TR" sz="1800" dirty="0" err="1"/>
              <a:t>programs</a:t>
            </a:r>
            <a:r>
              <a:rPr lang="tr-TR" sz="1800" dirty="0"/>
              <a:t>. </a:t>
            </a:r>
            <a:r>
              <a:rPr lang="tr-TR" sz="1800" dirty="0" err="1"/>
              <a:t>Today</a:t>
            </a:r>
            <a:r>
              <a:rPr lang="tr-TR" sz="1800" dirty="0"/>
              <a:t>, </a:t>
            </a:r>
            <a:r>
              <a:rPr lang="tr-TR" sz="1800" dirty="0" err="1"/>
              <a:t>however</a:t>
            </a:r>
            <a:r>
              <a:rPr lang="tr-TR" sz="1800" dirty="0"/>
              <a:t>, "</a:t>
            </a:r>
            <a:r>
              <a:rPr lang="tr-TR" sz="1800" dirty="0" err="1"/>
              <a:t>open</a:t>
            </a:r>
            <a:r>
              <a:rPr lang="tr-TR" sz="1800" dirty="0"/>
              <a:t> </a:t>
            </a:r>
            <a:r>
              <a:rPr lang="tr-TR" sz="1800" dirty="0" err="1"/>
              <a:t>source</a:t>
            </a:r>
            <a:r>
              <a:rPr lang="tr-TR" sz="1800" dirty="0"/>
              <a:t>" </a:t>
            </a:r>
            <a:r>
              <a:rPr lang="tr-TR" sz="1800" dirty="0" err="1"/>
              <a:t>designates</a:t>
            </a:r>
            <a:r>
              <a:rPr lang="tr-TR" sz="1800" dirty="0"/>
              <a:t> a </a:t>
            </a:r>
            <a:r>
              <a:rPr lang="tr-TR" sz="1800" dirty="0" err="1"/>
              <a:t>broader</a:t>
            </a:r>
            <a:r>
              <a:rPr lang="tr-TR" sz="1800" dirty="0"/>
              <a:t> set of </a:t>
            </a:r>
            <a:r>
              <a:rPr lang="tr-TR" sz="1800" dirty="0" err="1"/>
              <a:t>values</a:t>
            </a:r>
            <a:r>
              <a:rPr lang="tr-TR" sz="1800" dirty="0"/>
              <a:t>—</a:t>
            </a:r>
            <a:r>
              <a:rPr lang="tr-TR" sz="1800" dirty="0" err="1"/>
              <a:t>what</a:t>
            </a:r>
            <a:r>
              <a:rPr lang="tr-TR" sz="1800" dirty="0"/>
              <a:t> </a:t>
            </a:r>
            <a:r>
              <a:rPr lang="tr-TR" sz="1800" dirty="0" err="1"/>
              <a:t>we</a:t>
            </a:r>
            <a:r>
              <a:rPr lang="tr-TR" sz="1800" dirty="0"/>
              <a:t> </a:t>
            </a:r>
            <a:r>
              <a:rPr lang="tr-TR" sz="1800" dirty="0" err="1"/>
              <a:t>call</a:t>
            </a:r>
            <a:r>
              <a:rPr lang="tr-TR" sz="1800" dirty="0"/>
              <a:t> "</a:t>
            </a:r>
            <a:r>
              <a:rPr lang="tr-TR" sz="1800" dirty="0">
                <a:uFill>
                  <a:noFill/>
                </a:uFill>
                <a:hlinkClick r:id="rId4"/>
              </a:rPr>
              <a:t>the open source way</a:t>
            </a:r>
            <a:r>
              <a:rPr lang="tr-TR" sz="1800" dirty="0"/>
              <a:t>." Open </a:t>
            </a:r>
            <a:r>
              <a:rPr lang="tr-TR" sz="1800" dirty="0" err="1"/>
              <a:t>source</a:t>
            </a:r>
            <a:r>
              <a:rPr lang="tr-TR" sz="1800" dirty="0"/>
              <a:t> </a:t>
            </a:r>
            <a:r>
              <a:rPr lang="tr-TR" sz="1800" dirty="0" err="1"/>
              <a:t>projects</a:t>
            </a:r>
            <a:r>
              <a:rPr lang="tr-TR" sz="1800" dirty="0"/>
              <a:t>, </a:t>
            </a:r>
            <a:r>
              <a:rPr lang="tr-TR" sz="1800" dirty="0" err="1"/>
              <a:t>products</a:t>
            </a:r>
            <a:r>
              <a:rPr lang="tr-TR" sz="1800" dirty="0"/>
              <a:t>, </a:t>
            </a:r>
            <a:r>
              <a:rPr lang="tr-TR" sz="1800" dirty="0" err="1"/>
              <a:t>or</a:t>
            </a:r>
            <a:r>
              <a:rPr lang="tr-TR" sz="1800" dirty="0"/>
              <a:t> </a:t>
            </a:r>
            <a:r>
              <a:rPr lang="tr-TR" sz="1800" dirty="0" err="1"/>
              <a:t>initiatives</a:t>
            </a:r>
            <a:r>
              <a:rPr lang="tr-TR" sz="1800" dirty="0"/>
              <a:t> </a:t>
            </a:r>
            <a:r>
              <a:rPr lang="tr-TR" sz="1800" dirty="0" err="1"/>
              <a:t>embrace</a:t>
            </a:r>
            <a:r>
              <a:rPr lang="tr-TR" sz="1800" dirty="0"/>
              <a:t> </a:t>
            </a:r>
            <a:r>
              <a:rPr lang="tr-TR" sz="1800" dirty="0" err="1"/>
              <a:t>and</a:t>
            </a:r>
            <a:r>
              <a:rPr lang="tr-TR" sz="1800" dirty="0"/>
              <a:t> </a:t>
            </a:r>
            <a:r>
              <a:rPr lang="tr-TR" sz="1800" dirty="0" err="1"/>
              <a:t>celebrate</a:t>
            </a:r>
            <a:r>
              <a:rPr lang="tr-TR" sz="1800" dirty="0"/>
              <a:t> </a:t>
            </a:r>
            <a:r>
              <a:rPr lang="tr-TR" sz="1800" dirty="0" err="1"/>
              <a:t>principles</a:t>
            </a:r>
            <a:r>
              <a:rPr lang="tr-TR" sz="1800" dirty="0"/>
              <a:t> of </a:t>
            </a:r>
            <a:r>
              <a:rPr lang="tr-TR" sz="1800" dirty="0" err="1"/>
              <a:t>open</a:t>
            </a:r>
            <a:r>
              <a:rPr lang="tr-TR" sz="1800" dirty="0"/>
              <a:t> </a:t>
            </a:r>
            <a:r>
              <a:rPr lang="tr-TR" sz="1800" dirty="0" err="1"/>
              <a:t>exchange</a:t>
            </a:r>
            <a:r>
              <a:rPr lang="tr-TR" sz="1800" dirty="0"/>
              <a:t>, </a:t>
            </a:r>
            <a:r>
              <a:rPr lang="tr-TR" sz="1800" dirty="0" err="1"/>
              <a:t>collaborative</a:t>
            </a:r>
            <a:r>
              <a:rPr lang="tr-TR" sz="1800" dirty="0"/>
              <a:t> </a:t>
            </a:r>
            <a:r>
              <a:rPr lang="tr-TR" sz="1800" dirty="0" err="1"/>
              <a:t>participation</a:t>
            </a:r>
            <a:r>
              <a:rPr lang="tr-TR" sz="1800" dirty="0"/>
              <a:t>, </a:t>
            </a:r>
            <a:r>
              <a:rPr lang="tr-TR" sz="1800" dirty="0" err="1"/>
              <a:t>rapid</a:t>
            </a:r>
            <a:r>
              <a:rPr lang="tr-TR" sz="1800" dirty="0"/>
              <a:t> </a:t>
            </a:r>
            <a:r>
              <a:rPr lang="tr-TR" sz="1800" dirty="0" err="1"/>
              <a:t>prototyping</a:t>
            </a:r>
            <a:r>
              <a:rPr lang="tr-TR" sz="1800" dirty="0"/>
              <a:t>, </a:t>
            </a:r>
            <a:r>
              <a:rPr lang="tr-TR" sz="1800" dirty="0" err="1"/>
              <a:t>transparency</a:t>
            </a:r>
            <a:r>
              <a:rPr lang="tr-TR" sz="1800" dirty="0"/>
              <a:t>, </a:t>
            </a:r>
            <a:r>
              <a:rPr lang="tr-TR" sz="1800" dirty="0" err="1"/>
              <a:t>meritocracy</a:t>
            </a:r>
            <a:r>
              <a:rPr lang="tr-TR" sz="1800" dirty="0"/>
              <a:t>, </a:t>
            </a:r>
            <a:r>
              <a:rPr lang="tr-TR" sz="1800" dirty="0" err="1"/>
              <a:t>and</a:t>
            </a:r>
            <a:r>
              <a:rPr lang="tr-TR" sz="1800" dirty="0"/>
              <a:t> </a:t>
            </a:r>
            <a:r>
              <a:rPr lang="tr-TR" sz="1800" dirty="0" err="1"/>
              <a:t>community-oriented</a:t>
            </a:r>
            <a:r>
              <a:rPr lang="tr-TR" sz="1800" dirty="0"/>
              <a:t> </a:t>
            </a:r>
            <a:r>
              <a:rPr lang="tr-TR" sz="1800" dirty="0" err="1"/>
              <a:t>development</a:t>
            </a:r>
            <a:r>
              <a:rPr lang="tr-TR" sz="1800" dirty="0"/>
              <a:t>.</a:t>
            </a:r>
            <a:endParaRPr sz="1800" dirty="0"/>
          </a:p>
          <a:p>
            <a:pPr marL="0" marR="901700" lvl="0" indent="0" algn="l" rtl="0">
              <a:lnSpc>
                <a:spcPct val="100000"/>
              </a:lnSpc>
              <a:spcBef>
                <a:spcPts val="0"/>
              </a:spcBef>
              <a:spcAft>
                <a:spcPts val="0"/>
              </a:spcAft>
              <a:buClr>
                <a:schemeClr val="dk1"/>
              </a:buClr>
              <a:buSzPts val="1100"/>
              <a:buFont typeface="Arial"/>
              <a:buNone/>
            </a:pPr>
            <a:endParaRPr sz="1800" dirty="0"/>
          </a:p>
          <a:p>
            <a:pPr marL="0" marR="901700" lvl="0" indent="0" algn="l" rtl="0">
              <a:lnSpc>
                <a:spcPct val="100000"/>
              </a:lnSpc>
              <a:spcBef>
                <a:spcPts val="0"/>
              </a:spcBef>
              <a:spcAft>
                <a:spcPts val="0"/>
              </a:spcAft>
              <a:buClr>
                <a:schemeClr val="dk1"/>
              </a:buClr>
              <a:buSzPts val="1100"/>
              <a:buFont typeface="Arial"/>
              <a:buNone/>
            </a:pPr>
            <a:endParaRPr sz="1800" dirty="0"/>
          </a:p>
          <a:p>
            <a:pPr marL="0" lvl="0" indent="0" algn="l" rtl="0">
              <a:lnSpc>
                <a:spcPct val="100000"/>
              </a:lnSpc>
              <a:spcBef>
                <a:spcPts val="0"/>
              </a:spcBef>
              <a:spcAft>
                <a:spcPts val="0"/>
              </a:spcAft>
              <a:buClr>
                <a:schemeClr val="dk1"/>
              </a:buClr>
              <a:buSzPts val="1400"/>
              <a:buFont typeface="Arial"/>
              <a:buNone/>
            </a:pPr>
            <a:r>
              <a:rPr lang="tr-TR" sz="1800" u="sng" dirty="0">
                <a:hlinkClick r:id="rId5"/>
              </a:rPr>
              <a:t>https://opensource.com/resources/what-open-source</a:t>
            </a:r>
            <a:endParaRPr sz="1800" dirty="0"/>
          </a:p>
          <a:p>
            <a:pPr marL="0" lvl="0" indent="0" algn="l" rtl="0">
              <a:lnSpc>
                <a:spcPct val="100000"/>
              </a:lnSpc>
              <a:spcBef>
                <a:spcPts val="0"/>
              </a:spcBef>
              <a:spcAft>
                <a:spcPts val="0"/>
              </a:spcAft>
              <a:buSzPts val="1400"/>
              <a:buNone/>
            </a:pPr>
            <a:endParaRPr sz="18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a0af0969cb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a0af0969cb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1700" lvl="0" indent="0" algn="l" rtl="0">
              <a:lnSpc>
                <a:spcPct val="100000"/>
              </a:lnSpc>
              <a:spcBef>
                <a:spcPts val="0"/>
              </a:spcBef>
              <a:spcAft>
                <a:spcPts val="0"/>
              </a:spcAft>
              <a:buClr>
                <a:srgbClr val="3A3F50"/>
              </a:buClr>
              <a:buSzPts val="1100"/>
              <a:buFont typeface="Arial"/>
              <a:buNone/>
            </a:pPr>
            <a:r>
              <a:rPr lang="tr-TR" sz="1800" b="1"/>
              <a:t>So, what is open source software?</a:t>
            </a:r>
            <a:endParaRPr sz="1800" b="1"/>
          </a:p>
          <a:p>
            <a:pPr marL="0" marR="901700" lvl="0" indent="0" algn="l" rtl="0">
              <a:lnSpc>
                <a:spcPct val="100000"/>
              </a:lnSpc>
              <a:spcBef>
                <a:spcPts val="0"/>
              </a:spcBef>
              <a:spcAft>
                <a:spcPts val="0"/>
              </a:spcAft>
              <a:buClr>
                <a:srgbClr val="3A3F50"/>
              </a:buClr>
              <a:buSzPts val="1100"/>
              <a:buFont typeface="Arial"/>
              <a:buNone/>
            </a:pPr>
            <a:endParaRPr sz="1800"/>
          </a:p>
          <a:p>
            <a:pPr marL="0" marR="901700" lvl="0" indent="0" algn="l" rtl="0">
              <a:lnSpc>
                <a:spcPct val="100000"/>
              </a:lnSpc>
              <a:spcBef>
                <a:spcPts val="0"/>
              </a:spcBef>
              <a:spcAft>
                <a:spcPts val="0"/>
              </a:spcAft>
              <a:buClr>
                <a:srgbClr val="3A3F50"/>
              </a:buClr>
              <a:buSzPts val="1100"/>
              <a:buFont typeface="Arial"/>
              <a:buNone/>
            </a:pPr>
            <a:r>
              <a:rPr lang="tr-TR" sz="1800"/>
              <a:t>Open source software is software with source code that anyone can inspect, modify, and enhance.</a:t>
            </a:r>
            <a:endParaRPr sz="1800"/>
          </a:p>
          <a:p>
            <a:pPr marL="0" marR="901700" lvl="0" indent="0" algn="l" rtl="0">
              <a:lnSpc>
                <a:spcPct val="100000"/>
              </a:lnSpc>
              <a:spcBef>
                <a:spcPts val="0"/>
              </a:spcBef>
              <a:spcAft>
                <a:spcPts val="0"/>
              </a:spcAft>
              <a:buClr>
                <a:srgbClr val="3A3F50"/>
              </a:buClr>
              <a:buSzPts val="1100"/>
              <a:buFont typeface="Arial"/>
              <a:buNone/>
            </a:pPr>
            <a:endParaRPr sz="1800"/>
          </a:p>
          <a:p>
            <a:pPr marL="0" marR="901700" lvl="0" indent="0" algn="l" rtl="0">
              <a:lnSpc>
                <a:spcPct val="100000"/>
              </a:lnSpc>
              <a:spcBef>
                <a:spcPts val="0"/>
              </a:spcBef>
              <a:spcAft>
                <a:spcPts val="0"/>
              </a:spcAft>
              <a:buClr>
                <a:srgbClr val="3A3F50"/>
              </a:buClr>
              <a:buSzPts val="1100"/>
              <a:buFont typeface="Arial"/>
              <a:buNone/>
            </a:pPr>
            <a:r>
              <a:rPr lang="tr-TR" sz="1800"/>
              <a:t>"Source code" is the part of software that most computer users don't ever see; it's the code computer programmers can manipulate to change how a piece of software—a "program" or "application"—works. Programmers who have access to a computer program's source code can improve that program by adding features to it or fixing parts that don't always work correctly.</a:t>
            </a:r>
            <a:endParaRPr sz="1800"/>
          </a:p>
          <a:p>
            <a:pPr marL="0" marR="901700" lvl="0" indent="0" algn="l" rtl="0">
              <a:lnSpc>
                <a:spcPct val="100000"/>
              </a:lnSpc>
              <a:spcBef>
                <a:spcPts val="0"/>
              </a:spcBef>
              <a:spcAft>
                <a:spcPts val="0"/>
              </a:spcAft>
              <a:buClr>
                <a:srgbClr val="3A3F50"/>
              </a:buClr>
              <a:buSzPts val="1100"/>
              <a:buFont typeface="Arial"/>
              <a:buNone/>
            </a:pPr>
            <a:endParaRPr sz="1800"/>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And </a:t>
            </a:r>
            <a:r>
              <a:rPr lang="tr-TR" sz="1800" b="1">
                <a:highlight>
                  <a:srgbClr val="00FFFF"/>
                </a:highlight>
              </a:rPr>
              <a:t>what's the difference between open source software and other types of software?</a:t>
            </a:r>
            <a:endParaRPr sz="1800" b="1">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Some software has source code that only the person, team, or organization who created it—and maintains exclusive control over it—can modify. People call this kind of software "proprietary" or "closed source"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Only the original authors of proprietary software can legally copy, inspect, and alter that software. And in order to use proprietary software, computer users must agree (usually by signing a license displayed the first time they run this software) that they will not do anything with the software that the software's authors have not expressly permitted. Microsoft Office and Adobe Photoshop are examples of proprietary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Open source software is different. Its authors </a:t>
            </a:r>
            <a:r>
              <a:rPr lang="tr-TR" sz="1800">
                <a:highlight>
                  <a:srgbClr val="00FFFF"/>
                </a:highlight>
                <a:uFill>
                  <a:noFill/>
                </a:uFill>
                <a:hlinkClick r:id="rId3"/>
              </a:rPr>
              <a:t>make its source code available</a:t>
            </a:r>
            <a:r>
              <a:rPr lang="tr-TR" sz="1800">
                <a:highlight>
                  <a:srgbClr val="00FFFF"/>
                </a:highlight>
              </a:rPr>
              <a:t> to others who would like to view that code, copy it, learn from it, alter it, or share it. </a:t>
            </a:r>
            <a:r>
              <a:rPr lang="tr-TR" sz="1800">
                <a:highlight>
                  <a:srgbClr val="00FFFF"/>
                </a:highlight>
                <a:uFill>
                  <a:noFill/>
                </a:uFill>
                <a:hlinkClick r:id="rId4"/>
              </a:rPr>
              <a:t>LibreOffice</a:t>
            </a:r>
            <a:r>
              <a:rPr lang="tr-TR" sz="1800">
                <a:highlight>
                  <a:srgbClr val="00FFFF"/>
                </a:highlight>
              </a:rPr>
              <a:t> and the </a:t>
            </a:r>
            <a:r>
              <a:rPr lang="tr-TR" sz="1800">
                <a:highlight>
                  <a:srgbClr val="00FFFF"/>
                </a:highlight>
                <a:uFill>
                  <a:noFill/>
                </a:uFill>
                <a:hlinkClick r:id="rId5"/>
              </a:rPr>
              <a:t>GNU Image Manipulation Program</a:t>
            </a:r>
            <a:r>
              <a:rPr lang="tr-TR" sz="1800">
                <a:highlight>
                  <a:srgbClr val="00FFFF"/>
                </a:highlight>
              </a:rPr>
              <a:t> are examples of open source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As they do with proprietary software, users must accept the terms of a </a:t>
            </a:r>
            <a:r>
              <a:rPr lang="tr-TR" sz="1800">
                <a:highlight>
                  <a:srgbClr val="00FFFF"/>
                </a:highlight>
                <a:uFill>
                  <a:noFill/>
                </a:uFill>
                <a:hlinkClick r:id="rId6"/>
              </a:rPr>
              <a:t>license</a:t>
            </a:r>
            <a:r>
              <a:rPr lang="tr-TR" sz="1800">
                <a:highlight>
                  <a:srgbClr val="00FFFF"/>
                </a:highlight>
              </a:rPr>
              <a:t> when they use open source software—but the legal terms of open source licenses differ dramatically from those of proprietary licenses.</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Open source licenses affect the way people can </a:t>
            </a:r>
            <a:r>
              <a:rPr lang="tr-TR" sz="1800">
                <a:highlight>
                  <a:srgbClr val="00FFFF"/>
                </a:highlight>
                <a:uFill>
                  <a:noFill/>
                </a:uFill>
                <a:hlinkClick r:id="rId7"/>
              </a:rPr>
              <a:t>use, study, modify, and distribute</a:t>
            </a:r>
            <a:r>
              <a:rPr lang="tr-TR" sz="1800">
                <a:highlight>
                  <a:srgbClr val="00FFFF"/>
                </a:highlight>
              </a:rPr>
              <a:t> software. In general, open source licenses grant computer users </a:t>
            </a:r>
            <a:r>
              <a:rPr lang="tr-TR" sz="1800">
                <a:highlight>
                  <a:srgbClr val="00FFFF"/>
                </a:highlight>
                <a:uFill>
                  <a:noFill/>
                </a:uFill>
                <a:hlinkClick r:id="rId8"/>
              </a:rPr>
              <a:t>permission to use open source software for any purpose they wish</a:t>
            </a:r>
            <a:r>
              <a:rPr lang="tr-TR" sz="1800">
                <a:highlight>
                  <a:srgbClr val="00FFFF"/>
                </a:highlight>
              </a:rPr>
              <a:t>. Some open source licenses—what some people call "copyleft" licenses—stipulate that anyone who releases a modified open source program must also release the source code for that program alongside it. Moreover, </a:t>
            </a:r>
            <a:r>
              <a:rPr lang="tr-TR" sz="1800">
                <a:highlight>
                  <a:srgbClr val="00FFFF"/>
                </a:highlight>
                <a:uFill>
                  <a:noFill/>
                </a:uFill>
                <a:hlinkClick r:id="rId9"/>
              </a:rPr>
              <a:t>some open source licenses</a:t>
            </a:r>
            <a:r>
              <a:rPr lang="tr-TR" sz="1800">
                <a:highlight>
                  <a:srgbClr val="00FFFF"/>
                </a:highlight>
              </a:rPr>
              <a:t> stipulate that anyone who alters and shares a program with others must also share that program's source code without charging a licensing fee for it.</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By design, open source software licenses promote collaboration and sharing because they permit other people to make modifications to source code and incorporate those changes into their own projects. They encourage computer programmers to access, view, and modify open source software whenever they like, as long as they let others do the same when they share their work.</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b="1">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b="1">
                <a:highlight>
                  <a:srgbClr val="00FFFF"/>
                </a:highlight>
              </a:rPr>
              <a:t>Is open source software only important to computer programmers?</a:t>
            </a:r>
            <a:endParaRPr sz="1800" b="1">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No. Open source technology and open source thinking both benefit programmers and non-programmers.</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Because early inventors built much of the Internet itself on open source technologies—like </a:t>
            </a:r>
            <a:r>
              <a:rPr lang="tr-TR" sz="1800">
                <a:highlight>
                  <a:srgbClr val="00FFFF"/>
                </a:highlight>
                <a:uFill>
                  <a:noFill/>
                </a:uFill>
                <a:hlinkClick r:id="rId10"/>
              </a:rPr>
              <a:t>the Linux operating system</a:t>
            </a:r>
            <a:r>
              <a:rPr lang="tr-TR" sz="1800">
                <a:highlight>
                  <a:srgbClr val="00FFFF"/>
                </a:highlight>
              </a:rPr>
              <a:t> and the </a:t>
            </a:r>
            <a:r>
              <a:rPr lang="tr-TR" sz="1800">
                <a:highlight>
                  <a:srgbClr val="00FFFF"/>
                </a:highlight>
                <a:uFill>
                  <a:noFill/>
                </a:uFill>
                <a:hlinkClick r:id="rId11"/>
              </a:rPr>
              <a:t>Apache Web server application</a:t>
            </a:r>
            <a:r>
              <a:rPr lang="tr-TR" sz="1800">
                <a:highlight>
                  <a:srgbClr val="00FFFF"/>
                </a:highlight>
              </a:rPr>
              <a:t>—anyone using the Internet today benefits from open source software.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Every time computer users view web pages, check email, chat with friends, stream music online, or play multiplayer video games, their computers, mobile phones, or gaming consoles connect to a global network of computers using open source software to route and transmit their data to the "local" devices they have in front of them. The computers that do all this important work are typically located in faraway places that users don't actually see or can't physically access—which is why some people call these computers "remote computers."</a:t>
            </a:r>
            <a:endParaRPr sz="1800">
              <a:highlight>
                <a:srgbClr val="00FFFF"/>
              </a:highlight>
            </a:endParaRPr>
          </a:p>
          <a:p>
            <a:pPr marL="90170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More and more, people rely on remote computers when performing tasks they might otherwise perform on their local devices. For example, they may use online word processing, email management, and image editing software that they don't install and run on their personal computers. Instead, they simply access these programs on remote computers by using a Web browser or mobile phone application. When they do this, they're engaged in "remote computing."</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Some people call remote computing "cloud computing," because it involves activities (like storing files, sharing photos, or watching videos) that incorporate not only local devices but also a global network of remote computers that form an "atmosphere" around them.</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Cloud computing is an increasingly important aspect of everyday life with Internet-connected devices. Some cloud computing applications, like Google Apps, are proprietary. Others, like </a:t>
            </a:r>
            <a:r>
              <a:rPr lang="tr-TR" sz="1800">
                <a:highlight>
                  <a:srgbClr val="00FFFF"/>
                </a:highlight>
                <a:uFill>
                  <a:noFill/>
                </a:uFill>
                <a:hlinkClick r:id="rId12"/>
              </a:rPr>
              <a:t>ownCloud</a:t>
            </a:r>
            <a:r>
              <a:rPr lang="tr-TR" sz="1800">
                <a:highlight>
                  <a:srgbClr val="00FFFF"/>
                </a:highlight>
              </a:rPr>
              <a:t> and </a:t>
            </a:r>
            <a:r>
              <a:rPr lang="tr-TR" sz="1800">
                <a:highlight>
                  <a:srgbClr val="00FFFF"/>
                </a:highlight>
                <a:uFill>
                  <a:noFill/>
                </a:uFill>
                <a:hlinkClick r:id="rId13"/>
              </a:rPr>
              <a:t>Nextcloud</a:t>
            </a:r>
            <a:r>
              <a:rPr lang="tr-TR" sz="1800">
                <a:highlight>
                  <a:srgbClr val="00FFFF"/>
                </a:highlight>
              </a:rPr>
              <a:t>, are open source.</a:t>
            </a: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endParaRPr sz="1800">
              <a:highlight>
                <a:srgbClr val="00FFFF"/>
              </a:highlight>
            </a:endParaRPr>
          </a:p>
          <a:p>
            <a:pPr marL="0" marR="901700" lvl="0" indent="0" algn="l" rtl="0">
              <a:lnSpc>
                <a:spcPct val="100000"/>
              </a:lnSpc>
              <a:spcBef>
                <a:spcPts val="0"/>
              </a:spcBef>
              <a:spcAft>
                <a:spcPts val="0"/>
              </a:spcAft>
              <a:buClr>
                <a:srgbClr val="3A3F50"/>
              </a:buClr>
              <a:buSzPts val="1100"/>
              <a:buFont typeface="Arial"/>
              <a:buNone/>
            </a:pPr>
            <a:r>
              <a:rPr lang="tr-TR" sz="1800">
                <a:highlight>
                  <a:srgbClr val="00FFFF"/>
                </a:highlight>
              </a:rPr>
              <a:t>Cloud computing applications run "on top" of additional software that helps them operate smoothly and efficiently, so people will often say that software running "underneath" cloud computing applications acts as a "</a:t>
            </a:r>
            <a:r>
              <a:rPr lang="tr-TR" sz="1800">
                <a:highlight>
                  <a:srgbClr val="00FFFF"/>
                </a:highlight>
                <a:uFill>
                  <a:noFill/>
                </a:uFill>
                <a:hlinkClick r:id="rId14"/>
              </a:rPr>
              <a:t>platform</a:t>
            </a:r>
            <a:r>
              <a:rPr lang="tr-TR" sz="1800">
                <a:highlight>
                  <a:srgbClr val="00FFFF"/>
                </a:highlight>
              </a:rPr>
              <a:t>" for those applications. Cloud computing platforms can be open source or closed source. </a:t>
            </a:r>
            <a:r>
              <a:rPr lang="tr-TR" sz="1800">
                <a:highlight>
                  <a:srgbClr val="00FFFF"/>
                </a:highlight>
                <a:uFill>
                  <a:noFill/>
                </a:uFill>
                <a:hlinkClick r:id="rId15"/>
              </a:rPr>
              <a:t>OpenStack</a:t>
            </a:r>
            <a:r>
              <a:rPr lang="tr-TR" sz="1800">
                <a:highlight>
                  <a:srgbClr val="00FFFF"/>
                </a:highlight>
              </a:rPr>
              <a:t> is an example of an open source cloud computing platform.</a:t>
            </a:r>
            <a:endParaRPr sz="1800">
              <a:highlight>
                <a:srgbClr val="00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dirty="0"/>
              <a:t>Basic </a:t>
            </a:r>
            <a:r>
              <a:rPr lang="tr-TR" dirty="0" err="1"/>
              <a:t>Input</a:t>
            </a:r>
            <a:r>
              <a:rPr lang="tr-TR" dirty="0"/>
              <a:t>/</a:t>
            </a:r>
            <a:r>
              <a:rPr lang="tr-TR" dirty="0" err="1"/>
              <a:t>Output</a:t>
            </a:r>
            <a:r>
              <a:rPr lang="tr-TR" dirty="0"/>
              <a:t> </a:t>
            </a:r>
            <a:r>
              <a:rPr lang="tr-TR" dirty="0" err="1"/>
              <a:t>System</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tr-TR" dirty="0"/>
              <a:t>Software </a:t>
            </a:r>
            <a:r>
              <a:rPr lang="tr-TR" dirty="0" err="1"/>
              <a:t>that</a:t>
            </a:r>
            <a:r>
              <a:rPr lang="tr-TR" dirty="0"/>
              <a:t> </a:t>
            </a:r>
            <a:r>
              <a:rPr lang="tr-TR" dirty="0" err="1"/>
              <a:t>initializes</a:t>
            </a:r>
            <a:r>
              <a:rPr lang="tr-TR" dirty="0"/>
              <a:t> hardware </a:t>
            </a:r>
            <a:r>
              <a:rPr lang="tr-TR" dirty="0" err="1"/>
              <a:t>and</a:t>
            </a:r>
            <a:r>
              <a:rPr lang="tr-TR" dirty="0"/>
              <a:t> </a:t>
            </a:r>
            <a:r>
              <a:rPr lang="tr-TR" dirty="0" err="1"/>
              <a:t>remembers</a:t>
            </a:r>
            <a:r>
              <a:rPr lang="tr-TR" dirty="0"/>
              <a:t> </a:t>
            </a:r>
            <a:r>
              <a:rPr lang="tr-TR" dirty="0" err="1"/>
              <a:t>system</a:t>
            </a:r>
            <a:r>
              <a:rPr lang="tr-TR" dirty="0"/>
              <a:t> time.</a:t>
            </a:r>
            <a:endParaRPr dirty="0"/>
          </a:p>
          <a:p>
            <a:pPr marL="0" lvl="0" indent="0" algn="l" rtl="0">
              <a:lnSpc>
                <a:spcPct val="100000"/>
              </a:lnSpc>
              <a:spcBef>
                <a:spcPts val="0"/>
              </a:spcBef>
              <a:spcAft>
                <a:spcPts val="0"/>
              </a:spcAft>
              <a:buSzPts val="1400"/>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a1f38a97d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a1f38a97d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1700" lvl="0" indent="0" algn="l" rtl="0">
              <a:lnSpc>
                <a:spcPct val="100000"/>
              </a:lnSpc>
              <a:spcBef>
                <a:spcPts val="0"/>
              </a:spcBef>
              <a:spcAft>
                <a:spcPts val="0"/>
              </a:spcAft>
              <a:buNone/>
            </a:pPr>
            <a:r>
              <a:rPr lang="tr-TR" sz="1800" b="1"/>
              <a:t>You can see some open source desktop applications on the screen. As you see, there are many different software alternatives.</a:t>
            </a:r>
            <a:endParaRPr sz="1800" b="1"/>
          </a:p>
          <a:p>
            <a:pPr marL="0" marR="901700" lvl="0" indent="0" algn="l" rtl="0">
              <a:lnSpc>
                <a:spcPct val="100000"/>
              </a:lnSpc>
              <a:spcBef>
                <a:spcPts val="0"/>
              </a:spcBef>
              <a:spcAft>
                <a:spcPts val="0"/>
              </a:spcAft>
              <a:buNone/>
            </a:pPr>
            <a:endParaRPr sz="1800" b="1"/>
          </a:p>
          <a:p>
            <a:pPr marL="0" marR="901700" lvl="0" indent="0" algn="l" rtl="0">
              <a:lnSpc>
                <a:spcPct val="100000"/>
              </a:lnSpc>
              <a:spcBef>
                <a:spcPts val="0"/>
              </a:spcBef>
              <a:spcAft>
                <a:spcPts val="0"/>
              </a:spcAft>
              <a:buNone/>
            </a:pPr>
            <a:r>
              <a:rPr lang="tr-TR" sz="1800" b="1"/>
              <a:t>So, why do people prefer using open source software? Any idea?</a:t>
            </a:r>
            <a:endParaRPr sz="1800" b="1"/>
          </a:p>
          <a:p>
            <a:pPr marL="0" marR="901700" lvl="0" indent="0" algn="l" rtl="0">
              <a:lnSpc>
                <a:spcPct val="100000"/>
              </a:lnSpc>
              <a:spcBef>
                <a:spcPts val="0"/>
              </a:spcBef>
              <a:spcAft>
                <a:spcPts val="0"/>
              </a:spcAft>
              <a:buNone/>
            </a:pPr>
            <a:endParaRPr sz="1800"/>
          </a:p>
          <a:p>
            <a:pPr marL="0" marR="901700" lvl="0" indent="0" algn="l" rtl="0">
              <a:lnSpc>
                <a:spcPct val="100000"/>
              </a:lnSpc>
              <a:spcBef>
                <a:spcPts val="0"/>
              </a:spcBef>
              <a:spcAft>
                <a:spcPts val="0"/>
              </a:spcAft>
              <a:buNone/>
            </a:pPr>
            <a:r>
              <a:rPr lang="tr-TR" sz="1800"/>
              <a:t>People prefer open source software to proprietary software for a number of reasons, including:</a:t>
            </a:r>
            <a:endParaRPr sz="1800"/>
          </a:p>
          <a:p>
            <a:pPr marL="0" marR="901700" lvl="0" indent="0" algn="l" rtl="0">
              <a:lnSpc>
                <a:spcPct val="100000"/>
              </a:lnSpc>
              <a:spcBef>
                <a:spcPts val="0"/>
              </a:spcBef>
              <a:spcAft>
                <a:spcPts val="0"/>
              </a:spcAft>
              <a:buNone/>
            </a:pPr>
            <a:endParaRPr sz="1800" b="1"/>
          </a:p>
          <a:p>
            <a:pPr marL="0" marR="901700" lvl="0" indent="0" algn="l" rtl="0">
              <a:lnSpc>
                <a:spcPct val="100000"/>
              </a:lnSpc>
              <a:spcBef>
                <a:spcPts val="0"/>
              </a:spcBef>
              <a:spcAft>
                <a:spcPts val="0"/>
              </a:spcAft>
              <a:buNone/>
            </a:pPr>
            <a:r>
              <a:rPr lang="tr-TR" sz="1800" b="1"/>
              <a:t>Control.</a:t>
            </a:r>
            <a:r>
              <a:rPr lang="tr-TR" sz="1800"/>
              <a:t> Many people prefer open source software because they </a:t>
            </a:r>
            <a:r>
              <a:rPr lang="tr-TR" sz="1800">
                <a:uFill>
                  <a:noFill/>
                </a:uFill>
                <a:hlinkClick r:id="rId3"/>
              </a:rPr>
              <a:t>have more control</a:t>
            </a:r>
            <a:r>
              <a:rPr lang="tr-TR" sz="1800"/>
              <a:t> over that kind of software. They can examine the code to make sure it's not doing anything they don't want it to do, and they can change parts of it they don't like. Users who aren't programmers also benefit from open source software, because they can use this software for any purpose they wish—not merely the way someone else thinks they should.</a:t>
            </a:r>
            <a:endParaRPr sz="1800"/>
          </a:p>
          <a:p>
            <a:pPr marL="0" marR="901700" lvl="0" indent="0" algn="l" rtl="0">
              <a:lnSpc>
                <a:spcPct val="100000"/>
              </a:lnSpc>
              <a:spcBef>
                <a:spcPts val="0"/>
              </a:spcBef>
              <a:spcAft>
                <a:spcPts val="0"/>
              </a:spcAft>
              <a:buNone/>
            </a:pPr>
            <a:endParaRPr sz="1800" b="1"/>
          </a:p>
          <a:p>
            <a:pPr marL="0" marR="901700" lvl="0" indent="0" algn="l" rtl="0">
              <a:lnSpc>
                <a:spcPct val="100000"/>
              </a:lnSpc>
              <a:spcBef>
                <a:spcPts val="0"/>
              </a:spcBef>
              <a:spcAft>
                <a:spcPts val="0"/>
              </a:spcAft>
              <a:buNone/>
            </a:pPr>
            <a:r>
              <a:rPr lang="tr-TR" sz="1800" b="1"/>
              <a:t>Training.</a:t>
            </a:r>
            <a:r>
              <a:rPr lang="tr-TR" sz="1800"/>
              <a:t> Other people like open source software because it helps them </a:t>
            </a:r>
            <a:r>
              <a:rPr lang="tr-TR" sz="1800">
                <a:uFill>
                  <a:noFill/>
                </a:uFill>
                <a:hlinkClick r:id="rId4"/>
              </a:rPr>
              <a:t>become better programmers</a:t>
            </a:r>
            <a:r>
              <a:rPr lang="tr-TR" sz="1800"/>
              <a:t>. Because open source code is publicly accessible, students can easily study it as they learn to make better software. Students can also share their work with others, inviting comment and critique, as they develop their skills. When people discover mistakes in programs' source code, they can share those mistakes with others to help them avoid making those same mistakes themselves.</a:t>
            </a:r>
            <a:endParaRPr sz="1800"/>
          </a:p>
          <a:p>
            <a:pPr marL="0" marR="901700" lvl="0" indent="0" algn="l" rtl="0">
              <a:lnSpc>
                <a:spcPct val="100000"/>
              </a:lnSpc>
              <a:spcBef>
                <a:spcPts val="0"/>
              </a:spcBef>
              <a:spcAft>
                <a:spcPts val="0"/>
              </a:spcAft>
              <a:buNone/>
            </a:pPr>
            <a:endParaRPr sz="1800" b="1"/>
          </a:p>
          <a:p>
            <a:pPr marL="0" marR="901700" lvl="0" indent="0" algn="l" rtl="0">
              <a:lnSpc>
                <a:spcPct val="100000"/>
              </a:lnSpc>
              <a:spcBef>
                <a:spcPts val="0"/>
              </a:spcBef>
              <a:spcAft>
                <a:spcPts val="0"/>
              </a:spcAft>
              <a:buNone/>
            </a:pPr>
            <a:r>
              <a:rPr lang="tr-TR" sz="1800" b="1"/>
              <a:t>Security.</a:t>
            </a:r>
            <a:r>
              <a:rPr lang="tr-TR" sz="1800"/>
              <a:t> Some people prefer open source software because they consider it more </a:t>
            </a:r>
            <a:r>
              <a:rPr lang="tr-TR" sz="1800">
                <a:uFill>
                  <a:noFill/>
                </a:uFill>
                <a:hlinkClick r:id="rId5"/>
              </a:rPr>
              <a:t>secure</a:t>
            </a:r>
            <a:r>
              <a:rPr lang="tr-TR" sz="1800"/>
              <a:t> and stable than proprietary software. Because anyone can view and modify open source software, someone might spot and correct errors or omissions that a program's original authors might have missed. And because so many programmers can work on a piece of open source software without asking for permission from original authors, they can fix, update, and upgrade open source software more </a:t>
            </a:r>
            <a:r>
              <a:rPr lang="tr-TR" sz="1800">
                <a:uFill>
                  <a:noFill/>
                </a:uFill>
                <a:hlinkClick r:id="rId6"/>
              </a:rPr>
              <a:t>quickly</a:t>
            </a:r>
            <a:r>
              <a:rPr lang="tr-TR" sz="1800"/>
              <a:t> than they can proprietary software.</a:t>
            </a:r>
            <a:endParaRPr sz="1800"/>
          </a:p>
          <a:p>
            <a:pPr marL="0" marR="901700" lvl="0" indent="0" algn="l" rtl="0">
              <a:lnSpc>
                <a:spcPct val="100000"/>
              </a:lnSpc>
              <a:spcBef>
                <a:spcPts val="0"/>
              </a:spcBef>
              <a:spcAft>
                <a:spcPts val="0"/>
              </a:spcAft>
              <a:buNone/>
            </a:pPr>
            <a:endParaRPr sz="1800" b="1"/>
          </a:p>
          <a:p>
            <a:pPr marL="0" marR="901700" lvl="0" indent="0" algn="l" rtl="0">
              <a:lnSpc>
                <a:spcPct val="100000"/>
              </a:lnSpc>
              <a:spcBef>
                <a:spcPts val="0"/>
              </a:spcBef>
              <a:spcAft>
                <a:spcPts val="0"/>
              </a:spcAft>
              <a:buNone/>
            </a:pPr>
            <a:r>
              <a:rPr lang="tr-TR" sz="1800" b="1"/>
              <a:t>Stability.</a:t>
            </a:r>
            <a:r>
              <a:rPr lang="tr-TR" sz="1800"/>
              <a:t> Many users prefer open source software to proprietary software for important, long-term projects. Because programmers </a:t>
            </a:r>
            <a:r>
              <a:rPr lang="tr-TR" sz="1800">
                <a:uFill>
                  <a:noFill/>
                </a:uFill>
                <a:hlinkClick r:id="rId7"/>
              </a:rPr>
              <a:t>publicly distribute</a:t>
            </a:r>
            <a:r>
              <a:rPr lang="tr-TR" sz="1800"/>
              <a:t> the source code for open source software, users relying on that software for critical tasks can be sure their tools won't disappear or fall into disrepair if their original creators stop working on them. Additionally, open source software tends to both incorporate and operate according to open standards.</a:t>
            </a:r>
            <a:endParaRPr sz="1800"/>
          </a:p>
          <a:p>
            <a:pPr marL="901700" marR="901700" lvl="0" indent="0" algn="l" rtl="0">
              <a:lnSpc>
                <a:spcPct val="100000"/>
              </a:lnSpc>
              <a:spcBef>
                <a:spcPts val="0"/>
              </a:spcBef>
              <a:spcAft>
                <a:spcPts val="0"/>
              </a:spcAft>
              <a:buNone/>
            </a:pPr>
            <a:endParaRPr sz="1800" b="1"/>
          </a:p>
          <a:p>
            <a:pPr marL="0" marR="901700" lvl="0" indent="0" algn="l" rtl="0">
              <a:lnSpc>
                <a:spcPct val="100000"/>
              </a:lnSpc>
              <a:spcBef>
                <a:spcPts val="0"/>
              </a:spcBef>
              <a:spcAft>
                <a:spcPts val="0"/>
              </a:spcAft>
              <a:buNone/>
            </a:pPr>
            <a:r>
              <a:rPr lang="tr-TR" sz="1800" b="1"/>
              <a:t>Community.</a:t>
            </a:r>
            <a:r>
              <a:rPr lang="tr-TR" sz="1800"/>
              <a:t> Open source software often inspires a community of users and developers to form around it. That's not unique to open source; many popular applications are the subject of meetups and user groups. But in the case of open source, the community isn't just a fanbase that buys in (emotionally or financially) to an elite user group; it's the people who produce, test, use, promote, and ultimately affect the software they love.</a:t>
            </a:r>
            <a:endParaRPr sz="1800"/>
          </a:p>
          <a:p>
            <a:pPr marL="901700" marR="901700" lvl="0" indent="0" algn="l" rtl="0">
              <a:lnSpc>
                <a:spcPct val="100000"/>
              </a:lnSpc>
              <a:spcBef>
                <a:spcPts val="0"/>
              </a:spcBef>
              <a:spcAft>
                <a:spcPts val="0"/>
              </a:spcAft>
              <a:buNone/>
            </a:pPr>
            <a:endParaRPr sz="1800" b="1"/>
          </a:p>
          <a:p>
            <a:pPr marL="0" lvl="0" indent="0" algn="l" rtl="0">
              <a:lnSpc>
                <a:spcPct val="100000"/>
              </a:lnSpc>
              <a:spcBef>
                <a:spcPts val="0"/>
              </a:spcBef>
              <a:spcAft>
                <a:spcPts val="0"/>
              </a:spcAft>
              <a:buNone/>
            </a:pP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e425004e0_2_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8" name="Google Shape;408;g7e425004e0_2_9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901700" lvl="0" indent="0" algn="l" rtl="0">
              <a:spcBef>
                <a:spcPts val="0"/>
              </a:spcBef>
              <a:spcAft>
                <a:spcPts val="0"/>
              </a:spcAft>
              <a:buSzPts val="1100"/>
              <a:buNone/>
            </a:pPr>
            <a:r>
              <a:rPr lang="tr-TR" sz="1800" b="1">
                <a:solidFill>
                  <a:schemeClr val="dk1"/>
                </a:solidFill>
              </a:rPr>
              <a:t>And here are some open source server applications. And you can find many more.</a:t>
            </a:r>
            <a:endParaRPr sz="1800" b="1">
              <a:solidFill>
                <a:schemeClr val="dk1"/>
              </a:solidFill>
            </a:endParaRPr>
          </a:p>
          <a:p>
            <a:pPr marL="0" marR="901700" lvl="0" indent="0" algn="l" rtl="0">
              <a:spcBef>
                <a:spcPts val="0"/>
              </a:spcBef>
              <a:spcAft>
                <a:spcPts val="0"/>
              </a:spcAft>
              <a:buSzPts val="1100"/>
              <a:buNone/>
            </a:pPr>
            <a:endParaRPr sz="1800" b="1">
              <a:solidFill>
                <a:schemeClr val="dk1"/>
              </a:solidFill>
            </a:endParaRPr>
          </a:p>
          <a:p>
            <a:pPr marL="0" marR="901700" lvl="0" indent="0" algn="l" rtl="0">
              <a:spcBef>
                <a:spcPts val="0"/>
              </a:spcBef>
              <a:spcAft>
                <a:spcPts val="0"/>
              </a:spcAft>
              <a:buClr>
                <a:schemeClr val="dk1"/>
              </a:buClr>
              <a:buSzPts val="1100"/>
              <a:buFont typeface="Arial"/>
              <a:buNone/>
            </a:pPr>
            <a:r>
              <a:rPr lang="tr-TR" sz="1800" b="1">
                <a:solidFill>
                  <a:schemeClr val="dk1"/>
                </a:solidFill>
              </a:rPr>
              <a:t>So, Doesn't "open source" just mean something is free of charge?</a:t>
            </a:r>
            <a:endParaRPr sz="1800" b="1">
              <a:solidFill>
                <a:schemeClr val="dk1"/>
              </a:solidFill>
            </a:endParaRPr>
          </a:p>
          <a:p>
            <a:pPr marL="0" marR="901700" lvl="0" indent="0" algn="l" rtl="0">
              <a:spcBef>
                <a:spcPts val="0"/>
              </a:spcBef>
              <a:spcAft>
                <a:spcPts val="0"/>
              </a:spcAft>
              <a:buClr>
                <a:schemeClr val="dk1"/>
              </a:buClr>
              <a:buSzPts val="1100"/>
              <a:buFont typeface="Arial"/>
              <a:buNone/>
            </a:pPr>
            <a:endParaRPr sz="1800">
              <a:solidFill>
                <a:schemeClr val="dk1"/>
              </a:solidFill>
            </a:endParaRPr>
          </a:p>
          <a:p>
            <a:pPr marL="0" marR="901700" lvl="0" indent="0" algn="l" rtl="0">
              <a:spcBef>
                <a:spcPts val="0"/>
              </a:spcBef>
              <a:spcAft>
                <a:spcPts val="0"/>
              </a:spcAft>
              <a:buClr>
                <a:schemeClr val="dk1"/>
              </a:buClr>
              <a:buSzPts val="1100"/>
              <a:buFont typeface="Arial"/>
              <a:buNone/>
            </a:pPr>
            <a:r>
              <a:rPr lang="tr-TR" sz="1800">
                <a:solidFill>
                  <a:schemeClr val="dk1"/>
                </a:solidFill>
              </a:rPr>
              <a:t>No. This is a </a:t>
            </a:r>
            <a:r>
              <a:rPr lang="tr-TR" sz="1800">
                <a:solidFill>
                  <a:schemeClr val="dk1"/>
                </a:solidFill>
                <a:uFill>
                  <a:noFill/>
                </a:uFill>
                <a:hlinkClick r:id="rId3">
                  <a:extLst>
                    <a:ext uri="{A12FA001-AC4F-418D-AE19-62706E023703}">
                      <ahyp:hlinkClr xmlns:ahyp="http://schemas.microsoft.com/office/drawing/2018/hyperlinkcolor" val="tx"/>
                    </a:ext>
                  </a:extLst>
                </a:hlinkClick>
              </a:rPr>
              <a:t>common misconception</a:t>
            </a:r>
            <a:r>
              <a:rPr lang="tr-TR" sz="1800">
                <a:solidFill>
                  <a:schemeClr val="dk1"/>
                </a:solidFill>
              </a:rPr>
              <a:t> about what "open source" implies, and the concept's implications are </a:t>
            </a:r>
            <a:r>
              <a:rPr lang="tr-TR" sz="1800">
                <a:solidFill>
                  <a:schemeClr val="dk1"/>
                </a:solidFill>
                <a:uFill>
                  <a:noFill/>
                </a:uFill>
                <a:hlinkClick r:id="rId4">
                  <a:extLst>
                    <a:ext uri="{A12FA001-AC4F-418D-AE19-62706E023703}">
                      <ahyp:hlinkClr xmlns:ahyp="http://schemas.microsoft.com/office/drawing/2018/hyperlinkcolor" val="tx"/>
                    </a:ext>
                  </a:extLst>
                </a:hlinkClick>
              </a:rPr>
              <a:t>not only economic</a:t>
            </a:r>
            <a:r>
              <a:rPr lang="tr-TR" sz="1800">
                <a:solidFill>
                  <a:schemeClr val="dk1"/>
                </a:solidFill>
              </a:rPr>
              <a:t>.</a:t>
            </a:r>
            <a:endParaRPr sz="1800">
              <a:solidFill>
                <a:schemeClr val="dk1"/>
              </a:solidFill>
            </a:endParaRPr>
          </a:p>
          <a:p>
            <a:pPr marL="0" marR="901700" lvl="0" indent="0" algn="l" rtl="0">
              <a:spcBef>
                <a:spcPts val="0"/>
              </a:spcBef>
              <a:spcAft>
                <a:spcPts val="0"/>
              </a:spcAft>
              <a:buClr>
                <a:schemeClr val="dk1"/>
              </a:buClr>
              <a:buSzPts val="1100"/>
              <a:buFont typeface="Arial"/>
              <a:buNone/>
            </a:pPr>
            <a:endParaRPr sz="1800">
              <a:solidFill>
                <a:schemeClr val="dk1"/>
              </a:solidFill>
            </a:endParaRPr>
          </a:p>
          <a:p>
            <a:pPr marL="0" marR="901700" lvl="0" indent="0" algn="l" rtl="0">
              <a:spcBef>
                <a:spcPts val="0"/>
              </a:spcBef>
              <a:spcAft>
                <a:spcPts val="0"/>
              </a:spcAft>
              <a:buClr>
                <a:schemeClr val="dk1"/>
              </a:buClr>
              <a:buSzPts val="1100"/>
              <a:buFont typeface="Arial"/>
              <a:buNone/>
            </a:pPr>
            <a:r>
              <a:rPr lang="tr-TR" sz="1800">
                <a:solidFill>
                  <a:schemeClr val="dk1"/>
                </a:solidFill>
              </a:rPr>
              <a:t>Open source software programmers can charge money for the open source software they create or to which they contribute. But in some cases, because an open source license might require them to release their source code when they sell software to others, some programmers find that charging users money for </a:t>
            </a:r>
            <a:r>
              <a:rPr lang="tr-TR" sz="1800" i="1">
                <a:solidFill>
                  <a:schemeClr val="dk1"/>
                </a:solidFill>
              </a:rPr>
              <a:t>software services and support</a:t>
            </a:r>
            <a:r>
              <a:rPr lang="tr-TR" sz="1800">
                <a:solidFill>
                  <a:schemeClr val="dk1"/>
                </a:solidFill>
              </a:rPr>
              <a:t> (rather than for the software itself) is more lucrative. This way, their software remains free of charge, and they </a:t>
            </a:r>
            <a:r>
              <a:rPr lang="tr-TR" sz="1800">
                <a:solidFill>
                  <a:schemeClr val="dk1"/>
                </a:solidFill>
                <a:uFill>
                  <a:noFill/>
                </a:uFill>
                <a:hlinkClick r:id="rId5">
                  <a:extLst>
                    <a:ext uri="{A12FA001-AC4F-418D-AE19-62706E023703}">
                      <ahyp:hlinkClr xmlns:ahyp="http://schemas.microsoft.com/office/drawing/2018/hyperlinkcolor" val="tx"/>
                    </a:ext>
                  </a:extLst>
                </a:hlinkClick>
              </a:rPr>
              <a:t>make money helping others</a:t>
            </a:r>
            <a:r>
              <a:rPr lang="tr-TR" sz="1800">
                <a:solidFill>
                  <a:schemeClr val="dk1"/>
                </a:solidFill>
              </a:rPr>
              <a:t> install, use, and troubleshoot it.</a:t>
            </a:r>
            <a:endParaRPr sz="1800">
              <a:solidFill>
                <a:schemeClr val="dk1"/>
              </a:solidFill>
            </a:endParaRPr>
          </a:p>
          <a:p>
            <a:pPr marL="0" marR="901700" lvl="0" indent="0" algn="l" rtl="0">
              <a:spcBef>
                <a:spcPts val="0"/>
              </a:spcBef>
              <a:spcAft>
                <a:spcPts val="0"/>
              </a:spcAft>
              <a:buClr>
                <a:schemeClr val="dk1"/>
              </a:buClr>
              <a:buSzPts val="1100"/>
              <a:buFont typeface="Arial"/>
              <a:buNone/>
            </a:pPr>
            <a:endParaRPr sz="1800">
              <a:solidFill>
                <a:schemeClr val="dk1"/>
              </a:solidFill>
            </a:endParaRPr>
          </a:p>
          <a:p>
            <a:pPr marL="0" marR="901700" lvl="0" indent="0" algn="l" rtl="0">
              <a:spcBef>
                <a:spcPts val="0"/>
              </a:spcBef>
              <a:spcAft>
                <a:spcPts val="0"/>
              </a:spcAft>
              <a:buClr>
                <a:schemeClr val="dk1"/>
              </a:buClr>
              <a:buSzPts val="1100"/>
              <a:buFont typeface="Arial"/>
              <a:buNone/>
            </a:pPr>
            <a:r>
              <a:rPr lang="tr-TR" sz="1800">
                <a:solidFill>
                  <a:schemeClr val="dk1"/>
                </a:solidFill>
              </a:rPr>
              <a:t>While some open source software may be free of charge, skill in programming and troubleshooting open source software can be </a:t>
            </a:r>
            <a:r>
              <a:rPr lang="tr-TR" sz="1800">
                <a:solidFill>
                  <a:schemeClr val="dk1"/>
                </a:solidFill>
                <a:uFill>
                  <a:noFill/>
                </a:uFill>
                <a:hlinkClick r:id="rId6">
                  <a:extLst>
                    <a:ext uri="{A12FA001-AC4F-418D-AE19-62706E023703}">
                      <ahyp:hlinkClr xmlns:ahyp="http://schemas.microsoft.com/office/drawing/2018/hyperlinkcolor" val="tx"/>
                    </a:ext>
                  </a:extLst>
                </a:hlinkClick>
              </a:rPr>
              <a:t>quite valuable</a:t>
            </a:r>
            <a:r>
              <a:rPr lang="tr-TR" sz="1800">
                <a:solidFill>
                  <a:schemeClr val="dk1"/>
                </a:solidFill>
              </a:rPr>
              <a:t>. Many employers specifically seek to </a:t>
            </a:r>
            <a:r>
              <a:rPr lang="tr-TR" sz="1800">
                <a:solidFill>
                  <a:schemeClr val="dk1"/>
                </a:solidFill>
                <a:uFill>
                  <a:noFill/>
                </a:uFill>
                <a:hlinkClick r:id="rId7">
                  <a:extLst>
                    <a:ext uri="{A12FA001-AC4F-418D-AE19-62706E023703}">
                      <ahyp:hlinkClr xmlns:ahyp="http://schemas.microsoft.com/office/drawing/2018/hyperlinkcolor" val="tx"/>
                    </a:ext>
                  </a:extLst>
                </a:hlinkClick>
              </a:rPr>
              <a:t>hire programmers with experience</a:t>
            </a:r>
            <a:r>
              <a:rPr lang="tr-TR" sz="1800">
                <a:solidFill>
                  <a:schemeClr val="dk1"/>
                </a:solidFill>
              </a:rPr>
              <a:t> working on open source software.</a:t>
            </a:r>
            <a:endParaRPr sz="1800">
              <a:solidFill>
                <a:schemeClr val="dk1"/>
              </a:solidFill>
            </a:endParaRPr>
          </a:p>
          <a:p>
            <a:pPr marL="0" marR="901700" lvl="0" indent="0" algn="l" rtl="0">
              <a:spcBef>
                <a:spcPts val="0"/>
              </a:spcBef>
              <a:spcAft>
                <a:spcPts val="0"/>
              </a:spcAft>
              <a:buClr>
                <a:schemeClr val="dk1"/>
              </a:buClr>
              <a:buSzPts val="1100"/>
              <a:buFont typeface="Arial"/>
              <a:buNone/>
            </a:pPr>
            <a:endParaRPr sz="1800" b="1">
              <a:solidFill>
                <a:schemeClr val="dk1"/>
              </a:solidFill>
            </a:endParaRPr>
          </a:p>
          <a:p>
            <a:pPr marL="0" marR="901700" lvl="0" indent="0" algn="l" rtl="0">
              <a:spcBef>
                <a:spcPts val="0"/>
              </a:spcBef>
              <a:spcAft>
                <a:spcPts val="0"/>
              </a:spcAft>
              <a:buClr>
                <a:schemeClr val="dk1"/>
              </a:buClr>
              <a:buSzPts val="1100"/>
              <a:buFont typeface="Arial"/>
              <a:buNone/>
            </a:pPr>
            <a:endParaRPr sz="1800" b="1">
              <a:solidFill>
                <a:schemeClr val="dk1"/>
              </a:solidFill>
            </a:endParaRPr>
          </a:p>
          <a:p>
            <a:pPr marL="0" lvl="0" indent="0" algn="l" rtl="0">
              <a:spcBef>
                <a:spcPts val="0"/>
              </a:spcBef>
              <a:spcAft>
                <a:spcPts val="0"/>
              </a:spcAft>
              <a:buClr>
                <a:schemeClr val="dk1"/>
              </a:buClr>
              <a:buSzPts val="1100"/>
              <a:buFont typeface="Arial"/>
              <a:buNone/>
            </a:pPr>
            <a:r>
              <a:rPr lang="tr-TR" sz="1800" u="sng">
                <a:solidFill>
                  <a:schemeClr val="dk1"/>
                </a:solidFill>
                <a:hlinkClick r:id="rId8">
                  <a:extLst>
                    <a:ext uri="{A12FA001-AC4F-418D-AE19-62706E023703}">
                      <ahyp:hlinkClr xmlns:ahyp="http://schemas.microsoft.com/office/drawing/2018/hyperlinkcolor" val="tx"/>
                    </a:ext>
                  </a:extLst>
                </a:hlinkClick>
              </a:rPr>
              <a:t>https://www.techradar.com/best/best-open-source-software</a:t>
            </a: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spcBef>
                <a:spcPts val="0"/>
              </a:spcBef>
              <a:spcAft>
                <a:spcPts val="0"/>
              </a:spcAft>
              <a:buClr>
                <a:schemeClr val="dk1"/>
              </a:buClr>
              <a:buSzPts val="1100"/>
              <a:buFont typeface="Arial"/>
              <a:buNone/>
            </a:pPr>
            <a:endParaRPr sz="1800">
              <a:solidFill>
                <a:schemeClr val="dk1"/>
              </a:solidFill>
            </a:endParaRPr>
          </a:p>
          <a:p>
            <a:pPr marL="0" lvl="0" indent="0" algn="l" rtl="0">
              <a:lnSpc>
                <a:spcPct val="100000"/>
              </a:lnSpc>
              <a:spcBef>
                <a:spcPts val="0"/>
              </a:spcBef>
              <a:spcAft>
                <a:spcPts val="0"/>
              </a:spcAft>
              <a:buSzPts val="1400"/>
              <a:buNone/>
            </a:pPr>
            <a:r>
              <a:rPr lang="tr-TR" u="sng">
                <a:solidFill>
                  <a:schemeClr val="hlink"/>
                </a:solidFill>
                <a:hlinkClick r:id="rId9"/>
              </a:rPr>
              <a:t>https://opensource.com/business/16/8/top-5-open-source-web-servers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tr-TR" sz="1800" u="sng">
                <a:solidFill>
                  <a:schemeClr val="hlink"/>
                </a:solidFill>
                <a:hlinkClick r:id="rId10"/>
              </a:rPr>
              <a:t>https://www.tecmint.com/best-open-source-web-servers/</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e425004e0_2_10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0" name="Google Shape;420;g7e425004e0_2_10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tr-TR" sz="1800" b="1" dirty="0" err="1"/>
              <a:t>Before</a:t>
            </a:r>
            <a:r>
              <a:rPr lang="tr-TR" sz="1800" b="1" dirty="0"/>
              <a:t> </a:t>
            </a:r>
            <a:r>
              <a:rPr lang="tr-TR" sz="1800" b="1" dirty="0" err="1"/>
              <a:t>stepping</a:t>
            </a:r>
            <a:r>
              <a:rPr lang="tr-TR" sz="1800" b="1" dirty="0"/>
              <a:t> </a:t>
            </a:r>
            <a:r>
              <a:rPr lang="tr-TR" sz="1800" b="1" dirty="0" err="1"/>
              <a:t>into</a:t>
            </a:r>
            <a:r>
              <a:rPr lang="tr-TR" sz="1800" b="1" dirty="0"/>
              <a:t> </a:t>
            </a:r>
            <a:r>
              <a:rPr lang="tr-TR" sz="1800" b="1" dirty="0" err="1"/>
              <a:t>packet</a:t>
            </a:r>
            <a:r>
              <a:rPr lang="tr-TR" sz="1800" b="1" dirty="0"/>
              <a:t> </a:t>
            </a:r>
            <a:r>
              <a:rPr lang="tr-TR" sz="1800" b="1" dirty="0" err="1"/>
              <a:t>management</a:t>
            </a:r>
            <a:r>
              <a:rPr lang="tr-TR" sz="1800" b="1" dirty="0"/>
              <a:t> </a:t>
            </a:r>
            <a:r>
              <a:rPr lang="tr-TR" sz="1800" b="1" dirty="0" err="1"/>
              <a:t>let</a:t>
            </a:r>
            <a:r>
              <a:rPr lang="tr-TR" sz="1800" b="1" dirty="0"/>
              <a:t> me </a:t>
            </a:r>
            <a:r>
              <a:rPr lang="tr-TR" sz="1800" b="1" dirty="0" err="1"/>
              <a:t>try</a:t>
            </a:r>
            <a:r>
              <a:rPr lang="tr-TR" sz="1800" b="1" dirty="0"/>
              <a:t> </a:t>
            </a:r>
            <a:r>
              <a:rPr lang="tr-TR" sz="1800" b="1" dirty="0" err="1"/>
              <a:t>to</a:t>
            </a:r>
            <a:r>
              <a:rPr lang="tr-TR" sz="1800" b="1" dirty="0"/>
              <a:t> </a:t>
            </a:r>
            <a:r>
              <a:rPr lang="tr-TR" sz="1800" b="1" dirty="0" err="1"/>
              <a:t>explain</a:t>
            </a:r>
            <a:r>
              <a:rPr lang="tr-TR" sz="1800" b="1" dirty="0"/>
              <a:t> “</a:t>
            </a:r>
            <a:r>
              <a:rPr lang="tr-TR" sz="1800" b="1" dirty="0" err="1"/>
              <a:t>What</a:t>
            </a:r>
            <a:r>
              <a:rPr lang="tr-TR" sz="1800" b="1" dirty="0"/>
              <a:t> a software </a:t>
            </a:r>
            <a:r>
              <a:rPr lang="tr-TR" sz="1800" b="1" dirty="0" err="1"/>
              <a:t>repository</a:t>
            </a:r>
            <a:r>
              <a:rPr lang="tr-TR" sz="1800" b="1" dirty="0"/>
              <a:t> is?”</a:t>
            </a:r>
            <a:endParaRPr sz="1800" b="1" dirty="0"/>
          </a:p>
          <a:p>
            <a:pPr marL="0" lvl="0" indent="0" algn="l" rtl="0">
              <a:lnSpc>
                <a:spcPct val="100000"/>
              </a:lnSpc>
              <a:spcBef>
                <a:spcPts val="0"/>
              </a:spcBef>
              <a:spcAft>
                <a:spcPts val="0"/>
              </a:spcAft>
              <a:buClr>
                <a:schemeClr val="dk1"/>
              </a:buClr>
              <a:buSzPts val="1100"/>
              <a:buFont typeface="Arial"/>
              <a:buNone/>
            </a:pPr>
            <a:endParaRPr sz="1800" b="1" dirty="0"/>
          </a:p>
          <a:p>
            <a:pPr marL="0" lvl="0" indent="0" algn="l" rtl="0">
              <a:lnSpc>
                <a:spcPct val="100000"/>
              </a:lnSpc>
              <a:spcBef>
                <a:spcPts val="0"/>
              </a:spcBef>
              <a:spcAft>
                <a:spcPts val="0"/>
              </a:spcAft>
              <a:buClr>
                <a:schemeClr val="dk1"/>
              </a:buClr>
              <a:buSzPts val="1100"/>
              <a:buFont typeface="Arial"/>
              <a:buNone/>
            </a:pPr>
            <a:r>
              <a:rPr lang="tr-TR" sz="1800" dirty="0"/>
              <a:t>A </a:t>
            </a:r>
            <a:r>
              <a:rPr lang="tr-TR" sz="1800" dirty="0" err="1"/>
              <a:t>few</a:t>
            </a:r>
            <a:r>
              <a:rPr lang="tr-TR" sz="1800" dirty="0"/>
              <a:t> </a:t>
            </a:r>
            <a:r>
              <a:rPr lang="tr-TR" sz="1800" dirty="0" err="1"/>
              <a:t>years</a:t>
            </a:r>
            <a:r>
              <a:rPr lang="tr-TR" sz="1800" dirty="0"/>
              <a:t> </a:t>
            </a:r>
            <a:r>
              <a:rPr lang="tr-TR" sz="1800" dirty="0" err="1"/>
              <a:t>ago</a:t>
            </a:r>
            <a:r>
              <a:rPr lang="tr-TR" sz="1800" dirty="0"/>
              <a:t>, </a:t>
            </a:r>
            <a:r>
              <a:rPr lang="tr-TR" sz="1800" dirty="0" err="1"/>
              <a:t>before</a:t>
            </a:r>
            <a:r>
              <a:rPr lang="tr-TR" sz="1800" dirty="0"/>
              <a:t> </a:t>
            </a:r>
            <a:r>
              <a:rPr lang="tr-TR" sz="1800" dirty="0" err="1"/>
              <a:t>the</a:t>
            </a:r>
            <a:r>
              <a:rPr lang="tr-TR" sz="1800" dirty="0"/>
              <a:t> </a:t>
            </a:r>
            <a:r>
              <a:rPr lang="tr-TR" sz="1800" dirty="0" err="1"/>
              <a:t>proliferation</a:t>
            </a:r>
            <a:r>
              <a:rPr lang="tr-TR" sz="1800" dirty="0"/>
              <a:t> of </a:t>
            </a:r>
            <a:r>
              <a:rPr lang="tr-TR" sz="1800" dirty="0" err="1"/>
              <a:t>smartphones</a:t>
            </a:r>
            <a:r>
              <a:rPr lang="tr-TR" sz="1800" dirty="0"/>
              <a:t>, </a:t>
            </a:r>
            <a:r>
              <a:rPr lang="tr-TR" sz="1800" dirty="0" err="1"/>
              <a:t>the</a:t>
            </a:r>
            <a:r>
              <a:rPr lang="tr-TR" sz="1800" dirty="0"/>
              <a:t> idea of a software </a:t>
            </a:r>
            <a:r>
              <a:rPr lang="tr-TR" sz="1800" dirty="0" err="1"/>
              <a:t>repository</a:t>
            </a:r>
            <a:r>
              <a:rPr lang="tr-TR" sz="1800" dirty="0"/>
              <a:t> </a:t>
            </a:r>
            <a:r>
              <a:rPr lang="tr-TR" sz="1800" dirty="0" err="1"/>
              <a:t>was</a:t>
            </a:r>
            <a:r>
              <a:rPr lang="tr-TR" sz="1800" dirty="0"/>
              <a:t> </a:t>
            </a:r>
            <a:r>
              <a:rPr lang="tr-TR" sz="1800" dirty="0" err="1"/>
              <a:t>difficult</a:t>
            </a:r>
            <a:r>
              <a:rPr lang="tr-TR" sz="1800" dirty="0"/>
              <a:t> </a:t>
            </a:r>
            <a:r>
              <a:rPr lang="tr-TR" sz="1800" dirty="0" err="1"/>
              <a:t>for</a:t>
            </a:r>
            <a:r>
              <a:rPr lang="tr-TR" sz="1800" dirty="0"/>
              <a:t> </a:t>
            </a:r>
            <a:r>
              <a:rPr lang="tr-TR" sz="1800" dirty="0" err="1"/>
              <a:t>many</a:t>
            </a:r>
            <a:r>
              <a:rPr lang="tr-TR" sz="1800" dirty="0"/>
              <a:t> </a:t>
            </a:r>
            <a:r>
              <a:rPr lang="tr-TR" sz="1800" dirty="0" err="1"/>
              <a:t>users</a:t>
            </a:r>
            <a:r>
              <a:rPr lang="tr-TR" sz="1800" dirty="0"/>
              <a:t> </a:t>
            </a:r>
            <a:r>
              <a:rPr lang="tr-TR" sz="1800" dirty="0" err="1"/>
              <a:t>to</a:t>
            </a:r>
            <a:r>
              <a:rPr lang="tr-TR" sz="1800" dirty="0"/>
              <a:t> </a:t>
            </a:r>
            <a:r>
              <a:rPr lang="tr-TR" sz="1800" dirty="0" err="1"/>
              <a:t>grasp</a:t>
            </a:r>
            <a:r>
              <a:rPr lang="tr-TR" sz="1800" dirty="0"/>
              <a:t> </a:t>
            </a:r>
            <a:r>
              <a:rPr lang="tr-TR" sz="1800" dirty="0" err="1"/>
              <a:t>if</a:t>
            </a:r>
            <a:r>
              <a:rPr lang="tr-TR" sz="1800" dirty="0"/>
              <a:t> </a:t>
            </a:r>
            <a:r>
              <a:rPr lang="tr-TR" sz="1800" dirty="0" err="1"/>
              <a:t>they</a:t>
            </a:r>
            <a:r>
              <a:rPr lang="tr-TR" sz="1800" dirty="0"/>
              <a:t> </a:t>
            </a:r>
            <a:r>
              <a:rPr lang="tr-TR" sz="1800" dirty="0" err="1"/>
              <a:t>were</a:t>
            </a:r>
            <a:r>
              <a:rPr lang="tr-TR" sz="1800" dirty="0"/>
              <a:t> not </a:t>
            </a:r>
            <a:r>
              <a:rPr lang="tr-TR" sz="1800" dirty="0" err="1"/>
              <a:t>involved</a:t>
            </a:r>
            <a:r>
              <a:rPr lang="tr-TR" sz="1800" dirty="0"/>
              <a:t> in </a:t>
            </a:r>
            <a:r>
              <a:rPr lang="tr-TR" sz="1800" dirty="0" err="1"/>
              <a:t>the</a:t>
            </a:r>
            <a:r>
              <a:rPr lang="tr-TR" sz="1800" dirty="0"/>
              <a:t> Linux </a:t>
            </a:r>
            <a:r>
              <a:rPr lang="tr-TR" sz="1800" dirty="0" err="1"/>
              <a:t>ecosystem</a:t>
            </a:r>
            <a:r>
              <a:rPr lang="tr-TR" sz="1800" dirty="0"/>
              <a:t>. </a:t>
            </a:r>
            <a:r>
              <a:rPr lang="tr-TR" sz="1800" dirty="0" err="1"/>
              <a:t>To</a:t>
            </a:r>
            <a:r>
              <a:rPr lang="tr-TR" sz="1800" dirty="0"/>
              <a:t> </a:t>
            </a:r>
            <a:r>
              <a:rPr lang="tr-TR" sz="1800" dirty="0" err="1"/>
              <a:t>this</a:t>
            </a:r>
            <a:r>
              <a:rPr lang="tr-TR" sz="1800" dirty="0"/>
              <a:t> </a:t>
            </a:r>
            <a:r>
              <a:rPr lang="tr-TR" sz="1800" dirty="0" err="1"/>
              <a:t>day</a:t>
            </a:r>
            <a:r>
              <a:rPr lang="tr-TR" sz="1800" dirty="0"/>
              <a:t>, </a:t>
            </a:r>
            <a:r>
              <a:rPr lang="tr-TR" sz="1800" dirty="0" err="1"/>
              <a:t>most</a:t>
            </a:r>
            <a:r>
              <a:rPr lang="tr-TR" sz="1800" dirty="0"/>
              <a:t> Windows </a:t>
            </a:r>
            <a:r>
              <a:rPr lang="tr-TR" sz="1800" dirty="0" err="1"/>
              <a:t>users</a:t>
            </a:r>
            <a:r>
              <a:rPr lang="tr-TR" sz="1800" dirty="0"/>
              <a:t> </a:t>
            </a:r>
            <a:r>
              <a:rPr lang="tr-TR" sz="1800" dirty="0" err="1"/>
              <a:t>still</a:t>
            </a:r>
            <a:r>
              <a:rPr lang="tr-TR" sz="1800" dirty="0"/>
              <a:t> </a:t>
            </a:r>
            <a:r>
              <a:rPr lang="tr-TR" sz="1800" dirty="0" err="1"/>
              <a:t>seem</a:t>
            </a:r>
            <a:r>
              <a:rPr lang="tr-TR" sz="1800" dirty="0"/>
              <a:t> </a:t>
            </a:r>
            <a:r>
              <a:rPr lang="tr-TR" sz="1800" dirty="0" err="1"/>
              <a:t>to</a:t>
            </a:r>
            <a:r>
              <a:rPr lang="tr-TR" sz="1800" dirty="0"/>
              <a:t> be </a:t>
            </a:r>
            <a:r>
              <a:rPr lang="tr-TR" sz="1800" dirty="0" err="1"/>
              <a:t>hardwired</a:t>
            </a:r>
            <a:r>
              <a:rPr lang="tr-TR" sz="1800" dirty="0"/>
              <a:t> </a:t>
            </a:r>
            <a:r>
              <a:rPr lang="tr-TR" sz="1800" dirty="0" err="1"/>
              <a:t>to</a:t>
            </a:r>
            <a:r>
              <a:rPr lang="tr-TR" sz="1800" dirty="0"/>
              <a:t> </a:t>
            </a:r>
            <a:r>
              <a:rPr lang="tr-TR" sz="1800" dirty="0" err="1"/>
              <a:t>open</a:t>
            </a:r>
            <a:r>
              <a:rPr lang="tr-TR" sz="1800" dirty="0"/>
              <a:t> a web browser </a:t>
            </a:r>
            <a:r>
              <a:rPr lang="tr-TR" sz="1800" dirty="0" err="1"/>
              <a:t>to</a:t>
            </a:r>
            <a:r>
              <a:rPr lang="tr-TR" sz="1800" dirty="0"/>
              <a:t> </a:t>
            </a:r>
            <a:r>
              <a:rPr lang="tr-TR" sz="1800" dirty="0" err="1"/>
              <a:t>search</a:t>
            </a:r>
            <a:r>
              <a:rPr lang="tr-TR" sz="1800" dirty="0"/>
              <a:t> </a:t>
            </a:r>
            <a:r>
              <a:rPr lang="tr-TR" sz="1800" dirty="0" err="1"/>
              <a:t>for</a:t>
            </a:r>
            <a:r>
              <a:rPr lang="tr-TR" sz="1800" dirty="0"/>
              <a:t> </a:t>
            </a:r>
            <a:r>
              <a:rPr lang="tr-TR" sz="1800" dirty="0" err="1"/>
              <a:t>and</a:t>
            </a:r>
            <a:r>
              <a:rPr lang="tr-TR" sz="1800" dirty="0"/>
              <a:t> </a:t>
            </a:r>
            <a:r>
              <a:rPr lang="tr-TR" sz="1800" dirty="0" err="1"/>
              <a:t>install</a:t>
            </a:r>
            <a:r>
              <a:rPr lang="tr-TR" sz="1800" dirty="0"/>
              <a:t> </a:t>
            </a:r>
            <a:r>
              <a:rPr lang="tr-TR" sz="1800" dirty="0" err="1"/>
              <a:t>new</a:t>
            </a:r>
            <a:r>
              <a:rPr lang="tr-TR" sz="1800" dirty="0"/>
              <a:t> software. </a:t>
            </a:r>
            <a:r>
              <a:rPr lang="tr-TR" sz="1800" dirty="0" err="1"/>
              <a:t>However</a:t>
            </a:r>
            <a:r>
              <a:rPr lang="tr-TR" sz="1800" dirty="0"/>
              <a:t>, </a:t>
            </a:r>
            <a:r>
              <a:rPr lang="tr-TR" sz="1800" dirty="0" err="1"/>
              <a:t>those</a:t>
            </a:r>
            <a:r>
              <a:rPr lang="tr-TR" sz="1800" dirty="0"/>
              <a:t> </a:t>
            </a:r>
            <a:r>
              <a:rPr lang="tr-TR" sz="1800" dirty="0" err="1"/>
              <a:t>with</a:t>
            </a:r>
            <a:r>
              <a:rPr lang="tr-TR" sz="1800" dirty="0"/>
              <a:t> </a:t>
            </a:r>
            <a:r>
              <a:rPr lang="tr-TR" sz="1800" dirty="0" err="1"/>
              <a:t>smartphones</a:t>
            </a:r>
            <a:r>
              <a:rPr lang="tr-TR" sz="1800" dirty="0"/>
              <a:t> </a:t>
            </a:r>
            <a:r>
              <a:rPr lang="tr-TR" sz="1800" dirty="0" err="1"/>
              <a:t>have</a:t>
            </a:r>
            <a:r>
              <a:rPr lang="tr-TR" sz="1800" dirty="0"/>
              <a:t> </a:t>
            </a:r>
            <a:r>
              <a:rPr lang="tr-TR" sz="1800" dirty="0" err="1"/>
              <a:t>gotten</a:t>
            </a:r>
            <a:r>
              <a:rPr lang="tr-TR" sz="1800" dirty="0"/>
              <a:t> </a:t>
            </a:r>
            <a:r>
              <a:rPr lang="tr-TR" sz="1800" dirty="0" err="1"/>
              <a:t>used</a:t>
            </a:r>
            <a:r>
              <a:rPr lang="tr-TR" sz="1800" dirty="0"/>
              <a:t> </a:t>
            </a:r>
            <a:r>
              <a:rPr lang="tr-TR" sz="1800" dirty="0" err="1"/>
              <a:t>to</a:t>
            </a:r>
            <a:r>
              <a:rPr lang="tr-TR" sz="1800" dirty="0"/>
              <a:t> </a:t>
            </a:r>
            <a:r>
              <a:rPr lang="tr-TR" sz="1800" dirty="0" err="1"/>
              <a:t>the</a:t>
            </a:r>
            <a:r>
              <a:rPr lang="tr-TR" sz="1800" dirty="0"/>
              <a:t> idea of a software "</a:t>
            </a:r>
            <a:r>
              <a:rPr lang="tr-TR" sz="1800" dirty="0" err="1"/>
              <a:t>store</a:t>
            </a:r>
            <a:r>
              <a:rPr lang="tr-TR" sz="1800" dirty="0"/>
              <a:t>." </a:t>
            </a:r>
            <a:r>
              <a:rPr lang="tr-TR" sz="1800" dirty="0" err="1"/>
              <a:t>The</a:t>
            </a:r>
            <a:r>
              <a:rPr lang="tr-TR" sz="1800" dirty="0"/>
              <a:t> </a:t>
            </a:r>
            <a:r>
              <a:rPr lang="tr-TR" sz="1800" dirty="0" err="1"/>
              <a:t>way</a:t>
            </a:r>
            <a:r>
              <a:rPr lang="tr-TR" sz="1800" dirty="0"/>
              <a:t> </a:t>
            </a:r>
            <a:r>
              <a:rPr lang="tr-TR" sz="1800" dirty="0" err="1"/>
              <a:t>smartphone</a:t>
            </a:r>
            <a:r>
              <a:rPr lang="tr-TR" sz="1800" dirty="0"/>
              <a:t> </a:t>
            </a:r>
            <a:r>
              <a:rPr lang="tr-TR" sz="1800" dirty="0" err="1"/>
              <a:t>users</a:t>
            </a:r>
            <a:r>
              <a:rPr lang="tr-TR" sz="1800" dirty="0"/>
              <a:t> </a:t>
            </a:r>
            <a:r>
              <a:rPr lang="tr-TR" sz="1800" dirty="0" err="1"/>
              <a:t>obtain</a:t>
            </a:r>
            <a:r>
              <a:rPr lang="tr-TR" sz="1800" dirty="0"/>
              <a:t> software </a:t>
            </a:r>
            <a:r>
              <a:rPr lang="tr-TR" sz="1800" dirty="0" err="1"/>
              <a:t>and</a:t>
            </a:r>
            <a:r>
              <a:rPr lang="tr-TR" sz="1800" dirty="0"/>
              <a:t> </a:t>
            </a:r>
            <a:r>
              <a:rPr lang="tr-TR" sz="1800" dirty="0" err="1"/>
              <a:t>the</a:t>
            </a:r>
            <a:r>
              <a:rPr lang="tr-TR" sz="1800" dirty="0"/>
              <a:t> </a:t>
            </a:r>
            <a:r>
              <a:rPr lang="tr-TR" sz="1800" dirty="0" err="1"/>
              <a:t>way</a:t>
            </a:r>
            <a:r>
              <a:rPr lang="tr-TR" sz="1800" dirty="0"/>
              <a:t> </a:t>
            </a:r>
            <a:r>
              <a:rPr lang="tr-TR" sz="1800" dirty="0" err="1"/>
              <a:t>package</a:t>
            </a:r>
            <a:r>
              <a:rPr lang="tr-TR" sz="1800" dirty="0"/>
              <a:t> </a:t>
            </a:r>
            <a:r>
              <a:rPr lang="tr-TR" sz="1800" dirty="0" err="1"/>
              <a:t>managers</a:t>
            </a:r>
            <a:r>
              <a:rPr lang="tr-TR" sz="1800" dirty="0"/>
              <a:t> </a:t>
            </a:r>
            <a:r>
              <a:rPr lang="tr-TR" sz="1800" dirty="0" err="1"/>
              <a:t>work</a:t>
            </a:r>
            <a:r>
              <a:rPr lang="tr-TR" sz="1800" dirty="0"/>
              <a:t> </a:t>
            </a:r>
            <a:r>
              <a:rPr lang="tr-TR" sz="1800" dirty="0" err="1"/>
              <a:t>are</a:t>
            </a:r>
            <a:r>
              <a:rPr lang="tr-TR" sz="1800" dirty="0"/>
              <a:t> not </a:t>
            </a:r>
            <a:r>
              <a:rPr lang="tr-TR" sz="1800" dirty="0" err="1"/>
              <a:t>dissimilar</a:t>
            </a:r>
            <a:r>
              <a:rPr lang="tr-TR" sz="1800" dirty="0"/>
              <a:t>. </a:t>
            </a:r>
            <a:r>
              <a:rPr lang="tr-TR" sz="1800" dirty="0" err="1"/>
              <a:t>While</a:t>
            </a:r>
            <a:r>
              <a:rPr lang="tr-TR" sz="1800" dirty="0"/>
              <a:t> </a:t>
            </a:r>
            <a:r>
              <a:rPr lang="tr-TR" sz="1800" dirty="0" err="1"/>
              <a:t>there</a:t>
            </a:r>
            <a:r>
              <a:rPr lang="tr-TR" sz="1800" dirty="0"/>
              <a:t> </a:t>
            </a:r>
            <a:r>
              <a:rPr lang="tr-TR" sz="1800" dirty="0" err="1"/>
              <a:t>have</a:t>
            </a:r>
            <a:r>
              <a:rPr lang="tr-TR" sz="1800" dirty="0"/>
              <a:t> </a:t>
            </a:r>
            <a:r>
              <a:rPr lang="tr-TR" sz="1800" dirty="0" err="1"/>
              <a:t>been</a:t>
            </a:r>
            <a:r>
              <a:rPr lang="tr-TR" sz="1800" dirty="0"/>
              <a:t> </a:t>
            </a:r>
            <a:r>
              <a:rPr lang="tr-TR" sz="1800" dirty="0" err="1"/>
              <a:t>several</a:t>
            </a:r>
            <a:r>
              <a:rPr lang="tr-TR" sz="1800" dirty="0"/>
              <a:t> </a:t>
            </a:r>
            <a:r>
              <a:rPr lang="tr-TR" sz="1800" dirty="0" err="1"/>
              <a:t>attempts</a:t>
            </a:r>
            <a:r>
              <a:rPr lang="tr-TR" sz="1800" dirty="0"/>
              <a:t> at </a:t>
            </a:r>
            <a:r>
              <a:rPr lang="tr-TR" sz="1800" dirty="0" err="1"/>
              <a:t>making</a:t>
            </a:r>
            <a:r>
              <a:rPr lang="tr-TR" sz="1800" dirty="0"/>
              <a:t> an </a:t>
            </a:r>
            <a:r>
              <a:rPr lang="tr-TR" sz="1800" dirty="0" err="1"/>
              <a:t>attractive</a:t>
            </a:r>
            <a:r>
              <a:rPr lang="tr-TR" sz="1800" dirty="0"/>
              <a:t> UI </a:t>
            </a:r>
            <a:r>
              <a:rPr lang="tr-TR" sz="1800" dirty="0" err="1"/>
              <a:t>for</a:t>
            </a:r>
            <a:r>
              <a:rPr lang="tr-TR" sz="1800" dirty="0"/>
              <a:t> software </a:t>
            </a:r>
            <a:r>
              <a:rPr lang="tr-TR" sz="1800" dirty="0" err="1"/>
              <a:t>repositories</a:t>
            </a:r>
            <a:r>
              <a:rPr lang="tr-TR" sz="1800" dirty="0"/>
              <a:t>, </a:t>
            </a:r>
            <a:r>
              <a:rPr lang="tr-TR" sz="1800" dirty="0" err="1"/>
              <a:t>the</a:t>
            </a:r>
            <a:r>
              <a:rPr lang="tr-TR" sz="1800" dirty="0"/>
              <a:t> </a:t>
            </a:r>
            <a:r>
              <a:rPr lang="tr-TR" sz="1800" dirty="0" err="1"/>
              <a:t>vast</a:t>
            </a:r>
            <a:r>
              <a:rPr lang="tr-TR" sz="1800" dirty="0"/>
              <a:t> </a:t>
            </a:r>
            <a:r>
              <a:rPr lang="tr-TR" sz="1800" dirty="0" err="1"/>
              <a:t>majority</a:t>
            </a:r>
            <a:r>
              <a:rPr lang="tr-TR" sz="1800" dirty="0"/>
              <a:t> of Linux </a:t>
            </a:r>
            <a:r>
              <a:rPr lang="tr-TR" sz="1800" dirty="0" err="1"/>
              <a:t>users</a:t>
            </a:r>
            <a:r>
              <a:rPr lang="tr-TR" sz="1800" dirty="0"/>
              <a:t> </a:t>
            </a:r>
            <a:r>
              <a:rPr lang="tr-TR" sz="1800" dirty="0" err="1"/>
              <a:t>still</a:t>
            </a:r>
            <a:r>
              <a:rPr lang="tr-TR" sz="1800" dirty="0"/>
              <a:t> </a:t>
            </a:r>
            <a:r>
              <a:rPr lang="tr-TR" sz="1800" dirty="0" err="1"/>
              <a:t>use</a:t>
            </a:r>
            <a:r>
              <a:rPr lang="tr-TR" sz="1800" dirty="0"/>
              <a:t> </a:t>
            </a:r>
            <a:r>
              <a:rPr lang="tr-TR" sz="1800" dirty="0" err="1"/>
              <a:t>the</a:t>
            </a:r>
            <a:r>
              <a:rPr lang="tr-TR" sz="1800" dirty="0"/>
              <a:t> </a:t>
            </a:r>
            <a:r>
              <a:rPr lang="tr-TR" sz="1800" dirty="0" err="1"/>
              <a:t>command</a:t>
            </a:r>
            <a:r>
              <a:rPr lang="tr-TR" sz="1800" dirty="0"/>
              <a:t> </a:t>
            </a:r>
            <a:r>
              <a:rPr lang="tr-TR" sz="1800" dirty="0" err="1"/>
              <a:t>line</a:t>
            </a:r>
            <a:r>
              <a:rPr lang="tr-TR" sz="1800" dirty="0"/>
              <a:t> </a:t>
            </a:r>
            <a:r>
              <a:rPr lang="tr-TR" sz="1800" dirty="0" err="1"/>
              <a:t>to</a:t>
            </a:r>
            <a:r>
              <a:rPr lang="tr-TR" sz="1800" dirty="0"/>
              <a:t> </a:t>
            </a:r>
            <a:r>
              <a:rPr lang="tr-TR" sz="1800" dirty="0" err="1"/>
              <a:t>install</a:t>
            </a:r>
            <a:r>
              <a:rPr lang="tr-TR" sz="1800" dirty="0"/>
              <a:t> </a:t>
            </a:r>
            <a:r>
              <a:rPr lang="tr-TR" sz="1800" dirty="0" err="1"/>
              <a:t>packages</a:t>
            </a:r>
            <a:r>
              <a:rPr lang="tr-TR" sz="1800" dirty="0"/>
              <a:t>. Software </a:t>
            </a:r>
            <a:r>
              <a:rPr lang="tr-TR" sz="1800" dirty="0" err="1"/>
              <a:t>repositories</a:t>
            </a:r>
            <a:r>
              <a:rPr lang="tr-TR" sz="1800" dirty="0"/>
              <a:t> </a:t>
            </a:r>
            <a:r>
              <a:rPr lang="tr-TR" sz="1800" dirty="0" err="1"/>
              <a:t>are</a:t>
            </a:r>
            <a:r>
              <a:rPr lang="tr-TR" sz="1800" dirty="0"/>
              <a:t> a </a:t>
            </a:r>
            <a:r>
              <a:rPr lang="tr-TR" sz="1800" dirty="0" err="1"/>
              <a:t>centralized</a:t>
            </a:r>
            <a:r>
              <a:rPr lang="tr-TR" sz="1800" dirty="0"/>
              <a:t> </a:t>
            </a:r>
            <a:r>
              <a:rPr lang="tr-TR" sz="1800" dirty="0" err="1"/>
              <a:t>listing</a:t>
            </a:r>
            <a:r>
              <a:rPr lang="tr-TR" sz="1800" dirty="0"/>
              <a:t> of </a:t>
            </a:r>
            <a:r>
              <a:rPr lang="tr-TR" sz="1800" dirty="0" err="1"/>
              <a:t>all</a:t>
            </a:r>
            <a:r>
              <a:rPr lang="tr-TR" sz="1800" dirty="0"/>
              <a:t> of </a:t>
            </a:r>
            <a:r>
              <a:rPr lang="tr-TR" sz="1800" dirty="0" err="1"/>
              <a:t>the</a:t>
            </a:r>
            <a:r>
              <a:rPr lang="tr-TR" sz="1800" dirty="0"/>
              <a:t> </a:t>
            </a:r>
            <a:r>
              <a:rPr lang="tr-TR" sz="1800" dirty="0" err="1"/>
              <a:t>available</a:t>
            </a:r>
            <a:r>
              <a:rPr lang="tr-TR" sz="1800" dirty="0"/>
              <a:t> software </a:t>
            </a:r>
            <a:r>
              <a:rPr lang="tr-TR" sz="1800" dirty="0" err="1"/>
              <a:t>for</a:t>
            </a:r>
            <a:r>
              <a:rPr lang="tr-TR" sz="1800" dirty="0"/>
              <a:t> </a:t>
            </a:r>
            <a:r>
              <a:rPr lang="tr-TR" sz="1800" dirty="0" err="1"/>
              <a:t>any</a:t>
            </a:r>
            <a:r>
              <a:rPr lang="tr-TR" sz="1800" dirty="0"/>
              <a:t> </a:t>
            </a:r>
            <a:r>
              <a:rPr lang="tr-TR" sz="1800" dirty="0" err="1"/>
              <a:t>repository</a:t>
            </a:r>
            <a:r>
              <a:rPr lang="tr-TR" sz="1800" dirty="0"/>
              <a:t> </a:t>
            </a:r>
            <a:r>
              <a:rPr lang="tr-TR" sz="1800" dirty="0" err="1"/>
              <a:t>the</a:t>
            </a:r>
            <a:r>
              <a:rPr lang="tr-TR" sz="1800" dirty="0"/>
              <a:t> </a:t>
            </a:r>
            <a:r>
              <a:rPr lang="tr-TR" sz="1800" dirty="0" err="1"/>
              <a:t>system</a:t>
            </a:r>
            <a:r>
              <a:rPr lang="tr-TR" sz="1800" dirty="0"/>
              <a:t> has </a:t>
            </a:r>
            <a:r>
              <a:rPr lang="tr-TR" sz="1800" dirty="0" err="1"/>
              <a:t>been</a:t>
            </a:r>
            <a:r>
              <a:rPr lang="tr-TR" sz="1800" dirty="0"/>
              <a:t> </a:t>
            </a:r>
            <a:r>
              <a:rPr lang="tr-TR" sz="1800" dirty="0" err="1"/>
              <a:t>configured</a:t>
            </a:r>
            <a:r>
              <a:rPr lang="tr-TR" sz="1800" dirty="0"/>
              <a:t> </a:t>
            </a:r>
            <a:r>
              <a:rPr lang="tr-TR" sz="1800" dirty="0" err="1"/>
              <a:t>to</a:t>
            </a:r>
            <a:r>
              <a:rPr lang="tr-TR" sz="1800" dirty="0"/>
              <a:t> </a:t>
            </a:r>
            <a:r>
              <a:rPr lang="tr-TR" sz="1800" dirty="0" err="1"/>
              <a:t>use</a:t>
            </a:r>
            <a:r>
              <a:rPr lang="tr-TR" sz="1800" dirty="0"/>
              <a:t>. </a:t>
            </a:r>
            <a:endParaRPr sz="1800" dirty="0"/>
          </a:p>
          <a:p>
            <a:pPr marL="0" lvl="0" indent="0" algn="l" rtl="0">
              <a:lnSpc>
                <a:spcPct val="100000"/>
              </a:lnSpc>
              <a:spcBef>
                <a:spcPts val="0"/>
              </a:spcBef>
              <a:spcAft>
                <a:spcPts val="0"/>
              </a:spcAft>
              <a:buClr>
                <a:schemeClr val="dk1"/>
              </a:buClr>
              <a:buSzPts val="1100"/>
              <a:buFont typeface="Arial"/>
              <a:buNone/>
            </a:pPr>
            <a:r>
              <a:rPr lang="tr-TR" sz="1800" dirty="0" err="1"/>
              <a:t>So</a:t>
            </a:r>
            <a:r>
              <a:rPr lang="tr-TR" sz="1800" dirty="0"/>
              <a:t>, </a:t>
            </a:r>
            <a:r>
              <a:rPr lang="tr-TR" sz="1800" dirty="0" err="1"/>
              <a:t>the</a:t>
            </a:r>
            <a:r>
              <a:rPr lang="tr-TR" sz="1800" dirty="0"/>
              <a:t> </a:t>
            </a:r>
            <a:r>
              <a:rPr lang="tr-TR" sz="1800" dirty="0" err="1"/>
              <a:t>Package</a:t>
            </a:r>
            <a:r>
              <a:rPr lang="tr-TR" sz="1800" dirty="0"/>
              <a:t> </a:t>
            </a:r>
            <a:r>
              <a:rPr lang="tr-TR" sz="1800" dirty="0" err="1"/>
              <a:t>managers</a:t>
            </a:r>
            <a:r>
              <a:rPr lang="tr-TR" sz="1800" dirty="0"/>
              <a:t> </a:t>
            </a:r>
            <a:r>
              <a:rPr lang="tr-TR" sz="1800" dirty="0" err="1"/>
              <a:t>which</a:t>
            </a:r>
            <a:r>
              <a:rPr lang="tr-TR" sz="1800" dirty="0"/>
              <a:t> </a:t>
            </a:r>
            <a:r>
              <a:rPr lang="tr-TR" sz="1800" dirty="0" err="1"/>
              <a:t>use</a:t>
            </a:r>
            <a:r>
              <a:rPr lang="tr-TR" sz="1800" dirty="0"/>
              <a:t> </a:t>
            </a:r>
            <a:r>
              <a:rPr lang="tr-TR" sz="1800" dirty="0" err="1"/>
              <a:t>these</a:t>
            </a:r>
            <a:r>
              <a:rPr lang="tr-TR" sz="1800" dirty="0"/>
              <a:t> </a:t>
            </a:r>
            <a:r>
              <a:rPr lang="tr-TR" sz="1800" dirty="0" err="1"/>
              <a:t>repos</a:t>
            </a:r>
            <a:r>
              <a:rPr lang="tr-TR" sz="1800" dirty="0"/>
              <a:t> </a:t>
            </a:r>
            <a:r>
              <a:rPr lang="tr-TR" sz="1800" dirty="0" err="1"/>
              <a:t>play</a:t>
            </a:r>
            <a:r>
              <a:rPr lang="tr-TR" sz="1800" dirty="0"/>
              <a:t> an </a:t>
            </a:r>
            <a:r>
              <a:rPr lang="tr-TR" sz="1800" dirty="0" err="1"/>
              <a:t>important</a:t>
            </a:r>
            <a:r>
              <a:rPr lang="tr-TR" sz="1800" dirty="0"/>
              <a:t> role in Linux software </a:t>
            </a:r>
            <a:r>
              <a:rPr lang="tr-TR" sz="1800" dirty="0" err="1"/>
              <a:t>management</a:t>
            </a:r>
            <a:r>
              <a:rPr lang="tr-TR" sz="1800" dirty="0"/>
              <a:t>. </a:t>
            </a:r>
            <a:endParaRPr sz="1800" dirty="0"/>
          </a:p>
          <a:p>
            <a:pPr marL="0" lvl="0" indent="0" algn="l" rtl="0">
              <a:lnSpc>
                <a:spcPct val="100000"/>
              </a:lnSpc>
              <a:spcBef>
                <a:spcPts val="0"/>
              </a:spcBef>
              <a:spcAft>
                <a:spcPts val="0"/>
              </a:spcAft>
              <a:buNone/>
            </a:pPr>
            <a:r>
              <a:rPr lang="tr-TR" sz="1800" dirty="0"/>
              <a:t>Linux </a:t>
            </a:r>
            <a:r>
              <a:rPr lang="tr-TR" sz="1800" dirty="0" err="1"/>
              <a:t>adopted</a:t>
            </a:r>
            <a:r>
              <a:rPr lang="tr-TR" sz="1800" dirty="0"/>
              <a:t> </a:t>
            </a:r>
            <a:r>
              <a:rPr lang="tr-TR" sz="1800" dirty="0" err="1"/>
              <a:t>early</a:t>
            </a:r>
            <a:r>
              <a:rPr lang="tr-TR" sz="1800" dirty="0"/>
              <a:t> </a:t>
            </a:r>
            <a:r>
              <a:rPr lang="tr-TR" sz="1800" dirty="0" err="1"/>
              <a:t>the</a:t>
            </a:r>
            <a:r>
              <a:rPr lang="tr-TR" sz="1800" dirty="0"/>
              <a:t> </a:t>
            </a:r>
            <a:r>
              <a:rPr lang="tr-TR" sz="1800" dirty="0" err="1"/>
              <a:t>practice</a:t>
            </a:r>
            <a:r>
              <a:rPr lang="tr-TR" sz="1800" dirty="0"/>
              <a:t> of </a:t>
            </a:r>
            <a:r>
              <a:rPr lang="tr-TR" sz="1800" dirty="0" err="1"/>
              <a:t>maintaining</a:t>
            </a:r>
            <a:r>
              <a:rPr lang="tr-TR" sz="1800" dirty="0"/>
              <a:t> a </a:t>
            </a:r>
            <a:r>
              <a:rPr lang="tr-TR" sz="1800" dirty="0" err="1"/>
              <a:t>centralized</a:t>
            </a:r>
            <a:r>
              <a:rPr lang="tr-TR" sz="1800" dirty="0"/>
              <a:t> </a:t>
            </a:r>
            <a:r>
              <a:rPr lang="tr-TR" sz="1800" dirty="0" err="1"/>
              <a:t>location</a:t>
            </a:r>
            <a:r>
              <a:rPr lang="tr-TR" sz="1800" dirty="0"/>
              <a:t> </a:t>
            </a:r>
            <a:r>
              <a:rPr lang="tr-TR" sz="1800" dirty="0" err="1"/>
              <a:t>where</a:t>
            </a:r>
            <a:r>
              <a:rPr lang="tr-TR" sz="1800" dirty="0"/>
              <a:t> </a:t>
            </a:r>
            <a:r>
              <a:rPr lang="tr-TR" sz="1800" dirty="0" err="1"/>
              <a:t>users</a:t>
            </a:r>
            <a:r>
              <a:rPr lang="tr-TR" sz="1800" dirty="0"/>
              <a:t> </a:t>
            </a:r>
            <a:r>
              <a:rPr lang="tr-TR" sz="1800" dirty="0" err="1"/>
              <a:t>could</a:t>
            </a:r>
            <a:r>
              <a:rPr lang="tr-TR" sz="1800" dirty="0"/>
              <a:t> </a:t>
            </a:r>
            <a:r>
              <a:rPr lang="tr-TR" sz="1800" dirty="0" err="1"/>
              <a:t>find</a:t>
            </a:r>
            <a:r>
              <a:rPr lang="tr-TR" sz="1800" dirty="0"/>
              <a:t> </a:t>
            </a:r>
            <a:r>
              <a:rPr lang="tr-TR" sz="1800" dirty="0" err="1"/>
              <a:t>and</a:t>
            </a:r>
            <a:r>
              <a:rPr lang="tr-TR" sz="1800" dirty="0"/>
              <a:t> </a:t>
            </a:r>
            <a:r>
              <a:rPr lang="tr-TR" sz="1800" dirty="0" err="1"/>
              <a:t>install</a:t>
            </a:r>
            <a:r>
              <a:rPr lang="tr-TR" sz="1800" dirty="0"/>
              <a:t> software. I </a:t>
            </a:r>
            <a:r>
              <a:rPr lang="tr-TR" sz="1800" dirty="0" err="1"/>
              <a:t>will</a:t>
            </a:r>
            <a:r>
              <a:rPr lang="tr-TR" sz="1800" dirty="0"/>
              <a:t> not </a:t>
            </a:r>
            <a:r>
              <a:rPr lang="tr-TR" sz="1800" dirty="0" err="1"/>
              <a:t>overwhelm</a:t>
            </a:r>
            <a:r>
              <a:rPr lang="tr-TR" sz="1800" dirty="0"/>
              <a:t> </a:t>
            </a:r>
            <a:r>
              <a:rPr lang="tr-TR" sz="1800" dirty="0" err="1"/>
              <a:t>you</a:t>
            </a:r>
            <a:r>
              <a:rPr lang="tr-TR" sz="1800" dirty="0"/>
              <a:t> </a:t>
            </a:r>
            <a:r>
              <a:rPr lang="tr-TR" sz="1800" dirty="0" err="1"/>
              <a:t>with</a:t>
            </a:r>
            <a:r>
              <a:rPr lang="tr-TR" sz="1800" dirty="0"/>
              <a:t> </a:t>
            </a:r>
            <a:r>
              <a:rPr lang="tr-TR" sz="1800" dirty="0" err="1"/>
              <a:t>the</a:t>
            </a:r>
            <a:r>
              <a:rPr lang="tr-TR" sz="1800" dirty="0"/>
              <a:t> </a:t>
            </a:r>
            <a:r>
              <a:rPr lang="tr-TR" sz="1800" dirty="0" err="1"/>
              <a:t>details</a:t>
            </a:r>
            <a:r>
              <a:rPr lang="tr-TR" sz="1800" dirty="0"/>
              <a:t> of software </a:t>
            </a:r>
            <a:r>
              <a:rPr lang="tr-TR" sz="1800" dirty="0" err="1"/>
              <a:t>installation</a:t>
            </a:r>
            <a:r>
              <a:rPr lang="tr-TR" sz="1800" dirty="0"/>
              <a:t> </a:t>
            </a:r>
            <a:r>
              <a:rPr lang="tr-TR" sz="1800" dirty="0" err="1"/>
              <a:t>and</a:t>
            </a:r>
            <a:r>
              <a:rPr lang="tr-TR" sz="1800" dirty="0"/>
              <a:t> </a:t>
            </a:r>
            <a:r>
              <a:rPr lang="tr-TR" sz="1800" dirty="0" err="1"/>
              <a:t>more</a:t>
            </a:r>
            <a:r>
              <a:rPr lang="tr-TR" sz="1800" dirty="0"/>
              <a:t> </a:t>
            </a:r>
            <a:r>
              <a:rPr lang="tr-TR" sz="1800" dirty="0" err="1"/>
              <a:t>complicated</a:t>
            </a:r>
            <a:r>
              <a:rPr lang="tr-TR" sz="1800" dirty="0"/>
              <a:t> software </a:t>
            </a:r>
            <a:r>
              <a:rPr lang="tr-TR" sz="1800" dirty="0" err="1"/>
              <a:t>updating</a:t>
            </a:r>
            <a:r>
              <a:rPr lang="tr-TR" sz="1800" dirty="0"/>
              <a:t> </a:t>
            </a:r>
            <a:r>
              <a:rPr lang="tr-TR" sz="1800" dirty="0" err="1"/>
              <a:t>process</a:t>
            </a:r>
            <a:r>
              <a:rPr lang="tr-TR" sz="1800" dirty="0"/>
              <a:t> since </a:t>
            </a:r>
            <a:r>
              <a:rPr lang="tr-TR" sz="1800" dirty="0" err="1"/>
              <a:t>package</a:t>
            </a:r>
            <a:r>
              <a:rPr lang="tr-TR" sz="1800" dirty="0"/>
              <a:t> </a:t>
            </a:r>
            <a:r>
              <a:rPr lang="tr-TR" sz="1800" dirty="0" err="1"/>
              <a:t>managers</a:t>
            </a:r>
            <a:r>
              <a:rPr lang="tr-TR" sz="1800" dirty="0"/>
              <a:t> </a:t>
            </a:r>
            <a:r>
              <a:rPr lang="tr-TR" sz="1800" dirty="0" err="1"/>
              <a:t>have</a:t>
            </a:r>
            <a:r>
              <a:rPr lang="tr-TR" sz="1800" dirty="0"/>
              <a:t> </a:t>
            </a:r>
            <a:r>
              <a:rPr lang="tr-TR" sz="1800" dirty="0" err="1"/>
              <a:t>arrived</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b="1" dirty="0" err="1"/>
              <a:t>So</a:t>
            </a:r>
            <a:r>
              <a:rPr lang="tr-TR" sz="1800" b="1" dirty="0"/>
              <a:t>, </a:t>
            </a:r>
            <a:r>
              <a:rPr lang="tr-TR" sz="1800" b="1" dirty="0" err="1"/>
              <a:t>what</a:t>
            </a:r>
            <a:r>
              <a:rPr lang="tr-TR" sz="1800" b="1" dirty="0"/>
              <a:t> is a </a:t>
            </a:r>
            <a:r>
              <a:rPr lang="tr-TR" sz="1800" b="1" dirty="0" err="1"/>
              <a:t>package</a:t>
            </a:r>
            <a:r>
              <a:rPr lang="tr-TR" sz="1800" b="1" dirty="0"/>
              <a:t>?</a:t>
            </a:r>
            <a:endParaRPr sz="1800" b="1" dirty="0"/>
          </a:p>
          <a:p>
            <a:pPr marL="0" lvl="0" indent="0" algn="l" rtl="0">
              <a:lnSpc>
                <a:spcPct val="100000"/>
              </a:lnSpc>
              <a:spcBef>
                <a:spcPts val="0"/>
              </a:spcBef>
              <a:spcAft>
                <a:spcPts val="0"/>
              </a:spcAft>
              <a:buNone/>
            </a:pPr>
            <a:r>
              <a:rPr lang="tr-TR" sz="1800" dirty="0" err="1"/>
              <a:t>Packages</a:t>
            </a:r>
            <a:r>
              <a:rPr lang="tr-TR" sz="1800" dirty="0"/>
              <a:t> </a:t>
            </a:r>
            <a:r>
              <a:rPr lang="tr-TR" sz="1800" dirty="0" err="1"/>
              <a:t>were</a:t>
            </a:r>
            <a:r>
              <a:rPr lang="tr-TR" sz="1800" dirty="0"/>
              <a:t> </a:t>
            </a:r>
            <a:r>
              <a:rPr lang="tr-TR" sz="1800" dirty="0" err="1"/>
              <a:t>invented</a:t>
            </a:r>
            <a:r>
              <a:rPr lang="tr-TR" sz="1800" dirty="0"/>
              <a:t> </a:t>
            </a:r>
            <a:r>
              <a:rPr lang="tr-TR" sz="1800" dirty="0" err="1"/>
              <a:t>to</a:t>
            </a:r>
            <a:r>
              <a:rPr lang="tr-TR" sz="1800" dirty="0"/>
              <a:t> </a:t>
            </a:r>
            <a:r>
              <a:rPr lang="tr-TR" sz="1800" dirty="0" err="1"/>
              <a:t>combat</a:t>
            </a:r>
            <a:r>
              <a:rPr lang="tr-TR" sz="1800" dirty="0"/>
              <a:t> </a:t>
            </a:r>
            <a:r>
              <a:rPr lang="tr-TR" sz="1800" dirty="0" err="1"/>
              <a:t>the</a:t>
            </a:r>
            <a:r>
              <a:rPr lang="tr-TR" sz="1800" dirty="0"/>
              <a:t> </a:t>
            </a:r>
            <a:r>
              <a:rPr lang="tr-TR" sz="1800" dirty="0" err="1"/>
              <a:t>complexity</a:t>
            </a:r>
            <a:r>
              <a:rPr lang="tr-TR" sz="1800" dirty="0"/>
              <a:t> of </a:t>
            </a:r>
            <a:r>
              <a:rPr lang="tr-TR" sz="1800" dirty="0" err="1"/>
              <a:t>installing</a:t>
            </a:r>
            <a:r>
              <a:rPr lang="tr-TR" sz="1800" dirty="0"/>
              <a:t> software. </a:t>
            </a:r>
            <a:r>
              <a:rPr lang="tr-TR" sz="1800" dirty="0" err="1"/>
              <a:t>Packages</a:t>
            </a:r>
            <a:r>
              <a:rPr lang="tr-TR" sz="1800" dirty="0"/>
              <a:t> </a:t>
            </a:r>
            <a:r>
              <a:rPr lang="tr-TR" sz="1800" dirty="0" err="1"/>
              <a:t>collect</a:t>
            </a:r>
            <a:r>
              <a:rPr lang="tr-TR" sz="1800" dirty="0"/>
              <a:t> </a:t>
            </a:r>
            <a:r>
              <a:rPr lang="tr-TR" sz="1800" dirty="0" err="1"/>
              <a:t>multiple</a:t>
            </a:r>
            <a:r>
              <a:rPr lang="tr-TR" sz="1800" dirty="0"/>
              <a:t> data </a:t>
            </a:r>
            <a:r>
              <a:rPr lang="tr-TR" sz="1800" dirty="0" err="1"/>
              <a:t>files</a:t>
            </a:r>
            <a:r>
              <a:rPr lang="tr-TR" sz="1800" dirty="0"/>
              <a:t> </a:t>
            </a:r>
            <a:r>
              <a:rPr lang="tr-TR" sz="1800" dirty="0" err="1"/>
              <a:t>together</a:t>
            </a:r>
            <a:r>
              <a:rPr lang="tr-TR" sz="1800" dirty="0"/>
              <a:t> </a:t>
            </a:r>
            <a:r>
              <a:rPr lang="tr-TR" sz="1800" dirty="0" err="1"/>
              <a:t>into</a:t>
            </a:r>
            <a:r>
              <a:rPr lang="tr-TR" sz="1800" dirty="0"/>
              <a:t> a </a:t>
            </a:r>
            <a:r>
              <a:rPr lang="tr-TR" sz="1800" dirty="0" err="1"/>
              <a:t>single</a:t>
            </a:r>
            <a:r>
              <a:rPr lang="tr-TR" sz="1800" dirty="0"/>
              <a:t> </a:t>
            </a:r>
            <a:r>
              <a:rPr lang="tr-TR" sz="1800" dirty="0" err="1"/>
              <a:t>archive</a:t>
            </a:r>
            <a:r>
              <a:rPr lang="tr-TR" sz="1800" dirty="0"/>
              <a:t> file </a:t>
            </a:r>
            <a:r>
              <a:rPr lang="tr-TR" sz="1800" dirty="0" err="1"/>
              <a:t>for</a:t>
            </a:r>
            <a:r>
              <a:rPr lang="tr-TR" sz="1800" dirty="0"/>
              <a:t> </a:t>
            </a:r>
            <a:r>
              <a:rPr lang="tr-TR" sz="1800" dirty="0" err="1"/>
              <a:t>easier</a:t>
            </a:r>
            <a:r>
              <a:rPr lang="tr-TR" sz="1800" dirty="0"/>
              <a:t> </a:t>
            </a:r>
            <a:r>
              <a:rPr lang="tr-TR" sz="1800" dirty="0" err="1"/>
              <a:t>portability</a:t>
            </a:r>
            <a:r>
              <a:rPr lang="tr-TR" sz="1800" dirty="0"/>
              <a:t> </a:t>
            </a:r>
            <a:r>
              <a:rPr lang="tr-TR" sz="1800" dirty="0" err="1"/>
              <a:t>and</a:t>
            </a:r>
            <a:r>
              <a:rPr lang="tr-TR" sz="1800" dirty="0"/>
              <a:t> </a:t>
            </a:r>
            <a:r>
              <a:rPr lang="tr-TR" sz="1800" dirty="0" err="1"/>
              <a:t>storage</a:t>
            </a:r>
            <a:r>
              <a:rPr lang="tr-TR" sz="1800" dirty="0"/>
              <a:t>, </a:t>
            </a:r>
            <a:r>
              <a:rPr lang="tr-TR" sz="1800" dirty="0" err="1"/>
              <a:t>or</a:t>
            </a:r>
            <a:r>
              <a:rPr lang="tr-TR" sz="1800" dirty="0"/>
              <a:t> </a:t>
            </a:r>
            <a:r>
              <a:rPr lang="tr-TR" sz="1800" dirty="0" err="1"/>
              <a:t>simply</a:t>
            </a:r>
            <a:r>
              <a:rPr lang="tr-TR" sz="1800" dirty="0"/>
              <a:t> </a:t>
            </a:r>
            <a:r>
              <a:rPr lang="tr-TR" sz="1800" dirty="0" err="1"/>
              <a:t>compress</a:t>
            </a:r>
            <a:r>
              <a:rPr lang="tr-TR" sz="1800" dirty="0"/>
              <a:t> </a:t>
            </a:r>
            <a:r>
              <a:rPr lang="tr-TR" sz="1800" dirty="0" err="1"/>
              <a:t>files</a:t>
            </a:r>
            <a:r>
              <a:rPr lang="tr-TR" sz="1800" dirty="0"/>
              <a:t> </a:t>
            </a:r>
            <a:r>
              <a:rPr lang="tr-TR" sz="1800" dirty="0" err="1"/>
              <a:t>to</a:t>
            </a:r>
            <a:r>
              <a:rPr lang="tr-TR" sz="1800" dirty="0"/>
              <a:t> </a:t>
            </a:r>
            <a:r>
              <a:rPr lang="tr-TR" sz="1800" dirty="0" err="1"/>
              <a:t>reduce</a:t>
            </a:r>
            <a:r>
              <a:rPr lang="tr-TR" sz="1800" dirty="0"/>
              <a:t> </a:t>
            </a:r>
            <a:r>
              <a:rPr lang="tr-TR" sz="1800" dirty="0" err="1"/>
              <a:t>storage</a:t>
            </a:r>
            <a:r>
              <a:rPr lang="tr-TR" sz="1800" dirty="0"/>
              <a:t> </a:t>
            </a:r>
            <a:r>
              <a:rPr lang="tr-TR" sz="1800" dirty="0" err="1"/>
              <a:t>space</a:t>
            </a:r>
            <a:r>
              <a:rPr lang="tr-TR" sz="1800" dirty="0"/>
              <a:t>. </a:t>
            </a:r>
            <a:r>
              <a:rPr lang="tr-TR" sz="1800" dirty="0" err="1"/>
              <a:t>The</a:t>
            </a:r>
            <a:r>
              <a:rPr lang="tr-TR" sz="1800" dirty="0"/>
              <a:t> </a:t>
            </a:r>
            <a:r>
              <a:rPr lang="tr-TR" sz="1800" dirty="0" err="1"/>
              <a:t>binaries</a:t>
            </a:r>
            <a:r>
              <a:rPr lang="tr-TR" sz="1800" dirty="0"/>
              <a:t> </a:t>
            </a:r>
            <a:r>
              <a:rPr lang="tr-TR" sz="1800" dirty="0" err="1"/>
              <a:t>included</a:t>
            </a:r>
            <a:r>
              <a:rPr lang="tr-TR" sz="1800" dirty="0"/>
              <a:t> in a </a:t>
            </a:r>
            <a:r>
              <a:rPr lang="tr-TR" sz="1800" dirty="0" err="1"/>
              <a:t>package</a:t>
            </a:r>
            <a:r>
              <a:rPr lang="tr-TR" sz="1800" dirty="0"/>
              <a:t> </a:t>
            </a:r>
            <a:r>
              <a:rPr lang="tr-TR" sz="1800" dirty="0" err="1"/>
              <a:t>are</a:t>
            </a:r>
            <a:r>
              <a:rPr lang="tr-TR" sz="1800" dirty="0"/>
              <a:t> </a:t>
            </a:r>
            <a:r>
              <a:rPr lang="tr-TR" sz="1800" dirty="0" err="1"/>
              <a:t>precompiled</a:t>
            </a:r>
            <a:r>
              <a:rPr lang="tr-TR" sz="1800" dirty="0"/>
              <a:t> </a:t>
            </a:r>
            <a:r>
              <a:rPr lang="tr-TR" sz="1800" dirty="0" err="1"/>
              <a:t>with</a:t>
            </a:r>
            <a:r>
              <a:rPr lang="tr-TR" sz="1800" dirty="0"/>
              <a:t> </a:t>
            </a:r>
            <a:r>
              <a:rPr lang="tr-TR" sz="1800" dirty="0" err="1"/>
              <a:t>according</a:t>
            </a:r>
            <a:r>
              <a:rPr lang="tr-TR" sz="1800" dirty="0"/>
              <a:t> </a:t>
            </a:r>
            <a:r>
              <a:rPr lang="tr-TR" sz="1800" dirty="0" err="1"/>
              <a:t>to</a:t>
            </a:r>
            <a:r>
              <a:rPr lang="tr-TR" sz="1800" dirty="0"/>
              <a:t> </a:t>
            </a:r>
            <a:r>
              <a:rPr lang="tr-TR" sz="1800" dirty="0" err="1"/>
              <a:t>the</a:t>
            </a:r>
            <a:r>
              <a:rPr lang="tr-TR" sz="1800" dirty="0"/>
              <a:t> </a:t>
            </a:r>
            <a:r>
              <a:rPr lang="tr-TR" sz="1800" dirty="0" err="1"/>
              <a:t>sane</a:t>
            </a:r>
            <a:r>
              <a:rPr lang="tr-TR" sz="1800" dirty="0"/>
              <a:t> </a:t>
            </a:r>
            <a:r>
              <a:rPr lang="tr-TR" sz="1800" dirty="0" err="1"/>
              <a:t>defaults</a:t>
            </a:r>
            <a:r>
              <a:rPr lang="tr-TR" sz="1800" dirty="0"/>
              <a:t> </a:t>
            </a:r>
            <a:r>
              <a:rPr lang="tr-TR" sz="1800" dirty="0" err="1"/>
              <a:t>the</a:t>
            </a:r>
            <a:r>
              <a:rPr lang="tr-TR" sz="1800" dirty="0"/>
              <a:t> </a:t>
            </a:r>
            <a:r>
              <a:rPr lang="tr-TR" sz="1800" dirty="0" err="1"/>
              <a:t>developer</a:t>
            </a:r>
            <a:r>
              <a:rPr lang="tr-TR" sz="1800" dirty="0"/>
              <a:t> </a:t>
            </a:r>
            <a:r>
              <a:rPr lang="tr-TR" sz="1800" dirty="0" err="1"/>
              <a:t>chosen</a:t>
            </a:r>
            <a:r>
              <a:rPr lang="tr-TR" sz="1800" dirty="0"/>
              <a:t>. </a:t>
            </a:r>
            <a:r>
              <a:rPr lang="tr-TR" sz="1800" dirty="0" err="1"/>
              <a:t>Packages</a:t>
            </a:r>
            <a:r>
              <a:rPr lang="tr-TR" sz="1800" dirty="0"/>
              <a:t> </a:t>
            </a:r>
            <a:r>
              <a:rPr lang="tr-TR" sz="1800" dirty="0" err="1"/>
              <a:t>also</a:t>
            </a:r>
            <a:r>
              <a:rPr lang="tr-TR" sz="1800" dirty="0"/>
              <a:t> </a:t>
            </a:r>
            <a:r>
              <a:rPr lang="tr-TR" sz="1800" dirty="0" err="1"/>
              <a:t>contain</a:t>
            </a:r>
            <a:r>
              <a:rPr lang="tr-TR" sz="1800" dirty="0"/>
              <a:t> </a:t>
            </a:r>
            <a:r>
              <a:rPr lang="tr-TR" sz="1800" dirty="0" err="1"/>
              <a:t>metadata</a:t>
            </a:r>
            <a:r>
              <a:rPr lang="tr-TR" sz="1800" dirty="0"/>
              <a:t>, </a:t>
            </a:r>
            <a:r>
              <a:rPr lang="tr-TR" sz="1800" dirty="0" err="1"/>
              <a:t>such</a:t>
            </a:r>
            <a:r>
              <a:rPr lang="tr-TR" sz="1800" dirty="0"/>
              <a:t> as </a:t>
            </a:r>
            <a:r>
              <a:rPr lang="tr-TR" sz="1800" dirty="0" err="1"/>
              <a:t>the</a:t>
            </a:r>
            <a:r>
              <a:rPr lang="tr-TR" sz="1800" dirty="0"/>
              <a:t> </a:t>
            </a:r>
            <a:r>
              <a:rPr lang="tr-TR" sz="1800" dirty="0" err="1"/>
              <a:t>software's</a:t>
            </a:r>
            <a:r>
              <a:rPr lang="tr-TR" sz="1800" dirty="0"/>
              <a:t> name, a </a:t>
            </a:r>
            <a:r>
              <a:rPr lang="tr-TR" sz="1800" dirty="0" err="1"/>
              <a:t>description</a:t>
            </a:r>
            <a:r>
              <a:rPr lang="tr-TR" sz="1800" dirty="0"/>
              <a:t> of </a:t>
            </a:r>
            <a:r>
              <a:rPr lang="tr-TR" sz="1800" dirty="0" err="1"/>
              <a:t>its</a:t>
            </a:r>
            <a:r>
              <a:rPr lang="tr-TR" sz="1800" dirty="0"/>
              <a:t> </a:t>
            </a:r>
            <a:r>
              <a:rPr lang="tr-TR" sz="1800" dirty="0" err="1"/>
              <a:t>purpose</a:t>
            </a:r>
            <a:r>
              <a:rPr lang="tr-TR" sz="1800" dirty="0"/>
              <a:t>, a </a:t>
            </a:r>
            <a:r>
              <a:rPr lang="tr-TR" sz="1800" dirty="0" err="1"/>
              <a:t>version</a:t>
            </a:r>
            <a:r>
              <a:rPr lang="tr-TR" sz="1800" dirty="0"/>
              <a:t> </a:t>
            </a:r>
            <a:r>
              <a:rPr lang="tr-TR" sz="1800" dirty="0" err="1"/>
              <a:t>number</a:t>
            </a:r>
            <a:r>
              <a:rPr lang="tr-TR" sz="1800" dirty="0"/>
              <a:t>, </a:t>
            </a:r>
            <a:r>
              <a:rPr lang="tr-TR" sz="1800" dirty="0" err="1"/>
              <a:t>and</a:t>
            </a:r>
            <a:r>
              <a:rPr lang="tr-TR" sz="1800" dirty="0"/>
              <a:t> a </a:t>
            </a:r>
            <a:r>
              <a:rPr lang="tr-TR" sz="1800" dirty="0" err="1"/>
              <a:t>list</a:t>
            </a:r>
            <a:r>
              <a:rPr lang="tr-TR" sz="1800" dirty="0"/>
              <a:t> of </a:t>
            </a:r>
            <a:r>
              <a:rPr lang="tr-TR" sz="1800" dirty="0" err="1"/>
              <a:t>dependencies</a:t>
            </a:r>
            <a:r>
              <a:rPr lang="tr-TR" sz="1800" dirty="0"/>
              <a:t> </a:t>
            </a:r>
            <a:r>
              <a:rPr lang="tr-TR" sz="1800" dirty="0" err="1"/>
              <a:t>necessary</a:t>
            </a:r>
            <a:r>
              <a:rPr lang="tr-TR" sz="1800" dirty="0"/>
              <a:t> </a:t>
            </a:r>
            <a:r>
              <a:rPr lang="tr-TR" sz="1800" dirty="0" err="1"/>
              <a:t>for</a:t>
            </a:r>
            <a:r>
              <a:rPr lang="tr-TR" sz="1800" dirty="0"/>
              <a:t> </a:t>
            </a:r>
            <a:r>
              <a:rPr lang="tr-TR" sz="1800" dirty="0" err="1"/>
              <a:t>the</a:t>
            </a:r>
            <a:r>
              <a:rPr lang="tr-TR" sz="1800" dirty="0"/>
              <a:t> software </a:t>
            </a:r>
            <a:r>
              <a:rPr lang="tr-TR" sz="1800" dirty="0" err="1"/>
              <a:t>to</a:t>
            </a:r>
            <a:r>
              <a:rPr lang="tr-TR" sz="1800" dirty="0"/>
              <a:t> </a:t>
            </a:r>
            <a:r>
              <a:rPr lang="tr-TR" sz="1800" dirty="0" err="1"/>
              <a:t>run</a:t>
            </a:r>
            <a:r>
              <a:rPr lang="tr-TR" sz="1800" dirty="0"/>
              <a:t> </a:t>
            </a:r>
            <a:r>
              <a:rPr lang="tr-TR" sz="1800" dirty="0" err="1"/>
              <a:t>properly</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dirty="0" err="1"/>
              <a:t>Several</a:t>
            </a:r>
            <a:r>
              <a:rPr lang="tr-TR" sz="1800" dirty="0"/>
              <a:t> </a:t>
            </a:r>
            <a:r>
              <a:rPr lang="tr-TR" sz="1800" dirty="0" err="1"/>
              <a:t>flavors</a:t>
            </a:r>
            <a:r>
              <a:rPr lang="tr-TR" sz="1800" dirty="0"/>
              <a:t> of Linux </a:t>
            </a:r>
            <a:r>
              <a:rPr lang="tr-TR" sz="1800" dirty="0" err="1"/>
              <a:t>have</a:t>
            </a:r>
            <a:r>
              <a:rPr lang="tr-TR" sz="1800" dirty="0"/>
              <a:t> </a:t>
            </a:r>
            <a:r>
              <a:rPr lang="tr-TR" sz="1800" dirty="0" err="1"/>
              <a:t>created</a:t>
            </a:r>
            <a:r>
              <a:rPr lang="tr-TR" sz="1800" dirty="0"/>
              <a:t> </a:t>
            </a:r>
            <a:r>
              <a:rPr lang="tr-TR" sz="1800" dirty="0" err="1"/>
              <a:t>their</a:t>
            </a:r>
            <a:r>
              <a:rPr lang="tr-TR" sz="1800" dirty="0"/>
              <a:t> </a:t>
            </a:r>
            <a:r>
              <a:rPr lang="tr-TR" sz="1800" dirty="0" err="1"/>
              <a:t>own</a:t>
            </a:r>
            <a:r>
              <a:rPr lang="tr-TR" sz="1800" dirty="0"/>
              <a:t> </a:t>
            </a:r>
            <a:r>
              <a:rPr lang="tr-TR" sz="1800" dirty="0" err="1"/>
              <a:t>package</a:t>
            </a:r>
            <a:r>
              <a:rPr lang="tr-TR" sz="1800" dirty="0"/>
              <a:t> </a:t>
            </a:r>
            <a:r>
              <a:rPr lang="tr-TR" sz="1800" dirty="0" err="1"/>
              <a:t>formats</a:t>
            </a:r>
            <a:r>
              <a:rPr lang="tr-TR" sz="1800" dirty="0"/>
              <a:t>. </a:t>
            </a:r>
            <a:r>
              <a:rPr lang="tr-TR" sz="1800" dirty="0" err="1"/>
              <a:t>Some</a:t>
            </a:r>
            <a:r>
              <a:rPr lang="tr-TR" sz="1800" dirty="0"/>
              <a:t> of </a:t>
            </a:r>
            <a:r>
              <a:rPr lang="tr-TR" sz="1800" dirty="0" err="1"/>
              <a:t>the</a:t>
            </a:r>
            <a:r>
              <a:rPr lang="tr-TR" sz="1800" dirty="0"/>
              <a:t> </a:t>
            </a:r>
            <a:r>
              <a:rPr lang="tr-TR" sz="1800" dirty="0" err="1"/>
              <a:t>most</a:t>
            </a:r>
            <a:r>
              <a:rPr lang="tr-TR" sz="1800" dirty="0"/>
              <a:t> </a:t>
            </a:r>
            <a:r>
              <a:rPr lang="tr-TR" sz="1800" dirty="0" err="1"/>
              <a:t>commonly</a:t>
            </a:r>
            <a:r>
              <a:rPr lang="tr-TR" sz="1800" dirty="0"/>
              <a:t> </a:t>
            </a:r>
            <a:r>
              <a:rPr lang="tr-TR" sz="1800" dirty="0" err="1"/>
              <a:t>used</a:t>
            </a:r>
            <a:r>
              <a:rPr lang="tr-TR" sz="1800" dirty="0"/>
              <a:t> </a:t>
            </a:r>
            <a:r>
              <a:rPr lang="tr-TR" sz="1800" dirty="0" err="1"/>
              <a:t>package</a:t>
            </a:r>
            <a:r>
              <a:rPr lang="tr-TR" sz="1800" dirty="0"/>
              <a:t> </a:t>
            </a:r>
            <a:r>
              <a:rPr lang="tr-TR" sz="1800" dirty="0" err="1"/>
              <a:t>formats</a:t>
            </a:r>
            <a:r>
              <a:rPr lang="tr-TR" sz="1800" dirty="0"/>
              <a:t> </a:t>
            </a:r>
            <a:r>
              <a:rPr lang="tr-TR" sz="1800" dirty="0" err="1"/>
              <a:t>include</a:t>
            </a:r>
            <a:r>
              <a:rPr lang="tr-TR" sz="1800" dirty="0"/>
              <a:t>:</a:t>
            </a:r>
            <a:endParaRPr sz="1800" dirty="0"/>
          </a:p>
          <a:p>
            <a:pPr marL="457200" lvl="0" indent="-342900" algn="l" rtl="0">
              <a:lnSpc>
                <a:spcPct val="100000"/>
              </a:lnSpc>
              <a:spcBef>
                <a:spcPts val="0"/>
              </a:spcBef>
              <a:spcAft>
                <a:spcPts val="0"/>
              </a:spcAft>
              <a:buClr>
                <a:srgbClr val="000000"/>
              </a:buClr>
              <a:buSzPts val="1800"/>
              <a:buChar char="●"/>
            </a:pPr>
            <a:r>
              <a:rPr lang="tr-TR" sz="1800" dirty="0"/>
              <a:t>.</a:t>
            </a:r>
            <a:r>
              <a:rPr lang="tr-TR" sz="1800" dirty="0" err="1"/>
              <a:t>deb</a:t>
            </a:r>
            <a:r>
              <a:rPr lang="tr-TR" sz="1800" dirty="0"/>
              <a:t>: </a:t>
            </a:r>
            <a:r>
              <a:rPr lang="tr-TR" sz="1800" dirty="0" err="1"/>
              <a:t>This</a:t>
            </a:r>
            <a:r>
              <a:rPr lang="tr-TR" sz="1800" dirty="0"/>
              <a:t> </a:t>
            </a:r>
            <a:r>
              <a:rPr lang="tr-TR" sz="1800" dirty="0" err="1"/>
              <a:t>package</a:t>
            </a:r>
            <a:r>
              <a:rPr lang="tr-TR" sz="1800" dirty="0"/>
              <a:t> format is </a:t>
            </a:r>
            <a:r>
              <a:rPr lang="tr-TR" sz="1800" dirty="0" err="1"/>
              <a:t>used</a:t>
            </a:r>
            <a:r>
              <a:rPr lang="tr-TR" sz="1800" dirty="0"/>
              <a:t> </a:t>
            </a:r>
            <a:r>
              <a:rPr lang="tr-TR" sz="1800" dirty="0" err="1"/>
              <a:t>by</a:t>
            </a:r>
            <a:r>
              <a:rPr lang="tr-TR" sz="1800" dirty="0"/>
              <a:t> </a:t>
            </a:r>
            <a:r>
              <a:rPr lang="tr-TR" sz="1800" dirty="0" err="1"/>
              <a:t>Debian</a:t>
            </a:r>
            <a:r>
              <a:rPr lang="tr-TR" sz="1800" dirty="0"/>
              <a:t>, </a:t>
            </a:r>
            <a:r>
              <a:rPr lang="tr-TR" sz="1800" dirty="0" err="1"/>
              <a:t>Ubuntu</a:t>
            </a:r>
            <a:r>
              <a:rPr lang="tr-TR" sz="1800" dirty="0"/>
              <a:t>, Linux </a:t>
            </a:r>
            <a:r>
              <a:rPr lang="tr-TR" sz="1800" dirty="0" err="1"/>
              <a:t>Mint</a:t>
            </a:r>
            <a:r>
              <a:rPr lang="tr-TR" sz="1800" dirty="0"/>
              <a:t>, </a:t>
            </a:r>
            <a:r>
              <a:rPr lang="tr-TR" sz="1800" dirty="0" err="1"/>
              <a:t>and</a:t>
            </a:r>
            <a:r>
              <a:rPr lang="tr-TR" sz="1800" dirty="0"/>
              <a:t> </a:t>
            </a:r>
            <a:r>
              <a:rPr lang="tr-TR" sz="1800" dirty="0" err="1"/>
              <a:t>several</a:t>
            </a:r>
            <a:r>
              <a:rPr lang="tr-TR" sz="1800" dirty="0"/>
              <a:t> </a:t>
            </a:r>
            <a:r>
              <a:rPr lang="tr-TR" sz="1800" dirty="0" err="1"/>
              <a:t>other</a:t>
            </a:r>
            <a:r>
              <a:rPr lang="tr-TR" sz="1800" dirty="0"/>
              <a:t> </a:t>
            </a:r>
            <a:r>
              <a:rPr lang="tr-TR" sz="1800" dirty="0" err="1"/>
              <a:t>derivatives</a:t>
            </a:r>
            <a:r>
              <a:rPr lang="tr-TR" sz="1800" dirty="0"/>
              <a:t>. </a:t>
            </a:r>
            <a:r>
              <a:rPr lang="tr-TR" sz="1800" dirty="0" err="1"/>
              <a:t>It</a:t>
            </a:r>
            <a:r>
              <a:rPr lang="tr-TR" sz="1800" dirty="0"/>
              <a:t> </a:t>
            </a:r>
            <a:r>
              <a:rPr lang="tr-TR" sz="1800" dirty="0" err="1"/>
              <a:t>was</a:t>
            </a:r>
            <a:r>
              <a:rPr lang="tr-TR" sz="1800" dirty="0"/>
              <a:t> </a:t>
            </a:r>
            <a:r>
              <a:rPr lang="tr-TR" sz="1800" dirty="0" err="1"/>
              <a:t>the</a:t>
            </a:r>
            <a:r>
              <a:rPr lang="tr-TR" sz="1800" dirty="0"/>
              <a:t> </a:t>
            </a:r>
            <a:r>
              <a:rPr lang="tr-TR" sz="1800" dirty="0" err="1"/>
              <a:t>first</a:t>
            </a:r>
            <a:r>
              <a:rPr lang="tr-TR" sz="1800" dirty="0"/>
              <a:t> </a:t>
            </a:r>
            <a:r>
              <a:rPr lang="tr-TR" sz="1800" dirty="0" err="1"/>
              <a:t>package</a:t>
            </a:r>
            <a:r>
              <a:rPr lang="tr-TR" sz="1800" dirty="0"/>
              <a:t> </a:t>
            </a:r>
            <a:r>
              <a:rPr lang="tr-TR" sz="1800" dirty="0" err="1"/>
              <a:t>type</a:t>
            </a:r>
            <a:r>
              <a:rPr lang="tr-TR" sz="1800" dirty="0"/>
              <a:t> </a:t>
            </a:r>
            <a:r>
              <a:rPr lang="tr-TR" sz="1800" dirty="0" err="1"/>
              <a:t>to</a:t>
            </a:r>
            <a:r>
              <a:rPr lang="tr-TR" sz="1800" dirty="0"/>
              <a:t> be </a:t>
            </a:r>
            <a:r>
              <a:rPr lang="tr-TR" sz="1800" dirty="0" err="1"/>
              <a:t>created</a:t>
            </a:r>
            <a:r>
              <a:rPr lang="tr-TR" sz="1800" dirty="0"/>
              <a:t>.</a:t>
            </a:r>
            <a:endParaRPr sz="1800" dirty="0"/>
          </a:p>
          <a:p>
            <a:pPr marL="457200" lvl="0" indent="-342900" algn="l" rtl="0">
              <a:lnSpc>
                <a:spcPct val="100000"/>
              </a:lnSpc>
              <a:spcBef>
                <a:spcPts val="0"/>
              </a:spcBef>
              <a:spcAft>
                <a:spcPts val="0"/>
              </a:spcAft>
              <a:buClr>
                <a:srgbClr val="000000"/>
              </a:buClr>
              <a:buSzPts val="1800"/>
              <a:buChar char="●"/>
            </a:pPr>
            <a:r>
              <a:rPr lang="tr-TR" sz="1800" dirty="0"/>
              <a:t>.</a:t>
            </a:r>
            <a:r>
              <a:rPr lang="tr-TR" sz="1800" dirty="0" err="1"/>
              <a:t>rpm</a:t>
            </a:r>
            <a:r>
              <a:rPr lang="tr-TR" sz="1800" dirty="0"/>
              <a:t>: </a:t>
            </a:r>
            <a:r>
              <a:rPr lang="tr-TR" sz="1800" dirty="0" err="1"/>
              <a:t>This</a:t>
            </a:r>
            <a:r>
              <a:rPr lang="tr-TR" sz="1800" dirty="0"/>
              <a:t> </a:t>
            </a:r>
            <a:r>
              <a:rPr lang="tr-TR" sz="1800" dirty="0" err="1"/>
              <a:t>package</a:t>
            </a:r>
            <a:r>
              <a:rPr lang="tr-TR" sz="1800" dirty="0"/>
              <a:t> format </a:t>
            </a:r>
            <a:r>
              <a:rPr lang="tr-TR" sz="1800" dirty="0" err="1"/>
              <a:t>was</a:t>
            </a:r>
            <a:r>
              <a:rPr lang="tr-TR" sz="1800" dirty="0"/>
              <a:t> </a:t>
            </a:r>
            <a:r>
              <a:rPr lang="tr-TR" sz="1800" dirty="0" err="1"/>
              <a:t>originally</a:t>
            </a:r>
            <a:r>
              <a:rPr lang="tr-TR" sz="1800" dirty="0"/>
              <a:t> </a:t>
            </a:r>
            <a:r>
              <a:rPr lang="tr-TR" sz="1800" dirty="0" err="1"/>
              <a:t>called</a:t>
            </a:r>
            <a:r>
              <a:rPr lang="tr-TR" sz="1800" dirty="0"/>
              <a:t> </a:t>
            </a:r>
            <a:r>
              <a:rPr lang="tr-TR" sz="1800" dirty="0" err="1"/>
              <a:t>Red</a:t>
            </a:r>
            <a:r>
              <a:rPr lang="tr-TR" sz="1800" dirty="0"/>
              <a:t> Hat </a:t>
            </a:r>
            <a:r>
              <a:rPr lang="tr-TR" sz="1800" dirty="0" err="1"/>
              <a:t>Package</a:t>
            </a:r>
            <a:r>
              <a:rPr lang="tr-TR" sz="1800" dirty="0"/>
              <a:t> Manager. </a:t>
            </a:r>
            <a:r>
              <a:rPr lang="tr-TR" sz="1800" dirty="0" err="1"/>
              <a:t>It</a:t>
            </a:r>
            <a:r>
              <a:rPr lang="tr-TR" sz="1800" dirty="0"/>
              <a:t> is </a:t>
            </a:r>
            <a:r>
              <a:rPr lang="tr-TR" sz="1800" dirty="0" err="1"/>
              <a:t>used</a:t>
            </a:r>
            <a:r>
              <a:rPr lang="tr-TR" sz="1800" dirty="0"/>
              <a:t> </a:t>
            </a:r>
            <a:r>
              <a:rPr lang="tr-TR" sz="1800" dirty="0" err="1"/>
              <a:t>by</a:t>
            </a:r>
            <a:r>
              <a:rPr lang="tr-TR" sz="1800" dirty="0"/>
              <a:t> </a:t>
            </a:r>
            <a:r>
              <a:rPr lang="tr-TR" sz="1800" dirty="0" err="1"/>
              <a:t>Red</a:t>
            </a:r>
            <a:r>
              <a:rPr lang="tr-TR" sz="1800" dirty="0"/>
              <a:t> Hat, </a:t>
            </a:r>
            <a:r>
              <a:rPr lang="tr-TR" sz="1800" dirty="0" err="1"/>
              <a:t>Fedora</a:t>
            </a:r>
            <a:r>
              <a:rPr lang="tr-TR" sz="1800" dirty="0"/>
              <a:t>, SUSE, </a:t>
            </a:r>
            <a:r>
              <a:rPr lang="tr-TR" sz="1800" dirty="0" err="1"/>
              <a:t>and</a:t>
            </a:r>
            <a:r>
              <a:rPr lang="tr-TR" sz="1800" dirty="0"/>
              <a:t> </a:t>
            </a:r>
            <a:r>
              <a:rPr lang="tr-TR" sz="1800" dirty="0" err="1"/>
              <a:t>several</a:t>
            </a:r>
            <a:r>
              <a:rPr lang="tr-TR" sz="1800" dirty="0"/>
              <a:t> </a:t>
            </a:r>
            <a:r>
              <a:rPr lang="tr-TR" sz="1800" dirty="0" err="1"/>
              <a:t>other</a:t>
            </a:r>
            <a:r>
              <a:rPr lang="tr-TR" sz="1800" dirty="0"/>
              <a:t> </a:t>
            </a:r>
            <a:r>
              <a:rPr lang="tr-TR" sz="1800" dirty="0" err="1"/>
              <a:t>smaller</a:t>
            </a:r>
            <a:r>
              <a:rPr lang="tr-TR" sz="1800" dirty="0"/>
              <a:t> </a:t>
            </a:r>
            <a:r>
              <a:rPr lang="tr-TR" sz="1800" dirty="0" err="1"/>
              <a:t>distributions</a:t>
            </a:r>
            <a:r>
              <a:rPr lang="tr-TR" sz="1800" dirty="0"/>
              <a:t>.</a:t>
            </a:r>
            <a:endParaRPr sz="1800" dirty="0"/>
          </a:p>
          <a:p>
            <a:pPr marL="457200" lvl="0" indent="-342900" algn="l" rtl="0">
              <a:lnSpc>
                <a:spcPct val="100000"/>
              </a:lnSpc>
              <a:spcBef>
                <a:spcPts val="0"/>
              </a:spcBef>
              <a:spcAft>
                <a:spcPts val="0"/>
              </a:spcAft>
              <a:buClr>
                <a:srgbClr val="000000"/>
              </a:buClr>
              <a:buSzPts val="1800"/>
              <a:buChar char="●"/>
            </a:pPr>
            <a:r>
              <a:rPr lang="tr-TR" sz="1800" dirty="0"/>
              <a:t>.</a:t>
            </a:r>
            <a:r>
              <a:rPr lang="tr-TR" sz="1800" dirty="0" err="1"/>
              <a:t>tar.xz</a:t>
            </a:r>
            <a:r>
              <a:rPr lang="tr-TR" sz="1800" dirty="0"/>
              <a:t>: </a:t>
            </a:r>
            <a:r>
              <a:rPr lang="tr-TR" sz="1800" dirty="0" err="1"/>
              <a:t>While</a:t>
            </a:r>
            <a:r>
              <a:rPr lang="tr-TR" sz="1800" dirty="0"/>
              <a:t> it is </a:t>
            </a:r>
            <a:r>
              <a:rPr lang="tr-TR" sz="1800" dirty="0" err="1"/>
              <a:t>just</a:t>
            </a:r>
            <a:r>
              <a:rPr lang="tr-TR" sz="1800" dirty="0"/>
              <a:t> a </a:t>
            </a:r>
            <a:r>
              <a:rPr lang="tr-TR" sz="1800" dirty="0" err="1"/>
              <a:t>compressed</a:t>
            </a:r>
            <a:r>
              <a:rPr lang="tr-TR" sz="1800" dirty="0"/>
              <a:t> </a:t>
            </a:r>
            <a:r>
              <a:rPr lang="tr-TR" sz="1800" dirty="0" err="1"/>
              <a:t>tarball</a:t>
            </a:r>
            <a:r>
              <a:rPr lang="tr-TR" sz="1800" dirty="0"/>
              <a:t>, </a:t>
            </a:r>
            <a:r>
              <a:rPr lang="tr-TR" sz="1800" dirty="0" err="1"/>
              <a:t>this</a:t>
            </a:r>
            <a:r>
              <a:rPr lang="tr-TR" sz="1800" dirty="0"/>
              <a:t> is </a:t>
            </a:r>
            <a:r>
              <a:rPr lang="tr-TR" sz="1800" dirty="0" err="1"/>
              <a:t>the</a:t>
            </a:r>
            <a:r>
              <a:rPr lang="tr-TR" sz="1800" dirty="0"/>
              <a:t> format </a:t>
            </a:r>
            <a:r>
              <a:rPr lang="tr-TR" sz="1800" dirty="0" err="1"/>
              <a:t>that</a:t>
            </a:r>
            <a:r>
              <a:rPr lang="tr-TR" sz="1800" dirty="0"/>
              <a:t> </a:t>
            </a:r>
            <a:r>
              <a:rPr lang="tr-TR" sz="1800" dirty="0" err="1"/>
              <a:t>Arch</a:t>
            </a:r>
            <a:r>
              <a:rPr lang="tr-TR" sz="1800" dirty="0"/>
              <a:t> Linux </a:t>
            </a:r>
            <a:r>
              <a:rPr lang="tr-TR" sz="1800" dirty="0" err="1"/>
              <a:t>uses</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dirty="0" err="1"/>
              <a:t>While</a:t>
            </a:r>
            <a:r>
              <a:rPr lang="tr-TR" sz="1800" dirty="0"/>
              <a:t> </a:t>
            </a:r>
            <a:r>
              <a:rPr lang="tr-TR" sz="1800" dirty="0" err="1"/>
              <a:t>packages</a:t>
            </a:r>
            <a:r>
              <a:rPr lang="tr-TR" sz="1800" dirty="0"/>
              <a:t> </a:t>
            </a:r>
            <a:r>
              <a:rPr lang="tr-TR" sz="1800" dirty="0" err="1"/>
              <a:t>themselves</a:t>
            </a:r>
            <a:r>
              <a:rPr lang="tr-TR" sz="1800" dirty="0"/>
              <a:t> </a:t>
            </a:r>
            <a:r>
              <a:rPr lang="tr-TR" sz="1800" dirty="0" err="1"/>
              <a:t>don't</a:t>
            </a:r>
            <a:r>
              <a:rPr lang="tr-TR" sz="1800" dirty="0"/>
              <a:t> </a:t>
            </a:r>
            <a:r>
              <a:rPr lang="tr-TR" sz="1800" dirty="0" err="1"/>
              <a:t>manage</a:t>
            </a:r>
            <a:r>
              <a:rPr lang="tr-TR" sz="1800" dirty="0"/>
              <a:t> </a:t>
            </a:r>
            <a:r>
              <a:rPr lang="tr-TR" sz="1800" dirty="0" err="1"/>
              <a:t>dependencies</a:t>
            </a:r>
            <a:r>
              <a:rPr lang="tr-TR" sz="1800" dirty="0"/>
              <a:t> </a:t>
            </a:r>
            <a:r>
              <a:rPr lang="tr-TR" sz="1800" dirty="0" err="1"/>
              <a:t>directly</a:t>
            </a:r>
            <a:r>
              <a:rPr lang="tr-TR" sz="1800" dirty="0"/>
              <a:t>, </a:t>
            </a:r>
            <a:r>
              <a:rPr lang="tr-TR" sz="1800" dirty="0" err="1"/>
              <a:t>they</a:t>
            </a:r>
            <a:r>
              <a:rPr lang="tr-TR" sz="1800" dirty="0"/>
              <a:t> </a:t>
            </a:r>
            <a:r>
              <a:rPr lang="tr-TR" sz="1800" dirty="0" err="1"/>
              <a:t>represented</a:t>
            </a:r>
            <a:r>
              <a:rPr lang="tr-TR" sz="1800" dirty="0"/>
              <a:t> a </a:t>
            </a:r>
            <a:r>
              <a:rPr lang="tr-TR" sz="1800" dirty="0" err="1"/>
              <a:t>huge</a:t>
            </a:r>
            <a:r>
              <a:rPr lang="tr-TR" sz="1800" dirty="0"/>
              <a:t> step </a:t>
            </a:r>
            <a:r>
              <a:rPr lang="tr-TR" sz="1800" dirty="0" err="1"/>
              <a:t>forward</a:t>
            </a:r>
            <a:r>
              <a:rPr lang="tr-TR" sz="1800" dirty="0"/>
              <a:t> in Linux software </a:t>
            </a:r>
            <a:r>
              <a:rPr lang="tr-TR" sz="1800" dirty="0" err="1"/>
              <a:t>management</a:t>
            </a:r>
            <a:r>
              <a:rPr lang="tr-TR" sz="1800" dirty="0"/>
              <a:t>.</a:t>
            </a: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endParaRPr sz="1800" dirty="0"/>
          </a:p>
          <a:p>
            <a:pPr marL="0" lvl="0" indent="0" algn="l" rtl="0">
              <a:lnSpc>
                <a:spcPct val="100000"/>
              </a:lnSpc>
              <a:spcBef>
                <a:spcPts val="0"/>
              </a:spcBef>
              <a:spcAft>
                <a:spcPts val="0"/>
              </a:spcAft>
              <a:buNone/>
            </a:pPr>
            <a:r>
              <a:rPr lang="tr-TR" sz="1800" u="sng" dirty="0">
                <a:hlinkClick r:id="rId3"/>
              </a:rPr>
              <a:t>https://opensource.com/article/18/7/evolution-package-managers</a:t>
            </a:r>
            <a:endParaRPr sz="1800" dirty="0"/>
          </a:p>
          <a:p>
            <a:pPr marL="0" lvl="0" indent="0" algn="l" rtl="0">
              <a:lnSpc>
                <a:spcPct val="100000"/>
              </a:lnSpc>
              <a:spcBef>
                <a:spcPts val="0"/>
              </a:spcBef>
              <a:spcAft>
                <a:spcPts val="0"/>
              </a:spcAft>
              <a:buNone/>
            </a:pPr>
            <a:endParaRPr sz="18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9bcca6169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9bcca61692_0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Now, we will look at the FSF and OSI shortly.</a:t>
            </a:r>
            <a:endParaRPr sz="18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7e425004e0_2_1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7e425004e0_2_1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98450" algn="just" rtl="0">
              <a:spcBef>
                <a:spcPts val="0"/>
              </a:spcBef>
              <a:spcAft>
                <a:spcPts val="0"/>
              </a:spcAft>
              <a:buClr>
                <a:srgbClr val="000000"/>
              </a:buClr>
              <a:buSzPts val="1800"/>
              <a:buChar char="•"/>
            </a:pPr>
            <a:r>
              <a:rPr lang="tr-TR" sz="1800" dirty="0" err="1"/>
              <a:t>The</a:t>
            </a:r>
            <a:r>
              <a:rPr lang="tr-TR" sz="1800" dirty="0"/>
              <a:t> </a:t>
            </a:r>
            <a:r>
              <a:rPr lang="tr-TR" sz="1800" dirty="0" err="1"/>
              <a:t>Free</a:t>
            </a:r>
            <a:r>
              <a:rPr lang="tr-TR" sz="1800" dirty="0"/>
              <a:t> Software Foundation (FSF) is a </a:t>
            </a:r>
            <a:r>
              <a:rPr lang="tr-TR" sz="1800" dirty="0" err="1"/>
              <a:t>nonprofit</a:t>
            </a:r>
            <a:r>
              <a:rPr lang="tr-TR" sz="1800" dirty="0"/>
              <a:t> </a:t>
            </a:r>
            <a:r>
              <a:rPr lang="tr-TR" sz="1800" dirty="0" err="1"/>
              <a:t>organization</a:t>
            </a:r>
            <a:r>
              <a:rPr lang="tr-TR" sz="1800" dirty="0"/>
              <a:t> </a:t>
            </a:r>
            <a:r>
              <a:rPr lang="tr-TR" sz="1800" dirty="0" err="1"/>
              <a:t>with</a:t>
            </a:r>
            <a:r>
              <a:rPr lang="tr-TR" sz="1800" dirty="0"/>
              <a:t> a </a:t>
            </a:r>
            <a:r>
              <a:rPr lang="tr-TR" sz="1800" dirty="0" err="1"/>
              <a:t>worldwide</a:t>
            </a:r>
            <a:r>
              <a:rPr lang="tr-TR" sz="1800" dirty="0"/>
              <a:t> </a:t>
            </a:r>
            <a:r>
              <a:rPr lang="tr-TR" sz="1800" dirty="0" err="1"/>
              <a:t>mission</a:t>
            </a:r>
            <a:r>
              <a:rPr lang="tr-TR" sz="1800" dirty="0"/>
              <a:t> </a:t>
            </a:r>
            <a:r>
              <a:rPr lang="tr-TR" sz="1800" dirty="0" err="1"/>
              <a:t>to</a:t>
            </a:r>
            <a:r>
              <a:rPr lang="tr-TR" sz="1800" dirty="0"/>
              <a:t> </a:t>
            </a:r>
            <a:r>
              <a:rPr lang="tr-TR" sz="1800" dirty="0" err="1"/>
              <a:t>promote</a:t>
            </a:r>
            <a:r>
              <a:rPr lang="tr-TR" sz="1800" dirty="0"/>
              <a:t> </a:t>
            </a:r>
            <a:r>
              <a:rPr lang="tr-TR" sz="1800" dirty="0" err="1"/>
              <a:t>computer</a:t>
            </a:r>
            <a:r>
              <a:rPr lang="tr-TR" sz="1800" dirty="0"/>
              <a:t> </a:t>
            </a:r>
            <a:r>
              <a:rPr lang="tr-TR" sz="1800" dirty="0" err="1"/>
              <a:t>user</a:t>
            </a:r>
            <a:r>
              <a:rPr lang="tr-TR" sz="1800" dirty="0"/>
              <a:t> </a:t>
            </a:r>
            <a:r>
              <a:rPr lang="tr-TR" sz="1800" dirty="0" err="1"/>
              <a:t>freedom</a:t>
            </a:r>
            <a:r>
              <a:rPr lang="tr-TR" sz="1800" dirty="0"/>
              <a:t>. </a:t>
            </a:r>
            <a:r>
              <a:rPr lang="tr-TR" sz="1050" dirty="0" err="1">
                <a:solidFill>
                  <a:srgbClr val="444444"/>
                </a:solidFill>
                <a:highlight>
                  <a:srgbClr val="FCFCFC"/>
                </a:highlight>
              </a:rPr>
              <a:t>founded</a:t>
            </a:r>
            <a:r>
              <a:rPr lang="tr-TR" sz="1050" dirty="0">
                <a:solidFill>
                  <a:srgbClr val="444444"/>
                </a:solidFill>
                <a:highlight>
                  <a:srgbClr val="FCFCFC"/>
                </a:highlight>
              </a:rPr>
              <a:t> in 1985 </a:t>
            </a:r>
            <a:r>
              <a:rPr lang="tr-TR" sz="1050" dirty="0" err="1">
                <a:solidFill>
                  <a:srgbClr val="444444"/>
                </a:solidFill>
                <a:highlight>
                  <a:srgbClr val="FCFCFC"/>
                </a:highlight>
              </a:rPr>
              <a:t>to</a:t>
            </a:r>
            <a:r>
              <a:rPr lang="tr-TR" sz="1050" dirty="0">
                <a:solidFill>
                  <a:srgbClr val="444444"/>
                </a:solidFill>
                <a:highlight>
                  <a:srgbClr val="FCFCFC"/>
                </a:highlight>
              </a:rPr>
              <a:t> </a:t>
            </a:r>
            <a:r>
              <a:rPr lang="tr-TR" sz="1050" dirty="0" err="1">
                <a:solidFill>
                  <a:srgbClr val="444444"/>
                </a:solidFill>
                <a:highlight>
                  <a:srgbClr val="FCFCFC"/>
                </a:highlight>
              </a:rPr>
              <a:t>protect</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promote</a:t>
            </a:r>
            <a:r>
              <a:rPr lang="tr-TR" sz="1050" dirty="0">
                <a:solidFill>
                  <a:srgbClr val="444444"/>
                </a:solidFill>
                <a:highlight>
                  <a:srgbClr val="FCFCFC"/>
                </a:highlight>
              </a:rPr>
              <a:t> </a:t>
            </a:r>
            <a:r>
              <a:rPr lang="tr-TR" sz="1050" dirty="0" err="1">
                <a:solidFill>
                  <a:srgbClr val="444444"/>
                </a:solidFill>
                <a:highlight>
                  <a:srgbClr val="FCFCFC"/>
                </a:highlight>
              </a:rPr>
              <a:t>free</a:t>
            </a:r>
            <a:r>
              <a:rPr lang="tr-TR" sz="1050" dirty="0">
                <a:solidFill>
                  <a:srgbClr val="444444"/>
                </a:solidFill>
                <a:highlight>
                  <a:srgbClr val="FCFCFC"/>
                </a:highlight>
              </a:rPr>
              <a:t> software. </a:t>
            </a:r>
            <a:endParaRPr sz="1800" dirty="0"/>
          </a:p>
          <a:p>
            <a:pPr marL="0" lvl="0" indent="0" algn="just" rtl="0">
              <a:spcBef>
                <a:spcPts val="0"/>
              </a:spcBef>
              <a:spcAft>
                <a:spcPts val="0"/>
              </a:spcAft>
              <a:buClr>
                <a:schemeClr val="dk1"/>
              </a:buClr>
              <a:buFont typeface="Arial"/>
              <a:buNone/>
            </a:pPr>
            <a:endParaRPr sz="1800" dirty="0"/>
          </a:p>
          <a:p>
            <a:pPr marL="285750" lvl="0" indent="-298450" algn="just" rtl="0">
              <a:spcBef>
                <a:spcPts val="0"/>
              </a:spcBef>
              <a:spcAft>
                <a:spcPts val="0"/>
              </a:spcAft>
              <a:buClr>
                <a:srgbClr val="000000"/>
              </a:buClr>
              <a:buSzPts val="1800"/>
              <a:buChar char="•"/>
            </a:pPr>
            <a:r>
              <a:rPr lang="tr-TR" sz="1800" dirty="0" err="1"/>
              <a:t>The</a:t>
            </a:r>
            <a:r>
              <a:rPr lang="tr-TR" sz="1800" dirty="0"/>
              <a:t> FSF  is </a:t>
            </a:r>
            <a:r>
              <a:rPr lang="tr-TR" sz="1800" dirty="0" err="1"/>
              <a:t>working</a:t>
            </a:r>
            <a:r>
              <a:rPr lang="tr-TR" sz="1800" dirty="0"/>
              <a:t> </a:t>
            </a:r>
            <a:r>
              <a:rPr lang="tr-TR" sz="1800" dirty="0" err="1"/>
              <a:t>to</a:t>
            </a:r>
            <a:r>
              <a:rPr lang="tr-TR" sz="1800" dirty="0"/>
              <a:t> </a:t>
            </a:r>
            <a:r>
              <a:rPr lang="tr-TR" sz="1800" dirty="0" err="1"/>
              <a:t>secure</a:t>
            </a:r>
            <a:r>
              <a:rPr lang="tr-TR" sz="1800" dirty="0"/>
              <a:t> </a:t>
            </a:r>
            <a:r>
              <a:rPr lang="tr-TR" sz="1800" dirty="0" err="1"/>
              <a:t>freedom</a:t>
            </a:r>
            <a:r>
              <a:rPr lang="tr-TR" sz="1800" dirty="0"/>
              <a:t> </a:t>
            </a:r>
            <a:r>
              <a:rPr lang="tr-TR" sz="1800" dirty="0" err="1"/>
              <a:t>for</a:t>
            </a:r>
            <a:r>
              <a:rPr lang="tr-TR" sz="1800" dirty="0"/>
              <a:t> </a:t>
            </a:r>
            <a:r>
              <a:rPr lang="tr-TR" sz="1800" dirty="0" err="1"/>
              <a:t>computer</a:t>
            </a:r>
            <a:r>
              <a:rPr lang="tr-TR" sz="1800" dirty="0"/>
              <a:t> </a:t>
            </a:r>
            <a:r>
              <a:rPr lang="tr-TR" sz="1800" dirty="0" err="1"/>
              <a:t>users</a:t>
            </a:r>
            <a:r>
              <a:rPr lang="tr-TR" sz="1800" dirty="0"/>
              <a:t> </a:t>
            </a:r>
            <a:r>
              <a:rPr lang="tr-TR" sz="1800" dirty="0" err="1"/>
              <a:t>by</a:t>
            </a:r>
            <a:r>
              <a:rPr lang="tr-TR" sz="1800" dirty="0"/>
              <a:t> </a:t>
            </a:r>
            <a:r>
              <a:rPr lang="tr-TR" sz="1800" dirty="0" err="1"/>
              <a:t>promoting</a:t>
            </a:r>
            <a:r>
              <a:rPr lang="tr-TR" sz="1800" dirty="0"/>
              <a:t> </a:t>
            </a:r>
            <a:r>
              <a:rPr lang="tr-TR" sz="1800" dirty="0" err="1"/>
              <a:t>the</a:t>
            </a:r>
            <a:r>
              <a:rPr lang="tr-TR" sz="1800" dirty="0"/>
              <a:t> </a:t>
            </a:r>
            <a:r>
              <a:rPr lang="tr-TR" sz="1800" dirty="0" err="1"/>
              <a:t>development</a:t>
            </a:r>
            <a:r>
              <a:rPr lang="tr-TR" sz="1800" dirty="0"/>
              <a:t> </a:t>
            </a:r>
            <a:r>
              <a:rPr lang="tr-TR" sz="1800" dirty="0" err="1"/>
              <a:t>and</a:t>
            </a:r>
            <a:r>
              <a:rPr lang="tr-TR" sz="1800" dirty="0"/>
              <a:t> </a:t>
            </a:r>
            <a:r>
              <a:rPr lang="tr-TR" sz="1800" dirty="0" err="1"/>
              <a:t>use</a:t>
            </a:r>
            <a:r>
              <a:rPr lang="tr-TR" sz="1800" dirty="0"/>
              <a:t> of </a:t>
            </a:r>
            <a:r>
              <a:rPr lang="tr-TR" sz="1800" dirty="0" err="1"/>
              <a:t>free</a:t>
            </a:r>
            <a:r>
              <a:rPr lang="tr-TR" sz="1800" dirty="0"/>
              <a:t> software </a:t>
            </a:r>
            <a:r>
              <a:rPr lang="tr-TR" sz="1800" dirty="0" err="1"/>
              <a:t>and</a:t>
            </a:r>
            <a:r>
              <a:rPr lang="tr-TR" sz="1800" dirty="0"/>
              <a:t> </a:t>
            </a:r>
            <a:r>
              <a:rPr lang="tr-TR" sz="1800" dirty="0" err="1"/>
              <a:t>documentation</a:t>
            </a:r>
            <a:r>
              <a:rPr lang="tr-TR" sz="1800" dirty="0"/>
              <a:t>.</a:t>
            </a:r>
            <a:endParaRPr sz="1800" b="1" dirty="0"/>
          </a:p>
          <a:p>
            <a:pPr marL="0" lvl="0" indent="0" algn="l" rtl="0">
              <a:spcBef>
                <a:spcPts val="0"/>
              </a:spcBef>
              <a:spcAft>
                <a:spcPts val="0"/>
              </a:spcAft>
              <a:buNone/>
            </a:pPr>
            <a:endParaRPr sz="1800" dirty="0"/>
          </a:p>
          <a:p>
            <a:pPr marL="0" lvl="0" indent="0" algn="l" rtl="0">
              <a:spcBef>
                <a:spcPts val="0"/>
              </a:spcBef>
              <a:spcAft>
                <a:spcPts val="0"/>
              </a:spcAft>
              <a:buNone/>
            </a:pPr>
            <a:r>
              <a:rPr lang="tr-TR" sz="1800" dirty="0" err="1"/>
              <a:t>You</a:t>
            </a:r>
            <a:r>
              <a:rPr lang="tr-TR" sz="1800" dirty="0"/>
              <a:t> can </a:t>
            </a:r>
            <a:r>
              <a:rPr lang="tr-TR" sz="1800" dirty="0" err="1"/>
              <a:t>find</a:t>
            </a:r>
            <a:r>
              <a:rPr lang="tr-TR" sz="1800" dirty="0"/>
              <a:t> </a:t>
            </a:r>
            <a:r>
              <a:rPr lang="tr-TR" sz="1800" dirty="0" err="1"/>
              <a:t>reach</a:t>
            </a:r>
            <a:r>
              <a:rPr lang="tr-TR" sz="1800" dirty="0"/>
              <a:t> set of </a:t>
            </a:r>
            <a:r>
              <a:rPr lang="tr-TR" sz="1800" dirty="0" err="1"/>
              <a:t>documentation</a:t>
            </a:r>
            <a:r>
              <a:rPr lang="tr-TR" sz="1800" dirty="0"/>
              <a:t> on </a:t>
            </a:r>
            <a:r>
              <a:rPr lang="tr-TR" sz="1800" dirty="0" err="1"/>
              <a:t>the</a:t>
            </a:r>
            <a:r>
              <a:rPr lang="tr-TR" sz="1800" dirty="0"/>
              <a:t> </a:t>
            </a:r>
            <a:r>
              <a:rPr lang="tr-TR" sz="1800" dirty="0" err="1"/>
              <a:t>organization’s</a:t>
            </a:r>
            <a:r>
              <a:rPr lang="tr-TR" sz="1800" dirty="0"/>
              <a:t> web site </a:t>
            </a:r>
            <a:r>
              <a:rPr lang="tr-TR" sz="1800" dirty="0" err="1"/>
              <a:t>fsf.org</a:t>
            </a:r>
            <a:r>
              <a:rPr lang="tr-TR" sz="1800" dirty="0"/>
              <a:t>.</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tr-TR" sz="1800" u="sng" dirty="0">
                <a:hlinkClick r:id="rId3"/>
              </a:rPr>
              <a:t>https://www.fsf.org/</a:t>
            </a:r>
            <a:endParaRPr sz="1800" dirty="0"/>
          </a:p>
          <a:p>
            <a:pPr marL="0" lvl="0" indent="0" algn="l" rtl="0">
              <a:lnSpc>
                <a:spcPct val="115000"/>
              </a:lnSpc>
              <a:spcBef>
                <a:spcPts val="4100"/>
              </a:spcBef>
              <a:spcAft>
                <a:spcPts val="0"/>
              </a:spcAft>
              <a:buClr>
                <a:srgbClr val="3A3F50"/>
              </a:buClr>
              <a:buSzPts val="1100"/>
              <a:buFont typeface="Arial"/>
              <a:buNone/>
            </a:pPr>
            <a:r>
              <a:rPr lang="tr-TR" sz="1700" b="1" dirty="0" err="1">
                <a:solidFill>
                  <a:srgbClr val="222222"/>
                </a:solidFill>
              </a:rPr>
              <a:t>What</a:t>
            </a:r>
            <a:r>
              <a:rPr lang="tr-TR" sz="1700" b="1" dirty="0">
                <a:solidFill>
                  <a:srgbClr val="222222"/>
                </a:solidFill>
              </a:rPr>
              <a:t> is </a:t>
            </a:r>
            <a:r>
              <a:rPr lang="tr-TR" sz="1700" b="1" dirty="0" err="1">
                <a:solidFill>
                  <a:srgbClr val="222222"/>
                </a:solidFill>
              </a:rPr>
              <a:t>the</a:t>
            </a:r>
            <a:r>
              <a:rPr lang="tr-TR" sz="1700" b="1" dirty="0">
                <a:solidFill>
                  <a:srgbClr val="222222"/>
                </a:solidFill>
              </a:rPr>
              <a:t> </a:t>
            </a:r>
            <a:r>
              <a:rPr lang="tr-TR" sz="1700" b="1" dirty="0" err="1">
                <a:solidFill>
                  <a:srgbClr val="222222"/>
                </a:solidFill>
              </a:rPr>
              <a:t>Free</a:t>
            </a:r>
            <a:r>
              <a:rPr lang="tr-TR" sz="1700" b="1" dirty="0">
                <a:solidFill>
                  <a:srgbClr val="222222"/>
                </a:solidFill>
              </a:rPr>
              <a:t> Software </a:t>
            </a:r>
            <a:r>
              <a:rPr lang="tr-TR" sz="1700" b="1" dirty="0" err="1">
                <a:solidFill>
                  <a:srgbClr val="222222"/>
                </a:solidFill>
              </a:rPr>
              <a:t>Movement</a:t>
            </a:r>
            <a:r>
              <a:rPr lang="tr-TR" sz="1700" b="1" dirty="0">
                <a:solidFill>
                  <a:srgbClr val="222222"/>
                </a:solidFill>
              </a:rPr>
              <a:t>?</a:t>
            </a:r>
            <a:endParaRPr sz="1700" b="1" dirty="0">
              <a:solidFill>
                <a:srgbClr val="222222"/>
              </a:solidFill>
            </a:endParaRPr>
          </a:p>
          <a:p>
            <a:pPr marL="0" lvl="0" indent="0" algn="l" rtl="0">
              <a:lnSpc>
                <a:spcPct val="150000"/>
              </a:lnSpc>
              <a:spcBef>
                <a:spcPts val="2700"/>
              </a:spcBef>
              <a:spcAft>
                <a:spcPts val="0"/>
              </a:spcAft>
              <a:buClr>
                <a:srgbClr val="3A3F50"/>
              </a:buClr>
              <a:buSzPts val="1100"/>
              <a:buFont typeface="Arial"/>
              <a:buNone/>
            </a:pPr>
            <a:r>
              <a:rPr lang="tr-TR" sz="1200" dirty="0" err="1">
                <a:solidFill>
                  <a:srgbClr val="222222"/>
                </a:solidFill>
              </a:rPr>
              <a:t>The</a:t>
            </a:r>
            <a:r>
              <a:rPr lang="tr-TR" sz="1200" dirty="0">
                <a:solidFill>
                  <a:srgbClr val="222222"/>
                </a:solidFill>
              </a:rPr>
              <a:t> </a:t>
            </a:r>
            <a:r>
              <a:rPr lang="tr-TR" sz="1200" dirty="0" err="1">
                <a:solidFill>
                  <a:srgbClr val="222222"/>
                </a:solidFill>
              </a:rPr>
              <a:t>free</a:t>
            </a:r>
            <a:r>
              <a:rPr lang="tr-TR" sz="1200" dirty="0">
                <a:solidFill>
                  <a:srgbClr val="222222"/>
                </a:solidFill>
              </a:rPr>
              <a:t> software </a:t>
            </a:r>
            <a:r>
              <a:rPr lang="tr-TR" sz="1200" dirty="0" err="1">
                <a:solidFill>
                  <a:srgbClr val="222222"/>
                </a:solidFill>
              </a:rPr>
              <a:t>movement</a:t>
            </a:r>
            <a:r>
              <a:rPr lang="tr-TR" sz="1200" dirty="0">
                <a:solidFill>
                  <a:srgbClr val="222222"/>
                </a:solidFill>
              </a:rPr>
              <a:t> </a:t>
            </a:r>
            <a:r>
              <a:rPr lang="tr-TR" sz="1200" dirty="0" err="1">
                <a:solidFill>
                  <a:srgbClr val="222222"/>
                </a:solidFill>
              </a:rPr>
              <a:t>campaigns</a:t>
            </a:r>
            <a:r>
              <a:rPr lang="tr-TR" sz="1200" dirty="0">
                <a:solidFill>
                  <a:srgbClr val="222222"/>
                </a:solidFill>
              </a:rPr>
              <a:t> </a:t>
            </a:r>
            <a:r>
              <a:rPr lang="tr-TR" sz="1200" dirty="0" err="1">
                <a:solidFill>
                  <a:srgbClr val="222222"/>
                </a:solidFill>
              </a:rPr>
              <a:t>to</a:t>
            </a:r>
            <a:r>
              <a:rPr lang="tr-TR" sz="1200" dirty="0">
                <a:solidFill>
                  <a:srgbClr val="222222"/>
                </a:solidFill>
              </a:rPr>
              <a:t> </a:t>
            </a:r>
            <a:r>
              <a:rPr lang="tr-TR" sz="1200" dirty="0" err="1">
                <a:solidFill>
                  <a:srgbClr val="222222"/>
                </a:solidFill>
              </a:rPr>
              <a:t>win</a:t>
            </a:r>
            <a:r>
              <a:rPr lang="tr-TR" sz="1200" dirty="0">
                <a:solidFill>
                  <a:srgbClr val="222222"/>
                </a:solidFill>
              </a:rPr>
              <a:t> </a:t>
            </a:r>
            <a:r>
              <a:rPr lang="tr-TR" sz="1200" dirty="0" err="1">
                <a:solidFill>
                  <a:srgbClr val="222222"/>
                </a:solidFill>
              </a:rPr>
              <a:t>for</a:t>
            </a:r>
            <a:r>
              <a:rPr lang="tr-TR" sz="1200" dirty="0">
                <a:solidFill>
                  <a:srgbClr val="222222"/>
                </a:solidFill>
              </a:rPr>
              <a:t> </a:t>
            </a:r>
            <a:r>
              <a:rPr lang="tr-TR" sz="1200" dirty="0" err="1">
                <a:solidFill>
                  <a:srgbClr val="222222"/>
                </a:solidFill>
              </a:rPr>
              <a:t>the</a:t>
            </a:r>
            <a:r>
              <a:rPr lang="tr-TR" sz="1200" dirty="0">
                <a:solidFill>
                  <a:srgbClr val="222222"/>
                </a:solidFill>
              </a:rPr>
              <a:t> </a:t>
            </a:r>
            <a:r>
              <a:rPr lang="tr-TR" sz="1200" dirty="0" err="1">
                <a:solidFill>
                  <a:srgbClr val="222222"/>
                </a:solidFill>
              </a:rPr>
              <a:t>users</a:t>
            </a:r>
            <a:r>
              <a:rPr lang="tr-TR" sz="1200" dirty="0">
                <a:solidFill>
                  <a:srgbClr val="222222"/>
                </a:solidFill>
              </a:rPr>
              <a:t> of </a:t>
            </a:r>
            <a:r>
              <a:rPr lang="tr-TR" sz="1200" dirty="0" err="1">
                <a:solidFill>
                  <a:srgbClr val="222222"/>
                </a:solidFill>
              </a:rPr>
              <a:t>computing</a:t>
            </a:r>
            <a:r>
              <a:rPr lang="tr-TR" sz="1200" dirty="0">
                <a:solidFill>
                  <a:srgbClr val="222222"/>
                </a:solidFill>
              </a:rPr>
              <a:t> </a:t>
            </a:r>
            <a:r>
              <a:rPr lang="tr-TR" sz="1200" dirty="0" err="1">
                <a:solidFill>
                  <a:srgbClr val="222222"/>
                </a:solidFill>
              </a:rPr>
              <a:t>the</a:t>
            </a:r>
            <a:r>
              <a:rPr lang="tr-TR" sz="1200" dirty="0">
                <a:solidFill>
                  <a:srgbClr val="222222"/>
                </a:solidFill>
              </a:rPr>
              <a:t> </a:t>
            </a:r>
            <a:r>
              <a:rPr lang="tr-TR" sz="1200" dirty="0" err="1">
                <a:solidFill>
                  <a:srgbClr val="222222"/>
                </a:solidFill>
              </a:rPr>
              <a:t>freedom</a:t>
            </a:r>
            <a:r>
              <a:rPr lang="tr-TR" sz="1200" dirty="0">
                <a:solidFill>
                  <a:srgbClr val="222222"/>
                </a:solidFill>
              </a:rPr>
              <a:t> </a:t>
            </a:r>
            <a:r>
              <a:rPr lang="tr-TR" sz="1200" dirty="0" err="1">
                <a:solidFill>
                  <a:srgbClr val="222222"/>
                </a:solidFill>
              </a:rPr>
              <a:t>that</a:t>
            </a:r>
            <a:r>
              <a:rPr lang="tr-TR" sz="1200" dirty="0">
                <a:solidFill>
                  <a:srgbClr val="222222"/>
                </a:solidFill>
              </a:rPr>
              <a:t> </a:t>
            </a:r>
            <a:r>
              <a:rPr lang="tr-TR" sz="1200" dirty="0" err="1">
                <a:solidFill>
                  <a:srgbClr val="222222"/>
                </a:solidFill>
              </a:rPr>
              <a:t>comes</a:t>
            </a:r>
            <a:r>
              <a:rPr lang="tr-TR" sz="1200" dirty="0">
                <a:solidFill>
                  <a:srgbClr val="222222"/>
                </a:solidFill>
              </a:rPr>
              <a:t> </a:t>
            </a:r>
            <a:r>
              <a:rPr lang="tr-TR" sz="1200" dirty="0" err="1">
                <a:solidFill>
                  <a:srgbClr val="222222"/>
                </a:solidFill>
              </a:rPr>
              <a:t>from</a:t>
            </a:r>
            <a:r>
              <a:rPr lang="tr-TR" sz="1200" dirty="0">
                <a:solidFill>
                  <a:srgbClr val="222222"/>
                </a:solidFill>
              </a:rPr>
              <a:t> </a:t>
            </a:r>
            <a:r>
              <a:rPr lang="tr-TR" sz="1200" dirty="0" err="1">
                <a:solidFill>
                  <a:srgbClr val="222222"/>
                </a:solidFill>
              </a:rPr>
              <a:t>free</a:t>
            </a:r>
            <a:r>
              <a:rPr lang="tr-TR" sz="1200" dirty="0">
                <a:solidFill>
                  <a:srgbClr val="222222"/>
                </a:solidFill>
              </a:rPr>
              <a:t> software. </a:t>
            </a:r>
            <a:r>
              <a:rPr lang="tr-TR" sz="1200" dirty="0" err="1">
                <a:solidFill>
                  <a:srgbClr val="222222"/>
                </a:solidFill>
              </a:rPr>
              <a:t>Free</a:t>
            </a:r>
            <a:r>
              <a:rPr lang="tr-TR" sz="1200" dirty="0">
                <a:solidFill>
                  <a:srgbClr val="222222"/>
                </a:solidFill>
              </a:rPr>
              <a:t> software </a:t>
            </a:r>
            <a:r>
              <a:rPr lang="tr-TR" sz="1200" dirty="0" err="1">
                <a:solidFill>
                  <a:srgbClr val="222222"/>
                </a:solidFill>
              </a:rPr>
              <a:t>puts</a:t>
            </a:r>
            <a:r>
              <a:rPr lang="tr-TR" sz="1200" dirty="0">
                <a:solidFill>
                  <a:srgbClr val="222222"/>
                </a:solidFill>
              </a:rPr>
              <a:t> </a:t>
            </a:r>
            <a:r>
              <a:rPr lang="tr-TR" sz="1200" dirty="0" err="1">
                <a:solidFill>
                  <a:srgbClr val="222222"/>
                </a:solidFill>
              </a:rPr>
              <a:t>its</a:t>
            </a:r>
            <a:r>
              <a:rPr lang="tr-TR" sz="1200" dirty="0">
                <a:solidFill>
                  <a:srgbClr val="222222"/>
                </a:solidFill>
              </a:rPr>
              <a:t> </a:t>
            </a:r>
            <a:r>
              <a:rPr lang="tr-TR" sz="1200" dirty="0" err="1">
                <a:solidFill>
                  <a:srgbClr val="222222"/>
                </a:solidFill>
              </a:rPr>
              <a:t>users</a:t>
            </a:r>
            <a:r>
              <a:rPr lang="tr-TR" sz="1200" dirty="0">
                <a:solidFill>
                  <a:srgbClr val="222222"/>
                </a:solidFill>
              </a:rPr>
              <a:t> in </a:t>
            </a:r>
            <a:r>
              <a:rPr lang="tr-TR" sz="1200" dirty="0" err="1">
                <a:solidFill>
                  <a:srgbClr val="222222"/>
                </a:solidFill>
              </a:rPr>
              <a:t>control</a:t>
            </a:r>
            <a:r>
              <a:rPr lang="tr-TR" sz="1200" dirty="0">
                <a:solidFill>
                  <a:srgbClr val="222222"/>
                </a:solidFill>
              </a:rPr>
              <a:t> of </a:t>
            </a:r>
            <a:r>
              <a:rPr lang="tr-TR" sz="1200" dirty="0" err="1">
                <a:solidFill>
                  <a:srgbClr val="222222"/>
                </a:solidFill>
              </a:rPr>
              <a:t>their</a:t>
            </a:r>
            <a:r>
              <a:rPr lang="tr-TR" sz="1200" dirty="0">
                <a:solidFill>
                  <a:srgbClr val="222222"/>
                </a:solidFill>
              </a:rPr>
              <a:t> </a:t>
            </a:r>
            <a:r>
              <a:rPr lang="tr-TR" sz="1200" dirty="0" err="1">
                <a:solidFill>
                  <a:srgbClr val="222222"/>
                </a:solidFill>
              </a:rPr>
              <a:t>own</a:t>
            </a:r>
            <a:r>
              <a:rPr lang="tr-TR" sz="1200" dirty="0">
                <a:solidFill>
                  <a:srgbClr val="222222"/>
                </a:solidFill>
              </a:rPr>
              <a:t> </a:t>
            </a:r>
            <a:r>
              <a:rPr lang="tr-TR" sz="1200" dirty="0" err="1">
                <a:solidFill>
                  <a:srgbClr val="222222"/>
                </a:solidFill>
              </a:rPr>
              <a:t>computing</a:t>
            </a:r>
            <a:r>
              <a:rPr lang="tr-TR" sz="1200" dirty="0">
                <a:solidFill>
                  <a:srgbClr val="222222"/>
                </a:solidFill>
              </a:rPr>
              <a:t>. </a:t>
            </a:r>
            <a:r>
              <a:rPr lang="tr-TR" sz="1200" dirty="0" err="1">
                <a:solidFill>
                  <a:srgbClr val="222222"/>
                </a:solidFill>
              </a:rPr>
              <a:t>Nonfree</a:t>
            </a:r>
            <a:r>
              <a:rPr lang="tr-TR" sz="1200" dirty="0">
                <a:solidFill>
                  <a:srgbClr val="222222"/>
                </a:solidFill>
              </a:rPr>
              <a:t> software </a:t>
            </a:r>
            <a:r>
              <a:rPr lang="tr-TR" sz="1200" dirty="0" err="1">
                <a:solidFill>
                  <a:srgbClr val="222222"/>
                </a:solidFill>
              </a:rPr>
              <a:t>puts</a:t>
            </a:r>
            <a:r>
              <a:rPr lang="tr-TR" sz="1200" dirty="0">
                <a:solidFill>
                  <a:srgbClr val="222222"/>
                </a:solidFill>
              </a:rPr>
              <a:t> </a:t>
            </a:r>
            <a:r>
              <a:rPr lang="tr-TR" sz="1200" dirty="0" err="1">
                <a:solidFill>
                  <a:srgbClr val="222222"/>
                </a:solidFill>
              </a:rPr>
              <a:t>its</a:t>
            </a:r>
            <a:r>
              <a:rPr lang="tr-TR" sz="1200" dirty="0">
                <a:solidFill>
                  <a:srgbClr val="222222"/>
                </a:solidFill>
              </a:rPr>
              <a:t> </a:t>
            </a:r>
            <a:r>
              <a:rPr lang="tr-TR" sz="1200" dirty="0" err="1">
                <a:solidFill>
                  <a:srgbClr val="222222"/>
                </a:solidFill>
              </a:rPr>
              <a:t>users</a:t>
            </a:r>
            <a:r>
              <a:rPr lang="tr-TR" sz="1200" dirty="0">
                <a:solidFill>
                  <a:srgbClr val="222222"/>
                </a:solidFill>
              </a:rPr>
              <a:t> </a:t>
            </a:r>
            <a:r>
              <a:rPr lang="tr-TR" sz="1200" dirty="0" err="1">
                <a:solidFill>
                  <a:srgbClr val="222222"/>
                </a:solidFill>
              </a:rPr>
              <a:t>under</a:t>
            </a:r>
            <a:r>
              <a:rPr lang="tr-TR" sz="1200" dirty="0">
                <a:solidFill>
                  <a:srgbClr val="222222"/>
                </a:solidFill>
              </a:rPr>
              <a:t> </a:t>
            </a:r>
            <a:r>
              <a:rPr lang="tr-TR" sz="1200" dirty="0" err="1">
                <a:solidFill>
                  <a:srgbClr val="222222"/>
                </a:solidFill>
              </a:rPr>
              <a:t>the</a:t>
            </a:r>
            <a:r>
              <a:rPr lang="tr-TR" sz="1200" dirty="0">
                <a:solidFill>
                  <a:srgbClr val="222222"/>
                </a:solidFill>
              </a:rPr>
              <a:t> </a:t>
            </a:r>
            <a:r>
              <a:rPr lang="tr-TR" sz="1200" dirty="0" err="1">
                <a:solidFill>
                  <a:srgbClr val="222222"/>
                </a:solidFill>
              </a:rPr>
              <a:t>power</a:t>
            </a:r>
            <a:r>
              <a:rPr lang="tr-TR" sz="1200" dirty="0">
                <a:solidFill>
                  <a:srgbClr val="222222"/>
                </a:solidFill>
              </a:rPr>
              <a:t> of </a:t>
            </a:r>
            <a:r>
              <a:rPr lang="tr-TR" sz="1200" dirty="0" err="1">
                <a:solidFill>
                  <a:srgbClr val="222222"/>
                </a:solidFill>
              </a:rPr>
              <a:t>the</a:t>
            </a:r>
            <a:r>
              <a:rPr lang="tr-TR" sz="1200" dirty="0">
                <a:solidFill>
                  <a:srgbClr val="222222"/>
                </a:solidFill>
              </a:rPr>
              <a:t> </a:t>
            </a:r>
            <a:r>
              <a:rPr lang="tr-TR" sz="1200" dirty="0" err="1">
                <a:solidFill>
                  <a:srgbClr val="222222"/>
                </a:solidFill>
              </a:rPr>
              <a:t>software's</a:t>
            </a:r>
            <a:r>
              <a:rPr lang="tr-TR" sz="1200" dirty="0">
                <a:solidFill>
                  <a:srgbClr val="222222"/>
                </a:solidFill>
              </a:rPr>
              <a:t> </a:t>
            </a:r>
            <a:r>
              <a:rPr lang="tr-TR" sz="1200" dirty="0" err="1">
                <a:solidFill>
                  <a:srgbClr val="222222"/>
                </a:solidFill>
              </a:rPr>
              <a:t>developer</a:t>
            </a:r>
            <a:r>
              <a:rPr lang="tr-TR" sz="1200" dirty="0">
                <a:solidFill>
                  <a:srgbClr val="222222"/>
                </a:solidFill>
              </a:rPr>
              <a:t>.</a:t>
            </a:r>
            <a:endParaRPr sz="1200" dirty="0">
              <a:solidFill>
                <a:srgbClr val="222222"/>
              </a:solidFill>
            </a:endParaRPr>
          </a:p>
          <a:p>
            <a:pPr marL="0" lvl="0" indent="0" algn="l" rtl="0">
              <a:spcBef>
                <a:spcPts val="1200"/>
              </a:spcBef>
              <a:spcAft>
                <a:spcPts val="0"/>
              </a:spcAft>
              <a:buNone/>
            </a:pPr>
            <a:r>
              <a:rPr lang="tr-TR" sz="1200" b="1" dirty="0" err="1">
                <a:solidFill>
                  <a:srgbClr val="222222"/>
                </a:solidFill>
                <a:highlight>
                  <a:srgbClr val="FFFFFF"/>
                </a:highlight>
              </a:rPr>
              <a:t>Free</a:t>
            </a:r>
            <a:r>
              <a:rPr lang="tr-TR" sz="1200" b="1" dirty="0">
                <a:solidFill>
                  <a:srgbClr val="222222"/>
                </a:solidFill>
                <a:highlight>
                  <a:srgbClr val="FFFFFF"/>
                </a:highlight>
              </a:rPr>
              <a:t> software </a:t>
            </a:r>
            <a:r>
              <a:rPr lang="tr-TR" sz="1200" b="1" dirty="0" err="1">
                <a:solidFill>
                  <a:srgbClr val="222222"/>
                </a:solidFill>
                <a:highlight>
                  <a:srgbClr val="FFFFFF"/>
                </a:highlight>
              </a:rPr>
              <a:t>means</a:t>
            </a:r>
            <a:r>
              <a:rPr lang="tr-TR" sz="1200" b="1" dirty="0">
                <a:solidFill>
                  <a:srgbClr val="222222"/>
                </a:solidFill>
                <a:highlight>
                  <a:srgbClr val="FFFFFF"/>
                </a:highlight>
              </a:rPr>
              <a:t> </a:t>
            </a:r>
            <a:r>
              <a:rPr lang="tr-TR" sz="1200" b="1" dirty="0" err="1">
                <a:solidFill>
                  <a:srgbClr val="222222"/>
                </a:solidFill>
                <a:highlight>
                  <a:srgbClr val="FFFFFF"/>
                </a:highlight>
              </a:rPr>
              <a:t>the</a:t>
            </a:r>
            <a:r>
              <a:rPr lang="tr-TR" sz="1200" b="1" dirty="0">
                <a:solidFill>
                  <a:srgbClr val="222222"/>
                </a:solidFill>
                <a:highlight>
                  <a:srgbClr val="FFFFFF"/>
                </a:highlight>
              </a:rPr>
              <a:t> </a:t>
            </a:r>
            <a:r>
              <a:rPr lang="tr-TR" sz="1200" b="1" dirty="0" err="1">
                <a:solidFill>
                  <a:srgbClr val="222222"/>
                </a:solidFill>
                <a:highlight>
                  <a:srgbClr val="FFFFFF"/>
                </a:highlight>
              </a:rPr>
              <a:t>users</a:t>
            </a:r>
            <a:r>
              <a:rPr lang="tr-TR" sz="1200" b="1" dirty="0">
                <a:solidFill>
                  <a:srgbClr val="222222"/>
                </a:solidFill>
                <a:highlight>
                  <a:srgbClr val="FFFFFF"/>
                </a:highlight>
              </a:rPr>
              <a:t> </a:t>
            </a:r>
            <a:r>
              <a:rPr lang="tr-TR" sz="1200" b="1" dirty="0" err="1">
                <a:solidFill>
                  <a:srgbClr val="222222"/>
                </a:solidFill>
                <a:highlight>
                  <a:srgbClr val="FFFFFF"/>
                </a:highlight>
              </a:rPr>
              <a:t>have</a:t>
            </a:r>
            <a:r>
              <a:rPr lang="tr-TR" sz="1200" b="1" dirty="0">
                <a:solidFill>
                  <a:srgbClr val="222222"/>
                </a:solidFill>
                <a:highlight>
                  <a:srgbClr val="FFFFFF"/>
                </a:highlight>
              </a:rPr>
              <a:t> </a:t>
            </a:r>
            <a:r>
              <a:rPr lang="tr-TR" sz="1200" b="1" dirty="0" err="1">
                <a:solidFill>
                  <a:srgbClr val="222222"/>
                </a:solidFill>
                <a:highlight>
                  <a:srgbClr val="FFFFFF"/>
                </a:highlight>
              </a:rPr>
              <a:t>the</a:t>
            </a:r>
            <a:r>
              <a:rPr lang="tr-TR" sz="1200" b="1" dirty="0">
                <a:solidFill>
                  <a:srgbClr val="222222"/>
                </a:solidFill>
                <a:highlight>
                  <a:srgbClr val="FFFFFF"/>
                </a:highlight>
              </a:rPr>
              <a:t> </a:t>
            </a:r>
            <a:r>
              <a:rPr lang="tr-TR" sz="1200" b="1" dirty="0" err="1">
                <a:solidFill>
                  <a:srgbClr val="222222"/>
                </a:solidFill>
                <a:highlight>
                  <a:srgbClr val="FFFFFF"/>
                </a:highlight>
              </a:rPr>
              <a:t>freedom</a:t>
            </a:r>
            <a:r>
              <a:rPr lang="tr-TR" sz="1200" b="1" dirty="0">
                <a:solidFill>
                  <a:srgbClr val="222222"/>
                </a:solidFill>
                <a:highlight>
                  <a:srgbClr val="FFFFFF"/>
                </a:highlight>
              </a:rPr>
              <a:t> </a:t>
            </a:r>
            <a:r>
              <a:rPr lang="tr-TR" sz="1200" b="1" dirty="0" err="1">
                <a:solidFill>
                  <a:srgbClr val="222222"/>
                </a:solidFill>
                <a:highlight>
                  <a:srgbClr val="FFFFFF"/>
                </a:highlight>
              </a:rPr>
              <a:t>to</a:t>
            </a:r>
            <a:r>
              <a:rPr lang="tr-TR" sz="1200" b="1" dirty="0">
                <a:solidFill>
                  <a:srgbClr val="222222"/>
                </a:solidFill>
                <a:highlight>
                  <a:srgbClr val="FFFFFF"/>
                </a:highlight>
              </a:rPr>
              <a:t> </a:t>
            </a:r>
            <a:r>
              <a:rPr lang="tr-TR" sz="1200" b="1" dirty="0" err="1">
                <a:solidFill>
                  <a:srgbClr val="222222"/>
                </a:solidFill>
                <a:highlight>
                  <a:srgbClr val="FFFFFF"/>
                </a:highlight>
              </a:rPr>
              <a:t>run</a:t>
            </a:r>
            <a:r>
              <a:rPr lang="tr-TR" sz="1200" b="1" dirty="0">
                <a:solidFill>
                  <a:srgbClr val="222222"/>
                </a:solidFill>
                <a:highlight>
                  <a:srgbClr val="FFFFFF"/>
                </a:highlight>
              </a:rPr>
              <a:t>, </a:t>
            </a:r>
            <a:r>
              <a:rPr lang="tr-TR" sz="1200" b="1" dirty="0" err="1">
                <a:solidFill>
                  <a:srgbClr val="222222"/>
                </a:solidFill>
                <a:highlight>
                  <a:srgbClr val="FFFFFF"/>
                </a:highlight>
              </a:rPr>
              <a:t>copy</a:t>
            </a:r>
            <a:r>
              <a:rPr lang="tr-TR" sz="1200" b="1" dirty="0">
                <a:solidFill>
                  <a:srgbClr val="222222"/>
                </a:solidFill>
                <a:highlight>
                  <a:srgbClr val="FFFFFF"/>
                </a:highlight>
              </a:rPr>
              <a:t>, </a:t>
            </a:r>
            <a:r>
              <a:rPr lang="tr-TR" sz="1200" b="1" dirty="0" err="1">
                <a:solidFill>
                  <a:srgbClr val="222222"/>
                </a:solidFill>
                <a:highlight>
                  <a:srgbClr val="FFFFFF"/>
                </a:highlight>
              </a:rPr>
              <a:t>distribute</a:t>
            </a:r>
            <a:r>
              <a:rPr lang="tr-TR" sz="1200" b="1" dirty="0">
                <a:solidFill>
                  <a:srgbClr val="222222"/>
                </a:solidFill>
                <a:highlight>
                  <a:srgbClr val="FFFFFF"/>
                </a:highlight>
              </a:rPr>
              <a:t>, </a:t>
            </a:r>
            <a:r>
              <a:rPr lang="tr-TR" sz="1200" b="1" dirty="0" err="1">
                <a:solidFill>
                  <a:srgbClr val="222222"/>
                </a:solidFill>
                <a:highlight>
                  <a:srgbClr val="FFFFFF"/>
                </a:highlight>
              </a:rPr>
              <a:t>study</a:t>
            </a:r>
            <a:r>
              <a:rPr lang="tr-TR" sz="1200" b="1" dirty="0">
                <a:solidFill>
                  <a:srgbClr val="222222"/>
                </a:solidFill>
                <a:highlight>
                  <a:srgbClr val="FFFFFF"/>
                </a:highlight>
              </a:rPr>
              <a:t>, </a:t>
            </a:r>
            <a:r>
              <a:rPr lang="tr-TR" sz="1200" b="1" dirty="0" err="1">
                <a:solidFill>
                  <a:srgbClr val="222222"/>
                </a:solidFill>
                <a:highlight>
                  <a:srgbClr val="FFFFFF"/>
                </a:highlight>
              </a:rPr>
              <a:t>change</a:t>
            </a:r>
            <a:r>
              <a:rPr lang="tr-TR" sz="1200" b="1" dirty="0">
                <a:solidFill>
                  <a:srgbClr val="222222"/>
                </a:solidFill>
                <a:highlight>
                  <a:srgbClr val="FFFFFF"/>
                </a:highlight>
              </a:rPr>
              <a:t> </a:t>
            </a:r>
            <a:r>
              <a:rPr lang="tr-TR" sz="1200" b="1" dirty="0" err="1">
                <a:solidFill>
                  <a:srgbClr val="222222"/>
                </a:solidFill>
                <a:highlight>
                  <a:srgbClr val="FFFFFF"/>
                </a:highlight>
              </a:rPr>
              <a:t>and</a:t>
            </a:r>
            <a:r>
              <a:rPr lang="tr-TR" sz="1200" b="1" dirty="0">
                <a:solidFill>
                  <a:srgbClr val="222222"/>
                </a:solidFill>
                <a:highlight>
                  <a:srgbClr val="FFFFFF"/>
                </a:highlight>
              </a:rPr>
              <a:t> </a:t>
            </a:r>
            <a:r>
              <a:rPr lang="tr-TR" sz="1200" b="1" dirty="0" err="1">
                <a:solidFill>
                  <a:srgbClr val="222222"/>
                </a:solidFill>
                <a:highlight>
                  <a:srgbClr val="FFFFFF"/>
                </a:highlight>
              </a:rPr>
              <a:t>improve</a:t>
            </a:r>
            <a:r>
              <a:rPr lang="tr-TR" sz="1200" b="1" dirty="0">
                <a:solidFill>
                  <a:srgbClr val="222222"/>
                </a:solidFill>
                <a:highlight>
                  <a:srgbClr val="FFFFFF"/>
                </a:highlight>
              </a:rPr>
              <a:t> </a:t>
            </a:r>
            <a:r>
              <a:rPr lang="tr-TR" sz="1200" b="1" dirty="0" err="1">
                <a:solidFill>
                  <a:srgbClr val="222222"/>
                </a:solidFill>
                <a:highlight>
                  <a:srgbClr val="FFFFFF"/>
                </a:highlight>
              </a:rPr>
              <a:t>the</a:t>
            </a:r>
            <a:r>
              <a:rPr lang="tr-TR" sz="1200" b="1" dirty="0">
                <a:solidFill>
                  <a:srgbClr val="222222"/>
                </a:solidFill>
                <a:highlight>
                  <a:srgbClr val="FFFFFF"/>
                </a:highlight>
              </a:rPr>
              <a:t> software.</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endParaRPr sz="18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7e425004e0_2_1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g7e425004e0_2_16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85750" lvl="0" indent="-298450" algn="just" rtl="0">
              <a:spcBef>
                <a:spcPts val="0"/>
              </a:spcBef>
              <a:spcAft>
                <a:spcPts val="0"/>
              </a:spcAft>
              <a:buClr>
                <a:schemeClr val="dk1"/>
              </a:buClr>
              <a:buSzPts val="1800"/>
              <a:buChar char="•"/>
            </a:pPr>
            <a:r>
              <a:rPr lang="tr-TR" sz="1800" dirty="0">
                <a:solidFill>
                  <a:srgbClr val="3A3F50"/>
                </a:solidFill>
                <a:latin typeface="Raleway SemiBold"/>
                <a:ea typeface="Raleway SemiBold"/>
                <a:cs typeface="Raleway SemiBold"/>
                <a:sym typeface="Raleway SemiBold"/>
              </a:rPr>
              <a:t>On </a:t>
            </a:r>
            <a:r>
              <a:rPr lang="tr-TR" sz="1800" dirty="0" err="1">
                <a:solidFill>
                  <a:srgbClr val="3A3F50"/>
                </a:solidFill>
                <a:latin typeface="Raleway SemiBold"/>
                <a:ea typeface="Raleway SemiBold"/>
                <a:cs typeface="Raleway SemiBold"/>
                <a:sym typeface="Raleway SemiBold"/>
              </a:rPr>
              <a:t>the</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other</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hand</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The</a:t>
            </a:r>
            <a:r>
              <a:rPr lang="tr-TR" sz="1800" dirty="0">
                <a:solidFill>
                  <a:srgbClr val="3A3F50"/>
                </a:solidFill>
                <a:latin typeface="Raleway SemiBold"/>
                <a:ea typeface="Raleway SemiBold"/>
                <a:cs typeface="Raleway SemiBold"/>
                <a:sym typeface="Raleway SemiBold"/>
              </a:rPr>
              <a:t> Open Source </a:t>
            </a:r>
            <a:r>
              <a:rPr lang="tr-TR" sz="1800" dirty="0" err="1">
                <a:solidFill>
                  <a:srgbClr val="3A3F50"/>
                </a:solidFill>
                <a:latin typeface="Raleway SemiBold"/>
                <a:ea typeface="Raleway SemiBold"/>
                <a:cs typeface="Raleway SemiBold"/>
                <a:sym typeface="Raleway SemiBold"/>
              </a:rPr>
              <a:t>Initiative</a:t>
            </a:r>
            <a:r>
              <a:rPr lang="tr-TR" sz="1800" dirty="0">
                <a:solidFill>
                  <a:srgbClr val="3A3F50"/>
                </a:solidFill>
                <a:latin typeface="Raleway SemiBold"/>
                <a:ea typeface="Raleway SemiBold"/>
                <a:cs typeface="Raleway SemiBold"/>
                <a:sym typeface="Raleway SemiBold"/>
              </a:rPr>
              <a:t> (OSI) is a </a:t>
            </a:r>
            <a:r>
              <a:rPr lang="tr-TR" sz="1800" dirty="0" err="1">
                <a:solidFill>
                  <a:srgbClr val="3A3F50"/>
                </a:solidFill>
                <a:latin typeface="Raleway SemiBold"/>
                <a:ea typeface="Raleway SemiBold"/>
                <a:cs typeface="Raleway SemiBold"/>
                <a:sym typeface="Raleway SemiBold"/>
              </a:rPr>
              <a:t>non-profit</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organization</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dedicated</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to</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the</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promotion</a:t>
            </a:r>
            <a:r>
              <a:rPr lang="tr-TR" sz="1800" dirty="0">
                <a:solidFill>
                  <a:srgbClr val="3A3F50"/>
                </a:solidFill>
                <a:latin typeface="Raleway SemiBold"/>
                <a:ea typeface="Raleway SemiBold"/>
                <a:cs typeface="Raleway SemiBold"/>
                <a:sym typeface="Raleway SemiBold"/>
              </a:rPr>
              <a:t> of </a:t>
            </a:r>
            <a:r>
              <a:rPr lang="tr-TR" sz="1800" dirty="0" err="1">
                <a:solidFill>
                  <a:srgbClr val="3A3F50"/>
                </a:solidFill>
                <a:latin typeface="Raleway SemiBold"/>
                <a:ea typeface="Raleway SemiBold"/>
                <a:cs typeface="Raleway SemiBold"/>
                <a:sym typeface="Raleway SemiBold"/>
              </a:rPr>
              <a:t>open-source</a:t>
            </a:r>
            <a:r>
              <a:rPr lang="tr-TR" sz="1800" dirty="0">
                <a:solidFill>
                  <a:srgbClr val="3A3F50"/>
                </a:solidFill>
                <a:latin typeface="Raleway SemiBold"/>
                <a:ea typeface="Raleway SemiBold"/>
                <a:cs typeface="Raleway SemiBold"/>
                <a:sym typeface="Raleway SemiBold"/>
              </a:rPr>
              <a:t> software. </a:t>
            </a:r>
            <a:endParaRPr sz="1800" dirty="0">
              <a:solidFill>
                <a:srgbClr val="3A3F50"/>
              </a:solidFill>
              <a:latin typeface="Raleway SemiBold"/>
              <a:ea typeface="Raleway SemiBold"/>
              <a:cs typeface="Raleway SemiBold"/>
              <a:sym typeface="Raleway SemiBold"/>
            </a:endParaRPr>
          </a:p>
          <a:p>
            <a:pPr marL="285750" lvl="0" indent="-184150" algn="just" rtl="0">
              <a:spcBef>
                <a:spcPts val="0"/>
              </a:spcBef>
              <a:spcAft>
                <a:spcPts val="0"/>
              </a:spcAft>
              <a:buClr>
                <a:schemeClr val="dk1"/>
              </a:buClr>
              <a:buSzPts val="1600"/>
              <a:buFont typeface="Arial"/>
              <a:buNone/>
            </a:pPr>
            <a:endParaRPr sz="1800" dirty="0">
              <a:solidFill>
                <a:srgbClr val="3A3F50"/>
              </a:solidFill>
              <a:latin typeface="Raleway SemiBold"/>
              <a:ea typeface="Raleway SemiBold"/>
              <a:cs typeface="Raleway SemiBold"/>
              <a:sym typeface="Raleway SemiBold"/>
            </a:endParaRPr>
          </a:p>
          <a:p>
            <a:pPr marL="285750" lvl="0" indent="-298450" algn="just" rtl="0">
              <a:spcBef>
                <a:spcPts val="0"/>
              </a:spcBef>
              <a:spcAft>
                <a:spcPts val="0"/>
              </a:spcAft>
              <a:buClr>
                <a:schemeClr val="dk1"/>
              </a:buClr>
              <a:buSzPts val="1800"/>
              <a:buChar char="•"/>
            </a:pPr>
            <a:r>
              <a:rPr lang="tr-TR" sz="1800" dirty="0">
                <a:solidFill>
                  <a:srgbClr val="3A3F50"/>
                </a:solidFill>
                <a:latin typeface="Raleway SemiBold"/>
                <a:ea typeface="Raleway SemiBold"/>
                <a:cs typeface="Raleway SemiBold"/>
                <a:sym typeface="Raleway SemiBold"/>
              </a:rPr>
              <a:t>OSI </a:t>
            </a:r>
            <a:r>
              <a:rPr lang="tr-TR" sz="1800" dirty="0" err="1">
                <a:solidFill>
                  <a:srgbClr val="3A3F50"/>
                </a:solidFill>
                <a:latin typeface="Raleway SemiBold"/>
                <a:ea typeface="Raleway SemiBold"/>
                <a:cs typeface="Raleway SemiBold"/>
                <a:sym typeface="Raleway SemiBold"/>
              </a:rPr>
              <a:t>was</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founded</a:t>
            </a:r>
            <a:r>
              <a:rPr lang="tr-TR" sz="1800" dirty="0">
                <a:solidFill>
                  <a:srgbClr val="3A3F50"/>
                </a:solidFill>
                <a:latin typeface="Raleway SemiBold"/>
                <a:ea typeface="Raleway SemiBold"/>
                <a:cs typeface="Raleway SemiBold"/>
                <a:sym typeface="Raleway SemiBold"/>
              </a:rPr>
              <a:t> in 1998 </a:t>
            </a:r>
            <a:r>
              <a:rPr lang="tr-TR" sz="1800" dirty="0" err="1">
                <a:solidFill>
                  <a:srgbClr val="3A3F50"/>
                </a:solidFill>
                <a:latin typeface="Raleway SemiBold"/>
                <a:ea typeface="Raleway SemiBold"/>
                <a:cs typeface="Raleway SemiBold"/>
                <a:sym typeface="Raleway SemiBold"/>
              </a:rPr>
              <a:t>by</a:t>
            </a:r>
            <a:r>
              <a:rPr lang="tr-TR" sz="1800" dirty="0">
                <a:solidFill>
                  <a:srgbClr val="3A3F50"/>
                </a:solidFill>
                <a:latin typeface="Raleway SemiBold"/>
                <a:ea typeface="Raleway SemiBold"/>
                <a:cs typeface="Raleway SemiBold"/>
                <a:sym typeface="Raleway SemiBold"/>
              </a:rPr>
              <a:t> Bruce </a:t>
            </a:r>
            <a:r>
              <a:rPr lang="tr-TR" sz="1800" dirty="0" err="1">
                <a:solidFill>
                  <a:srgbClr val="3A3F50"/>
                </a:solidFill>
                <a:latin typeface="Raleway SemiBold"/>
                <a:ea typeface="Raleway SemiBold"/>
                <a:cs typeface="Raleway SemiBold"/>
                <a:sym typeface="Raleway SemiBold"/>
              </a:rPr>
              <a:t>Perens</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and</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Eric</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Raymond</a:t>
            </a:r>
            <a:r>
              <a:rPr lang="tr-TR" sz="1800" dirty="0">
                <a:solidFill>
                  <a:srgbClr val="3A3F50"/>
                </a:solidFill>
                <a:latin typeface="Raleway SemiBold"/>
                <a:ea typeface="Raleway SemiBold"/>
                <a:cs typeface="Raleway SemiBold"/>
                <a:sym typeface="Raleway SemiBold"/>
              </a:rPr>
              <a:t>.</a:t>
            </a:r>
            <a:endParaRPr sz="1800" dirty="0">
              <a:solidFill>
                <a:srgbClr val="3A3F50"/>
              </a:solidFill>
              <a:latin typeface="Raleway SemiBold"/>
              <a:ea typeface="Raleway SemiBold"/>
              <a:cs typeface="Raleway SemiBold"/>
              <a:sym typeface="Raleway SemiBold"/>
            </a:endParaRPr>
          </a:p>
          <a:p>
            <a:pPr marL="0" lvl="0" indent="0" algn="just" rtl="0">
              <a:spcBef>
                <a:spcPts val="0"/>
              </a:spcBef>
              <a:spcAft>
                <a:spcPts val="0"/>
              </a:spcAft>
              <a:buNone/>
            </a:pPr>
            <a:endParaRPr sz="1800" dirty="0">
              <a:solidFill>
                <a:srgbClr val="3A3F50"/>
              </a:solidFill>
              <a:latin typeface="Raleway SemiBold"/>
              <a:ea typeface="Raleway SemiBold"/>
              <a:cs typeface="Raleway SemiBold"/>
              <a:sym typeface="Raleway SemiBold"/>
            </a:endParaRPr>
          </a:p>
          <a:p>
            <a:pPr marL="0" lvl="0" indent="0" algn="just" rtl="0">
              <a:spcBef>
                <a:spcPts val="0"/>
              </a:spcBef>
              <a:spcAft>
                <a:spcPts val="0"/>
              </a:spcAft>
              <a:buNone/>
            </a:pPr>
            <a:r>
              <a:rPr lang="tr-TR" sz="1800" dirty="0" err="1">
                <a:solidFill>
                  <a:srgbClr val="3A3F50"/>
                </a:solidFill>
                <a:latin typeface="Raleway SemiBold"/>
                <a:ea typeface="Raleway SemiBold"/>
                <a:cs typeface="Raleway SemiBold"/>
                <a:sym typeface="Raleway SemiBold"/>
              </a:rPr>
              <a:t>Similarly</a:t>
            </a:r>
            <a:r>
              <a:rPr lang="tr-TR" sz="1800" dirty="0">
                <a:solidFill>
                  <a:srgbClr val="3A3F50"/>
                </a:solidFill>
                <a:latin typeface="Raleway SemiBold"/>
                <a:ea typeface="Raleway SemiBold"/>
                <a:cs typeface="Raleway SemiBold"/>
                <a:sym typeface="Raleway SemiBold"/>
              </a:rPr>
              <a:t>, </a:t>
            </a:r>
            <a:r>
              <a:rPr lang="tr-TR" sz="1800" dirty="0" err="1">
                <a:solidFill>
                  <a:srgbClr val="3A3F50"/>
                </a:solidFill>
                <a:latin typeface="Raleway SemiBold"/>
                <a:ea typeface="Raleway SemiBold"/>
                <a:cs typeface="Raleway SemiBold"/>
                <a:sym typeface="Raleway SemiBold"/>
              </a:rPr>
              <a:t>you</a:t>
            </a:r>
            <a:r>
              <a:rPr lang="tr-TR" sz="1800" dirty="0">
                <a:solidFill>
                  <a:srgbClr val="3A3F50"/>
                </a:solidFill>
                <a:latin typeface="Raleway SemiBold"/>
                <a:ea typeface="Raleway SemiBold"/>
                <a:cs typeface="Raleway SemiBold"/>
                <a:sym typeface="Raleway SemiBold"/>
              </a:rPr>
              <a:t> can </a:t>
            </a:r>
            <a:r>
              <a:rPr lang="tr-TR" sz="1800" dirty="0" err="1">
                <a:solidFill>
                  <a:srgbClr val="3A3F50"/>
                </a:solidFill>
                <a:latin typeface="Raleway SemiBold"/>
                <a:ea typeface="Raleway SemiBold"/>
                <a:cs typeface="Raleway SemiBold"/>
                <a:sym typeface="Raleway SemiBold"/>
              </a:rPr>
              <a:t>find</a:t>
            </a:r>
            <a:r>
              <a:rPr lang="tr-TR" sz="1800" dirty="0">
                <a:solidFill>
                  <a:srgbClr val="3A3F50"/>
                </a:solidFill>
                <a:latin typeface="Raleway SemiBold"/>
                <a:ea typeface="Raleway SemiBold"/>
                <a:cs typeface="Raleway SemiBold"/>
                <a:sym typeface="Raleway SemiBold"/>
              </a:rPr>
              <a:t> </a:t>
            </a:r>
            <a:r>
              <a:rPr lang="tr-TR" sz="1800" dirty="0" err="1">
                <a:solidFill>
                  <a:schemeClr val="dk1"/>
                </a:solidFill>
              </a:rPr>
              <a:t>reach</a:t>
            </a:r>
            <a:r>
              <a:rPr lang="tr-TR" sz="1800" dirty="0">
                <a:solidFill>
                  <a:schemeClr val="dk1"/>
                </a:solidFill>
              </a:rPr>
              <a:t> set of </a:t>
            </a:r>
            <a:r>
              <a:rPr lang="tr-TR" sz="1800" dirty="0" err="1">
                <a:solidFill>
                  <a:schemeClr val="dk1"/>
                </a:solidFill>
              </a:rPr>
              <a:t>documentation</a:t>
            </a:r>
            <a:r>
              <a:rPr lang="tr-TR" sz="1800" dirty="0">
                <a:solidFill>
                  <a:schemeClr val="dk1"/>
                </a:solidFill>
              </a:rPr>
              <a:t> on </a:t>
            </a:r>
            <a:r>
              <a:rPr lang="tr-TR" sz="1800" dirty="0" err="1">
                <a:solidFill>
                  <a:schemeClr val="dk1"/>
                </a:solidFill>
              </a:rPr>
              <a:t>opensource.org</a:t>
            </a:r>
            <a:r>
              <a:rPr lang="tr-TR" sz="1800" dirty="0">
                <a:solidFill>
                  <a:schemeClr val="dk1"/>
                </a:solidFill>
              </a:rPr>
              <a:t>.</a:t>
            </a:r>
            <a:endParaRPr sz="1800" dirty="0">
              <a:solidFill>
                <a:srgbClr val="3A3F50"/>
              </a:solidFill>
              <a:latin typeface="Raleway SemiBold"/>
              <a:ea typeface="Raleway SemiBold"/>
              <a:cs typeface="Raleway SemiBold"/>
              <a:sym typeface="Raleway SemiBold"/>
            </a:endParaRP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tr-TR" sz="1800" u="sng" dirty="0">
                <a:solidFill>
                  <a:schemeClr val="hlink"/>
                </a:solidFill>
                <a:hlinkClick r:id="rId3"/>
              </a:rPr>
              <a:t>https://opensource.org/</a:t>
            </a:r>
            <a:endParaRPr sz="1800" dirty="0"/>
          </a:p>
          <a:p>
            <a:pPr marL="0" lvl="0" indent="0" algn="l" rtl="0">
              <a:spcBef>
                <a:spcPts val="0"/>
              </a:spcBef>
              <a:spcAft>
                <a:spcPts val="0"/>
              </a:spcAft>
              <a:buNone/>
            </a:pPr>
            <a:endParaRPr sz="1800" dirty="0"/>
          </a:p>
          <a:p>
            <a:pPr marL="0" lvl="0" indent="0" algn="l" rtl="0">
              <a:spcBef>
                <a:spcPts val="0"/>
              </a:spcBef>
              <a:spcAft>
                <a:spcPts val="0"/>
              </a:spcAft>
              <a:buNone/>
            </a:pPr>
            <a:r>
              <a:rPr lang="tr-TR" sz="1050" dirty="0" err="1">
                <a:solidFill>
                  <a:srgbClr val="444444"/>
                </a:solidFill>
                <a:highlight>
                  <a:srgbClr val="FCFCFC"/>
                </a:highlight>
              </a:rPr>
              <a:t>The</a:t>
            </a:r>
            <a:r>
              <a:rPr lang="tr-TR" sz="1050" dirty="0">
                <a:solidFill>
                  <a:srgbClr val="444444"/>
                </a:solidFill>
                <a:highlight>
                  <a:srgbClr val="FCFCFC"/>
                </a:highlight>
              </a:rPr>
              <a:t> Open Source </a:t>
            </a:r>
            <a:r>
              <a:rPr lang="tr-TR" sz="1050" dirty="0" err="1">
                <a:solidFill>
                  <a:srgbClr val="444444"/>
                </a:solidFill>
                <a:highlight>
                  <a:srgbClr val="FCFCFC"/>
                </a:highlight>
              </a:rPr>
              <a:t>Initiative</a:t>
            </a:r>
            <a:r>
              <a:rPr lang="tr-TR" sz="1050" dirty="0">
                <a:solidFill>
                  <a:srgbClr val="444444"/>
                </a:solidFill>
                <a:highlight>
                  <a:srgbClr val="FCFCFC"/>
                </a:highlight>
              </a:rPr>
              <a:t> (OSI) is a </a:t>
            </a:r>
            <a:r>
              <a:rPr lang="tr-TR" sz="1050" dirty="0" err="1">
                <a:solidFill>
                  <a:srgbClr val="444444"/>
                </a:solidFill>
                <a:highlight>
                  <a:srgbClr val="FCFCFC"/>
                </a:highlight>
              </a:rPr>
              <a:t>non-profit</a:t>
            </a:r>
            <a:r>
              <a:rPr lang="tr-TR" sz="1050" dirty="0">
                <a:solidFill>
                  <a:srgbClr val="444444"/>
                </a:solidFill>
                <a:highlight>
                  <a:srgbClr val="FCFCFC"/>
                </a:highlight>
              </a:rPr>
              <a:t> </a:t>
            </a:r>
            <a:r>
              <a:rPr lang="tr-TR" sz="1050" dirty="0" err="1">
                <a:solidFill>
                  <a:srgbClr val="444444"/>
                </a:solidFill>
                <a:highlight>
                  <a:srgbClr val="FCFCFC"/>
                </a:highlight>
              </a:rPr>
              <a:t>corporation</a:t>
            </a:r>
            <a:r>
              <a:rPr lang="tr-TR" sz="1050" dirty="0">
                <a:solidFill>
                  <a:srgbClr val="444444"/>
                </a:solidFill>
                <a:highlight>
                  <a:srgbClr val="FCFCFC"/>
                </a:highlight>
              </a:rPr>
              <a:t> </a:t>
            </a:r>
            <a:r>
              <a:rPr lang="tr-TR" sz="1050" dirty="0" err="1">
                <a:solidFill>
                  <a:srgbClr val="444444"/>
                </a:solidFill>
                <a:highlight>
                  <a:srgbClr val="FCFCFC"/>
                </a:highlight>
              </a:rPr>
              <a:t>with</a:t>
            </a:r>
            <a:r>
              <a:rPr lang="tr-TR" sz="1050" dirty="0">
                <a:solidFill>
                  <a:srgbClr val="444444"/>
                </a:solidFill>
                <a:highlight>
                  <a:srgbClr val="FCFCFC"/>
                </a:highlight>
              </a:rPr>
              <a:t> global </a:t>
            </a:r>
            <a:r>
              <a:rPr lang="tr-TR" sz="1050" dirty="0" err="1">
                <a:solidFill>
                  <a:srgbClr val="444444"/>
                </a:solidFill>
                <a:highlight>
                  <a:srgbClr val="FCFCFC"/>
                </a:highlight>
              </a:rPr>
              <a:t>scope</a:t>
            </a:r>
            <a:r>
              <a:rPr lang="tr-TR" sz="1050" dirty="0">
                <a:solidFill>
                  <a:srgbClr val="444444"/>
                </a:solidFill>
                <a:highlight>
                  <a:srgbClr val="FCFCFC"/>
                </a:highlight>
              </a:rPr>
              <a:t> </a:t>
            </a:r>
            <a:r>
              <a:rPr lang="tr-TR" sz="1050" dirty="0" err="1">
                <a:solidFill>
                  <a:srgbClr val="444444"/>
                </a:solidFill>
                <a:highlight>
                  <a:srgbClr val="FCFCFC"/>
                </a:highlight>
              </a:rPr>
              <a:t>formed</a:t>
            </a:r>
            <a:r>
              <a:rPr lang="tr-TR" sz="1050" dirty="0">
                <a:solidFill>
                  <a:srgbClr val="444444"/>
                </a:solidFill>
                <a:highlight>
                  <a:srgbClr val="FCFCFC"/>
                </a:highlight>
              </a:rPr>
              <a:t> </a:t>
            </a:r>
            <a:r>
              <a:rPr lang="tr-TR" sz="1050" dirty="0" err="1">
                <a:solidFill>
                  <a:srgbClr val="444444"/>
                </a:solidFill>
                <a:highlight>
                  <a:srgbClr val="FCFCFC"/>
                </a:highlight>
              </a:rPr>
              <a:t>to</a:t>
            </a:r>
            <a:r>
              <a:rPr lang="tr-TR" sz="1050" dirty="0">
                <a:solidFill>
                  <a:srgbClr val="444444"/>
                </a:solidFill>
                <a:highlight>
                  <a:srgbClr val="FCFCFC"/>
                </a:highlight>
              </a:rPr>
              <a:t> </a:t>
            </a:r>
            <a:r>
              <a:rPr lang="tr-TR" sz="1050" dirty="0" err="1">
                <a:solidFill>
                  <a:srgbClr val="444444"/>
                </a:solidFill>
                <a:highlight>
                  <a:srgbClr val="FCFCFC"/>
                </a:highlight>
              </a:rPr>
              <a:t>educate</a:t>
            </a:r>
            <a:r>
              <a:rPr lang="tr-TR" sz="1050" dirty="0">
                <a:solidFill>
                  <a:srgbClr val="444444"/>
                </a:solidFill>
                <a:highlight>
                  <a:srgbClr val="FCFCFC"/>
                </a:highlight>
              </a:rPr>
              <a:t> </a:t>
            </a:r>
            <a:r>
              <a:rPr lang="tr-TR" sz="1050" dirty="0" err="1">
                <a:solidFill>
                  <a:srgbClr val="444444"/>
                </a:solidFill>
                <a:highlight>
                  <a:srgbClr val="FCFCFC"/>
                </a:highlight>
              </a:rPr>
              <a:t>about</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advocate</a:t>
            </a:r>
            <a:r>
              <a:rPr lang="tr-TR" sz="1050" dirty="0">
                <a:solidFill>
                  <a:srgbClr val="444444"/>
                </a:solidFill>
                <a:highlight>
                  <a:srgbClr val="FCFCFC"/>
                </a:highlight>
              </a:rPr>
              <a:t> </a:t>
            </a:r>
            <a:r>
              <a:rPr lang="tr-TR" sz="1050" dirty="0" err="1">
                <a:solidFill>
                  <a:srgbClr val="444444"/>
                </a:solidFill>
                <a:highlight>
                  <a:srgbClr val="FCFCFC"/>
                </a:highlight>
              </a:rPr>
              <a:t>for</a:t>
            </a:r>
            <a:r>
              <a:rPr lang="tr-TR" sz="1050" dirty="0">
                <a:solidFill>
                  <a:srgbClr val="444444"/>
                </a:solidFill>
                <a:highlight>
                  <a:srgbClr val="FCFCFC"/>
                </a:highlight>
              </a:rPr>
              <a:t> </a:t>
            </a: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err="1">
                <a:solidFill>
                  <a:srgbClr val="444444"/>
                </a:solidFill>
                <a:highlight>
                  <a:srgbClr val="FCFCFC"/>
                </a:highlight>
              </a:rPr>
              <a:t>benefits</a:t>
            </a:r>
            <a:r>
              <a:rPr lang="tr-TR" sz="1050" dirty="0">
                <a:solidFill>
                  <a:srgbClr val="444444"/>
                </a:solidFill>
                <a:highlight>
                  <a:srgbClr val="FCFCFC"/>
                </a:highlight>
              </a:rPr>
              <a:t> of </a:t>
            </a:r>
            <a:r>
              <a:rPr lang="tr-TR" sz="1050" dirty="0" err="1">
                <a:solidFill>
                  <a:srgbClr val="444444"/>
                </a:solidFill>
                <a:highlight>
                  <a:srgbClr val="FCFCFC"/>
                </a:highlight>
              </a:rPr>
              <a:t>open</a:t>
            </a:r>
            <a:r>
              <a:rPr lang="tr-TR" sz="1050" dirty="0">
                <a:solidFill>
                  <a:srgbClr val="444444"/>
                </a:solidFill>
                <a:highlight>
                  <a:srgbClr val="FCFCFC"/>
                </a:highlight>
              </a:rPr>
              <a:t> </a:t>
            </a:r>
            <a:r>
              <a:rPr lang="tr-TR" sz="1050" dirty="0" err="1">
                <a:solidFill>
                  <a:srgbClr val="444444"/>
                </a:solidFill>
                <a:highlight>
                  <a:srgbClr val="FCFCFC"/>
                </a:highlight>
              </a:rPr>
              <a:t>source</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to</a:t>
            </a:r>
            <a:r>
              <a:rPr lang="tr-TR" sz="1050" dirty="0">
                <a:solidFill>
                  <a:srgbClr val="444444"/>
                </a:solidFill>
                <a:highlight>
                  <a:srgbClr val="FCFCFC"/>
                </a:highlight>
              </a:rPr>
              <a:t> </a:t>
            </a:r>
            <a:r>
              <a:rPr lang="tr-TR" sz="1050" dirty="0" err="1">
                <a:solidFill>
                  <a:srgbClr val="444444"/>
                </a:solidFill>
                <a:highlight>
                  <a:srgbClr val="FCFCFC"/>
                </a:highlight>
              </a:rPr>
              <a:t>build</a:t>
            </a:r>
            <a:r>
              <a:rPr lang="tr-TR" sz="1050" dirty="0">
                <a:solidFill>
                  <a:srgbClr val="444444"/>
                </a:solidFill>
                <a:highlight>
                  <a:srgbClr val="FCFCFC"/>
                </a:highlight>
              </a:rPr>
              <a:t> </a:t>
            </a:r>
            <a:r>
              <a:rPr lang="tr-TR" sz="1050" dirty="0" err="1">
                <a:solidFill>
                  <a:srgbClr val="444444"/>
                </a:solidFill>
                <a:highlight>
                  <a:srgbClr val="FCFCFC"/>
                </a:highlight>
              </a:rPr>
              <a:t>bridges</a:t>
            </a:r>
            <a:r>
              <a:rPr lang="tr-TR" sz="1050" dirty="0">
                <a:solidFill>
                  <a:srgbClr val="444444"/>
                </a:solidFill>
                <a:highlight>
                  <a:srgbClr val="FCFCFC"/>
                </a:highlight>
              </a:rPr>
              <a:t> </a:t>
            </a:r>
            <a:r>
              <a:rPr lang="tr-TR" sz="1050" dirty="0" err="1">
                <a:solidFill>
                  <a:srgbClr val="444444"/>
                </a:solidFill>
                <a:highlight>
                  <a:srgbClr val="FCFCFC"/>
                </a:highlight>
              </a:rPr>
              <a:t>among</a:t>
            </a:r>
            <a:r>
              <a:rPr lang="tr-TR" sz="1050" dirty="0">
                <a:solidFill>
                  <a:srgbClr val="444444"/>
                </a:solidFill>
                <a:highlight>
                  <a:srgbClr val="FCFCFC"/>
                </a:highlight>
              </a:rPr>
              <a:t> </a:t>
            </a:r>
            <a:r>
              <a:rPr lang="tr-TR" sz="1050" dirty="0" err="1">
                <a:solidFill>
                  <a:srgbClr val="444444"/>
                </a:solidFill>
                <a:highlight>
                  <a:srgbClr val="FCFCFC"/>
                </a:highlight>
              </a:rPr>
              <a:t>different</a:t>
            </a:r>
            <a:r>
              <a:rPr lang="tr-TR" sz="1050" dirty="0">
                <a:solidFill>
                  <a:srgbClr val="444444"/>
                </a:solidFill>
                <a:highlight>
                  <a:srgbClr val="FCFCFC"/>
                </a:highlight>
              </a:rPr>
              <a:t> </a:t>
            </a:r>
            <a:r>
              <a:rPr lang="tr-TR" sz="1050" dirty="0" err="1">
                <a:solidFill>
                  <a:srgbClr val="444444"/>
                </a:solidFill>
                <a:highlight>
                  <a:srgbClr val="FCFCFC"/>
                </a:highlight>
              </a:rPr>
              <a:t>constituencies</a:t>
            </a:r>
            <a:r>
              <a:rPr lang="tr-TR" sz="1050" dirty="0">
                <a:solidFill>
                  <a:srgbClr val="444444"/>
                </a:solidFill>
                <a:highlight>
                  <a:srgbClr val="FCFCFC"/>
                </a:highlight>
              </a:rPr>
              <a:t> in </a:t>
            </a: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err="1">
                <a:solidFill>
                  <a:srgbClr val="444444"/>
                </a:solidFill>
                <a:highlight>
                  <a:srgbClr val="FCFCFC"/>
                </a:highlight>
              </a:rPr>
              <a:t>open</a:t>
            </a:r>
            <a:r>
              <a:rPr lang="tr-TR" sz="1050" dirty="0">
                <a:solidFill>
                  <a:srgbClr val="444444"/>
                </a:solidFill>
                <a:highlight>
                  <a:srgbClr val="FCFCFC"/>
                </a:highlight>
              </a:rPr>
              <a:t> </a:t>
            </a:r>
            <a:r>
              <a:rPr lang="tr-TR" sz="1050" dirty="0" err="1">
                <a:solidFill>
                  <a:srgbClr val="444444"/>
                </a:solidFill>
                <a:highlight>
                  <a:srgbClr val="FCFCFC"/>
                </a:highlight>
              </a:rPr>
              <a:t>source</a:t>
            </a:r>
            <a:r>
              <a:rPr lang="tr-TR" sz="1050" dirty="0">
                <a:solidFill>
                  <a:srgbClr val="444444"/>
                </a:solidFill>
                <a:highlight>
                  <a:srgbClr val="FCFCFC"/>
                </a:highlight>
              </a:rPr>
              <a:t> </a:t>
            </a:r>
            <a:r>
              <a:rPr lang="tr-TR" sz="1050" dirty="0" err="1">
                <a:solidFill>
                  <a:srgbClr val="444444"/>
                </a:solidFill>
                <a:highlight>
                  <a:srgbClr val="FCFCFC"/>
                </a:highlight>
              </a:rPr>
              <a:t>community</a:t>
            </a:r>
            <a:r>
              <a:rPr lang="tr-TR" sz="1050" dirty="0">
                <a:solidFill>
                  <a:srgbClr val="444444"/>
                </a:solidFill>
                <a:highlight>
                  <a:srgbClr val="FCFCFC"/>
                </a:highlight>
              </a:rPr>
              <a:t>.</a:t>
            </a:r>
            <a:endParaRPr sz="1800" dirty="0"/>
          </a:p>
          <a:p>
            <a:pPr marL="0" lvl="0" indent="0" algn="l" rtl="0">
              <a:spcBef>
                <a:spcPts val="0"/>
              </a:spcBef>
              <a:spcAft>
                <a:spcPts val="0"/>
              </a:spcAft>
              <a:buNone/>
            </a:pPr>
            <a:endParaRPr sz="18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9bcca61692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9bcca61692_0_2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rial"/>
              <a:buNone/>
            </a:pPr>
            <a:r>
              <a:rPr lang="tr-TR" sz="1800">
                <a:solidFill>
                  <a:schemeClr val="dk1"/>
                </a:solidFill>
              </a:rPr>
              <a:t>And guys what about the open source software licensing?</a:t>
            </a:r>
            <a:endParaRPr sz="1800">
              <a:solidFill>
                <a:schemeClr val="dk1"/>
              </a:solidFill>
            </a:endParaRPr>
          </a:p>
          <a:p>
            <a:pPr marL="0" lvl="0" indent="0" algn="ctr" rtl="0">
              <a:spcBef>
                <a:spcPts val="0"/>
              </a:spcBef>
              <a:spcAft>
                <a:spcPts val="0"/>
              </a:spcAft>
              <a:buClr>
                <a:schemeClr val="dk1"/>
              </a:buClr>
              <a:buSzPts val="1400"/>
              <a:buFont typeface="Arial"/>
              <a:buNone/>
            </a:pPr>
            <a:r>
              <a:rPr lang="tr-TR" sz="1800">
                <a:solidFill>
                  <a:schemeClr val="dk1"/>
                </a:solidFill>
              </a:rPr>
              <a:t>as you see these terms are very related each other and nested.</a:t>
            </a:r>
            <a:endParaRPr sz="1800">
              <a:solidFill>
                <a:schemeClr val="dk1"/>
              </a:solidFill>
            </a:endParaRPr>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9bcca61692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9bcca61692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Font typeface="Arial"/>
              <a:buNone/>
            </a:pPr>
            <a:r>
              <a:rPr lang="tr-TR" sz="1600">
                <a:latin typeface="Raleway SemiBold"/>
                <a:ea typeface="Raleway SemiBold"/>
                <a:cs typeface="Raleway SemiBold"/>
                <a:sym typeface="Raleway SemiBold"/>
              </a:rPr>
              <a:t>Open source licenses are licenses that comply with the Open Source Definition — in brief, they allow the software to be freely used, modified, and shared. To be approved by the Open Source Initiative (also known as the OSI), a license must go through the Open Source Initiative's license review process.</a:t>
            </a:r>
            <a:endParaRPr sz="1600">
              <a:latin typeface="Raleway SemiBold"/>
              <a:ea typeface="Raleway SemiBold"/>
              <a:cs typeface="Raleway SemiBold"/>
              <a:sym typeface="Raleway SemiBold"/>
            </a:endParaRPr>
          </a:p>
          <a:p>
            <a:pPr marL="0" lvl="0" indent="0" algn="just" rtl="0">
              <a:spcBef>
                <a:spcPts val="0"/>
              </a:spcBef>
              <a:spcAft>
                <a:spcPts val="0"/>
              </a:spcAft>
              <a:buNone/>
            </a:pPr>
            <a:endParaRPr/>
          </a:p>
          <a:p>
            <a:pPr marL="0" lvl="0" indent="0" algn="just" rtl="0">
              <a:spcBef>
                <a:spcPts val="0"/>
              </a:spcBef>
              <a:spcAft>
                <a:spcPts val="0"/>
              </a:spcAft>
              <a:buNone/>
            </a:pPr>
            <a:endParaRPr/>
          </a:p>
          <a:p>
            <a:pPr marL="0" lvl="0" indent="0" algn="just" rtl="0">
              <a:spcBef>
                <a:spcPts val="0"/>
              </a:spcBef>
              <a:spcAft>
                <a:spcPts val="0"/>
              </a:spcAft>
              <a:buNone/>
            </a:pPr>
            <a:r>
              <a:rPr lang="tr-TR" sz="1800" u="sng">
                <a:solidFill>
                  <a:schemeClr val="hlink"/>
                </a:solidFill>
                <a:hlinkClick r:id="rId3"/>
              </a:rPr>
              <a:t>https://opensource.org/licenses</a:t>
            </a:r>
            <a:endParaRPr sz="1800"/>
          </a:p>
          <a:p>
            <a:pPr marL="0" lvl="0" indent="0" algn="just" rtl="0">
              <a:spcBef>
                <a:spcPts val="0"/>
              </a:spcBef>
              <a:spcAft>
                <a:spcPts val="0"/>
              </a:spcAft>
              <a:buNone/>
            </a:pP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9bcca61692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9bcca61692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rgbClr val="000000"/>
              </a:buClr>
              <a:buFont typeface="Arial"/>
              <a:buNone/>
            </a:pPr>
            <a:r>
              <a:rPr lang="tr-TR" sz="1800" dirty="0" err="1"/>
              <a:t>There</a:t>
            </a:r>
            <a:r>
              <a:rPr lang="tr-TR" sz="1800" dirty="0"/>
              <a:t> </a:t>
            </a:r>
            <a:r>
              <a:rPr lang="tr-TR" sz="1800" dirty="0" err="1"/>
              <a:t>are</a:t>
            </a:r>
            <a:r>
              <a:rPr lang="tr-TR" sz="1800" dirty="0"/>
              <a:t> </a:t>
            </a:r>
            <a:r>
              <a:rPr lang="tr-TR" sz="1800" dirty="0" err="1"/>
              <a:t>many</a:t>
            </a:r>
            <a:r>
              <a:rPr lang="tr-TR" sz="1800" dirty="0"/>
              <a:t> </a:t>
            </a:r>
            <a:r>
              <a:rPr lang="tr-TR" sz="1800" dirty="0" err="1"/>
              <a:t>different</a:t>
            </a:r>
            <a:r>
              <a:rPr lang="tr-TR" sz="1800" dirty="0"/>
              <a:t> </a:t>
            </a:r>
            <a:r>
              <a:rPr lang="tr-TR" sz="1800" dirty="0" err="1"/>
              <a:t>licenses</a:t>
            </a:r>
            <a:r>
              <a:rPr lang="tr-TR" sz="1800" dirty="0"/>
              <a:t> </a:t>
            </a:r>
            <a:r>
              <a:rPr lang="tr-TR" sz="1800" dirty="0" err="1"/>
              <a:t>being</a:t>
            </a:r>
            <a:r>
              <a:rPr lang="tr-TR" sz="1800" dirty="0"/>
              <a:t> </a:t>
            </a:r>
            <a:r>
              <a:rPr lang="tr-TR" sz="1800" dirty="0" err="1"/>
              <a:t>used</a:t>
            </a:r>
            <a:r>
              <a:rPr lang="tr-TR" sz="1800" dirty="0"/>
              <a:t> in IT </a:t>
            </a:r>
            <a:r>
              <a:rPr lang="tr-TR" sz="1800" dirty="0" err="1"/>
              <a:t>field</a:t>
            </a:r>
            <a:r>
              <a:rPr lang="tr-TR" sz="1800" dirty="0"/>
              <a:t>. </a:t>
            </a:r>
            <a:r>
              <a:rPr lang="tr-TR" sz="1800" dirty="0" err="1"/>
              <a:t>You</a:t>
            </a:r>
            <a:r>
              <a:rPr lang="tr-TR" sz="1800" dirty="0"/>
              <a:t> </a:t>
            </a:r>
            <a:r>
              <a:rPr lang="tr-TR" sz="1800" dirty="0" err="1"/>
              <a:t>needn’t</a:t>
            </a:r>
            <a:r>
              <a:rPr lang="tr-TR" sz="1800" dirty="0"/>
              <a:t> </a:t>
            </a:r>
            <a:r>
              <a:rPr lang="tr-TR" sz="1800" dirty="0" err="1"/>
              <a:t>know</a:t>
            </a:r>
            <a:r>
              <a:rPr lang="tr-TR" sz="1800" dirty="0"/>
              <a:t> </a:t>
            </a:r>
            <a:r>
              <a:rPr lang="tr-TR" sz="1800" dirty="0" err="1"/>
              <a:t>them</a:t>
            </a:r>
            <a:r>
              <a:rPr lang="tr-TR" sz="1800" dirty="0"/>
              <a:t> </a:t>
            </a:r>
            <a:r>
              <a:rPr lang="tr-TR" sz="1800" dirty="0" err="1"/>
              <a:t>all</a:t>
            </a:r>
            <a:r>
              <a:rPr lang="tr-TR" sz="1800" dirty="0"/>
              <a:t> </a:t>
            </a:r>
            <a:r>
              <a:rPr lang="tr-TR" sz="1800" dirty="0" err="1"/>
              <a:t>or</a:t>
            </a:r>
            <a:r>
              <a:rPr lang="tr-TR" sz="1800" dirty="0"/>
              <a:t> </a:t>
            </a:r>
            <a:r>
              <a:rPr lang="tr-TR" sz="1800" dirty="0" err="1"/>
              <a:t>the</a:t>
            </a:r>
            <a:r>
              <a:rPr lang="tr-TR" sz="1800" dirty="0"/>
              <a:t> </a:t>
            </a:r>
            <a:r>
              <a:rPr lang="tr-TR" sz="1800" dirty="0" err="1"/>
              <a:t>details</a:t>
            </a:r>
            <a:r>
              <a:rPr lang="tr-TR" sz="1800" dirty="0"/>
              <a:t>. Here is a </a:t>
            </a:r>
            <a:r>
              <a:rPr lang="tr-TR" sz="1800" dirty="0" err="1"/>
              <a:t>short</a:t>
            </a:r>
            <a:r>
              <a:rPr lang="tr-TR" sz="1800" dirty="0"/>
              <a:t> </a:t>
            </a:r>
            <a:r>
              <a:rPr lang="tr-TR" sz="1800" dirty="0" err="1"/>
              <a:t>list</a:t>
            </a:r>
            <a:r>
              <a:rPr lang="tr-TR" sz="1800" dirty="0"/>
              <a:t> </a:t>
            </a:r>
            <a:r>
              <a:rPr lang="tr-TR" sz="1800" dirty="0" err="1"/>
              <a:t>just</a:t>
            </a:r>
            <a:r>
              <a:rPr lang="tr-TR" sz="1800" dirty="0"/>
              <a:t> </a:t>
            </a:r>
            <a:r>
              <a:rPr lang="tr-TR" sz="1800" dirty="0" err="1"/>
              <a:t>for</a:t>
            </a:r>
            <a:r>
              <a:rPr lang="tr-TR" sz="1800" dirty="0"/>
              <a:t> </a:t>
            </a:r>
            <a:r>
              <a:rPr lang="tr-TR" sz="1800" dirty="0" err="1"/>
              <a:t>your</a:t>
            </a:r>
            <a:r>
              <a:rPr lang="tr-TR" sz="1800" dirty="0"/>
              <a:t> general </a:t>
            </a:r>
            <a:r>
              <a:rPr lang="tr-TR" sz="1800" dirty="0" err="1"/>
              <a:t>understanding</a:t>
            </a:r>
            <a:r>
              <a:rPr lang="tr-TR" sz="1800" dirty="0"/>
              <a:t> </a:t>
            </a:r>
            <a:r>
              <a:rPr lang="tr-TR" sz="1800" dirty="0" err="1"/>
              <a:t>and</a:t>
            </a:r>
            <a:r>
              <a:rPr lang="tr-TR" sz="1800" dirty="0"/>
              <a:t> </a:t>
            </a:r>
            <a:r>
              <a:rPr lang="tr-TR" sz="1800" dirty="0" err="1"/>
              <a:t>knowledge</a:t>
            </a:r>
            <a:r>
              <a:rPr lang="tr-TR" sz="1800" dirty="0"/>
              <a:t>.</a:t>
            </a:r>
            <a:endParaRPr sz="1800" dirty="0"/>
          </a:p>
          <a:p>
            <a:pPr marL="0" lvl="0" indent="0" algn="just" rtl="0">
              <a:spcBef>
                <a:spcPts val="0"/>
              </a:spcBef>
              <a:spcAft>
                <a:spcPts val="0"/>
              </a:spcAft>
              <a:buClr>
                <a:srgbClr val="000000"/>
              </a:buClr>
              <a:buFont typeface="Arial"/>
              <a:buNone/>
            </a:pPr>
            <a:endParaRPr sz="1800" dirty="0"/>
          </a:p>
          <a:p>
            <a:pPr marL="0" lvl="0" indent="0" algn="l" rtl="0">
              <a:lnSpc>
                <a:spcPct val="115000"/>
              </a:lnSpc>
              <a:spcBef>
                <a:spcPts val="0"/>
              </a:spcBef>
              <a:spcAft>
                <a:spcPts val="0"/>
              </a:spcAft>
              <a:buClr>
                <a:schemeClr val="dk1"/>
              </a:buClr>
              <a:buSzPts val="1100"/>
              <a:buFont typeface="Arial"/>
              <a:buNone/>
            </a:pPr>
            <a:r>
              <a:rPr lang="tr-TR" sz="1050" dirty="0" err="1">
                <a:solidFill>
                  <a:srgbClr val="444444"/>
                </a:solidFill>
                <a:highlight>
                  <a:srgbClr val="FCFCFC"/>
                </a:highlight>
              </a:rPr>
              <a:t>Generally</a:t>
            </a:r>
            <a:r>
              <a:rPr lang="tr-TR" sz="1050" dirty="0">
                <a:solidFill>
                  <a:srgbClr val="444444"/>
                </a:solidFill>
                <a:highlight>
                  <a:srgbClr val="FCFCFC"/>
                </a:highlight>
              </a:rPr>
              <a:t>, Open Source software is software </a:t>
            </a:r>
            <a:r>
              <a:rPr lang="tr-TR" sz="1050" dirty="0" err="1">
                <a:solidFill>
                  <a:srgbClr val="444444"/>
                </a:solidFill>
                <a:highlight>
                  <a:srgbClr val="FCFCFC"/>
                </a:highlight>
              </a:rPr>
              <a:t>that</a:t>
            </a:r>
            <a:r>
              <a:rPr lang="tr-TR" sz="1050" dirty="0">
                <a:solidFill>
                  <a:srgbClr val="444444"/>
                </a:solidFill>
                <a:highlight>
                  <a:srgbClr val="FCFCFC"/>
                </a:highlight>
              </a:rPr>
              <a:t> can be </a:t>
            </a:r>
            <a:r>
              <a:rPr lang="tr-TR" sz="1050" dirty="0" err="1">
                <a:solidFill>
                  <a:srgbClr val="444444"/>
                </a:solidFill>
                <a:highlight>
                  <a:srgbClr val="FCFCFC"/>
                </a:highlight>
              </a:rPr>
              <a:t>freely</a:t>
            </a:r>
            <a:r>
              <a:rPr lang="tr-TR" sz="1050" dirty="0">
                <a:solidFill>
                  <a:srgbClr val="444444"/>
                </a:solidFill>
                <a:highlight>
                  <a:srgbClr val="FCFCFC"/>
                </a:highlight>
              </a:rPr>
              <a:t> </a:t>
            </a:r>
            <a:r>
              <a:rPr lang="tr-TR" sz="1050" dirty="0" err="1">
                <a:solidFill>
                  <a:srgbClr val="444444"/>
                </a:solidFill>
                <a:highlight>
                  <a:srgbClr val="FCFCFC"/>
                </a:highlight>
              </a:rPr>
              <a:t>accessed</a:t>
            </a:r>
            <a:r>
              <a:rPr lang="tr-TR" sz="1050" dirty="0">
                <a:solidFill>
                  <a:srgbClr val="444444"/>
                </a:solidFill>
                <a:highlight>
                  <a:srgbClr val="FCFCFC"/>
                </a:highlight>
              </a:rPr>
              <a:t>, </a:t>
            </a:r>
            <a:r>
              <a:rPr lang="tr-TR" sz="1050" dirty="0" err="1">
                <a:solidFill>
                  <a:srgbClr val="444444"/>
                </a:solidFill>
                <a:highlight>
                  <a:srgbClr val="FCFCFC"/>
                </a:highlight>
              </a:rPr>
              <a:t>used</a:t>
            </a:r>
            <a:r>
              <a:rPr lang="tr-TR" sz="1050" dirty="0">
                <a:solidFill>
                  <a:srgbClr val="444444"/>
                </a:solidFill>
                <a:highlight>
                  <a:srgbClr val="FCFCFC"/>
                </a:highlight>
              </a:rPr>
              <a:t>, </a:t>
            </a:r>
            <a:r>
              <a:rPr lang="tr-TR" sz="1050" dirty="0" err="1">
                <a:solidFill>
                  <a:srgbClr val="444444"/>
                </a:solidFill>
                <a:highlight>
                  <a:srgbClr val="FCFCFC"/>
                </a:highlight>
              </a:rPr>
              <a:t>changed</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shared</a:t>
            </a:r>
            <a:r>
              <a:rPr lang="tr-TR" sz="1050" dirty="0">
                <a:solidFill>
                  <a:srgbClr val="444444"/>
                </a:solidFill>
                <a:highlight>
                  <a:srgbClr val="FCFCFC"/>
                </a:highlight>
              </a:rPr>
              <a:t> (in </a:t>
            </a:r>
            <a:r>
              <a:rPr lang="tr-TR" sz="1050" dirty="0" err="1">
                <a:solidFill>
                  <a:srgbClr val="444444"/>
                </a:solidFill>
                <a:highlight>
                  <a:srgbClr val="FCFCFC"/>
                </a:highlight>
              </a:rPr>
              <a:t>modified</a:t>
            </a:r>
            <a:r>
              <a:rPr lang="tr-TR" sz="1050" dirty="0">
                <a:solidFill>
                  <a:srgbClr val="444444"/>
                </a:solidFill>
                <a:highlight>
                  <a:srgbClr val="FCFCFC"/>
                </a:highlight>
              </a:rPr>
              <a:t> </a:t>
            </a:r>
            <a:r>
              <a:rPr lang="tr-TR" sz="1050" dirty="0" err="1">
                <a:solidFill>
                  <a:srgbClr val="444444"/>
                </a:solidFill>
                <a:highlight>
                  <a:srgbClr val="FCFCFC"/>
                </a:highlight>
              </a:rPr>
              <a:t>or</a:t>
            </a:r>
            <a:r>
              <a:rPr lang="tr-TR" sz="1050" dirty="0">
                <a:solidFill>
                  <a:srgbClr val="444444"/>
                </a:solidFill>
                <a:highlight>
                  <a:srgbClr val="FCFCFC"/>
                </a:highlight>
              </a:rPr>
              <a:t> </a:t>
            </a:r>
            <a:r>
              <a:rPr lang="tr-TR" sz="1050" dirty="0" err="1">
                <a:solidFill>
                  <a:srgbClr val="444444"/>
                </a:solidFill>
                <a:highlight>
                  <a:srgbClr val="FCFCFC"/>
                </a:highlight>
              </a:rPr>
              <a:t>unmodified</a:t>
            </a:r>
            <a:r>
              <a:rPr lang="tr-TR" sz="1050" dirty="0">
                <a:solidFill>
                  <a:srgbClr val="444444"/>
                </a:solidFill>
                <a:highlight>
                  <a:srgbClr val="FCFCFC"/>
                </a:highlight>
              </a:rPr>
              <a:t> form) </a:t>
            </a:r>
            <a:r>
              <a:rPr lang="tr-TR" sz="1050" dirty="0" err="1">
                <a:solidFill>
                  <a:srgbClr val="444444"/>
                </a:solidFill>
                <a:highlight>
                  <a:srgbClr val="FCFCFC"/>
                </a:highlight>
              </a:rPr>
              <a:t>by</a:t>
            </a:r>
            <a:r>
              <a:rPr lang="tr-TR" sz="1050" dirty="0">
                <a:solidFill>
                  <a:srgbClr val="444444"/>
                </a:solidFill>
                <a:highlight>
                  <a:srgbClr val="FCFCFC"/>
                </a:highlight>
              </a:rPr>
              <a:t> </a:t>
            </a:r>
            <a:r>
              <a:rPr lang="tr-TR" sz="1050" dirty="0" err="1">
                <a:solidFill>
                  <a:srgbClr val="444444"/>
                </a:solidFill>
                <a:highlight>
                  <a:srgbClr val="FCFCFC"/>
                </a:highlight>
              </a:rPr>
              <a:t>anyone</a:t>
            </a:r>
            <a:r>
              <a:rPr lang="tr-TR" sz="1050" dirty="0">
                <a:solidFill>
                  <a:srgbClr val="444444"/>
                </a:solidFill>
                <a:highlight>
                  <a:srgbClr val="FCFCFC"/>
                </a:highlight>
              </a:rPr>
              <a:t>. Open </a:t>
            </a:r>
            <a:r>
              <a:rPr lang="tr-TR" sz="1050" dirty="0" err="1">
                <a:solidFill>
                  <a:srgbClr val="444444"/>
                </a:solidFill>
                <a:highlight>
                  <a:srgbClr val="FCFCFC"/>
                </a:highlight>
              </a:rPr>
              <a:t>source</a:t>
            </a:r>
            <a:r>
              <a:rPr lang="tr-TR" sz="1050" dirty="0">
                <a:solidFill>
                  <a:srgbClr val="444444"/>
                </a:solidFill>
                <a:highlight>
                  <a:srgbClr val="FCFCFC"/>
                </a:highlight>
              </a:rPr>
              <a:t> software is </a:t>
            </a:r>
            <a:r>
              <a:rPr lang="tr-TR" sz="1050" dirty="0" err="1">
                <a:solidFill>
                  <a:srgbClr val="444444"/>
                </a:solidFill>
                <a:highlight>
                  <a:srgbClr val="FCFCFC"/>
                </a:highlight>
              </a:rPr>
              <a:t>made</a:t>
            </a:r>
            <a:r>
              <a:rPr lang="tr-TR" sz="1050" dirty="0">
                <a:solidFill>
                  <a:srgbClr val="444444"/>
                </a:solidFill>
                <a:highlight>
                  <a:srgbClr val="FCFCFC"/>
                </a:highlight>
              </a:rPr>
              <a:t> </a:t>
            </a:r>
            <a:r>
              <a:rPr lang="tr-TR" sz="1050" dirty="0" err="1">
                <a:solidFill>
                  <a:srgbClr val="444444"/>
                </a:solidFill>
                <a:highlight>
                  <a:srgbClr val="FCFCFC"/>
                </a:highlight>
              </a:rPr>
              <a:t>by</a:t>
            </a:r>
            <a:r>
              <a:rPr lang="tr-TR" sz="1050" dirty="0">
                <a:solidFill>
                  <a:srgbClr val="444444"/>
                </a:solidFill>
                <a:highlight>
                  <a:srgbClr val="FCFCFC"/>
                </a:highlight>
              </a:rPr>
              <a:t> </a:t>
            </a:r>
            <a:r>
              <a:rPr lang="tr-TR" sz="1050" dirty="0" err="1">
                <a:solidFill>
                  <a:srgbClr val="444444"/>
                </a:solidFill>
                <a:highlight>
                  <a:srgbClr val="FCFCFC"/>
                </a:highlight>
              </a:rPr>
              <a:t>many</a:t>
            </a:r>
            <a:r>
              <a:rPr lang="tr-TR" sz="1050" dirty="0">
                <a:solidFill>
                  <a:srgbClr val="444444"/>
                </a:solidFill>
                <a:highlight>
                  <a:srgbClr val="FCFCFC"/>
                </a:highlight>
              </a:rPr>
              <a:t> </a:t>
            </a:r>
            <a:r>
              <a:rPr lang="tr-TR" sz="1050" dirty="0" err="1">
                <a:solidFill>
                  <a:srgbClr val="444444"/>
                </a:solidFill>
                <a:highlight>
                  <a:srgbClr val="FCFCFC"/>
                </a:highlight>
              </a:rPr>
              <a:t>people</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distributed</a:t>
            </a:r>
            <a:r>
              <a:rPr lang="tr-TR" sz="1050" dirty="0">
                <a:solidFill>
                  <a:srgbClr val="444444"/>
                </a:solidFill>
                <a:highlight>
                  <a:srgbClr val="FCFCFC"/>
                </a:highlight>
              </a:rPr>
              <a:t> </a:t>
            </a:r>
            <a:r>
              <a:rPr lang="tr-TR" sz="1050" dirty="0" err="1">
                <a:solidFill>
                  <a:srgbClr val="444444"/>
                </a:solidFill>
                <a:highlight>
                  <a:srgbClr val="FCFCFC"/>
                </a:highlight>
              </a:rPr>
              <a:t>under</a:t>
            </a:r>
            <a:r>
              <a:rPr lang="tr-TR" sz="1050" dirty="0">
                <a:solidFill>
                  <a:srgbClr val="444444"/>
                </a:solidFill>
                <a:highlight>
                  <a:srgbClr val="FCFCFC"/>
                </a:highlight>
              </a:rPr>
              <a:t> </a:t>
            </a:r>
            <a:r>
              <a:rPr lang="tr-TR" sz="1050" dirty="0" err="1">
                <a:solidFill>
                  <a:srgbClr val="444444"/>
                </a:solidFill>
                <a:highlight>
                  <a:srgbClr val="FCFCFC"/>
                </a:highlight>
              </a:rPr>
              <a:t>licenses</a:t>
            </a:r>
            <a:r>
              <a:rPr lang="tr-TR" sz="1050" dirty="0">
                <a:solidFill>
                  <a:srgbClr val="444444"/>
                </a:solidFill>
                <a:highlight>
                  <a:srgbClr val="FCFCFC"/>
                </a:highlight>
              </a:rPr>
              <a:t> </a:t>
            </a:r>
            <a:r>
              <a:rPr lang="tr-TR" sz="1050" dirty="0" err="1">
                <a:solidFill>
                  <a:srgbClr val="444444"/>
                </a:solidFill>
                <a:highlight>
                  <a:srgbClr val="FCFCFC"/>
                </a:highlight>
              </a:rPr>
              <a:t>that</a:t>
            </a:r>
            <a:r>
              <a:rPr lang="tr-TR" sz="1050" dirty="0">
                <a:solidFill>
                  <a:srgbClr val="444444"/>
                </a:solidFill>
                <a:highlight>
                  <a:srgbClr val="FCFCFC"/>
                </a:highlight>
              </a:rPr>
              <a:t> </a:t>
            </a:r>
            <a:r>
              <a:rPr lang="tr-TR" sz="1050" dirty="0" err="1">
                <a:solidFill>
                  <a:srgbClr val="444444"/>
                </a:solidFill>
                <a:highlight>
                  <a:srgbClr val="FCFCFC"/>
                </a:highlight>
              </a:rPr>
              <a:t>comply</a:t>
            </a:r>
            <a:r>
              <a:rPr lang="tr-TR" sz="1050" dirty="0">
                <a:solidFill>
                  <a:srgbClr val="444444"/>
                </a:solidFill>
                <a:highlight>
                  <a:srgbClr val="FCFCFC"/>
                </a:highlight>
              </a:rPr>
              <a:t> </a:t>
            </a:r>
            <a:r>
              <a:rPr lang="tr-TR" sz="1050" dirty="0" err="1">
                <a:solidFill>
                  <a:srgbClr val="444444"/>
                </a:solidFill>
                <a:highlight>
                  <a:srgbClr val="FCFCFC"/>
                </a:highlight>
              </a:rPr>
              <a:t>with</a:t>
            </a:r>
            <a:r>
              <a:rPr lang="tr-TR" sz="1050" dirty="0">
                <a:solidFill>
                  <a:srgbClr val="444444"/>
                </a:solidFill>
                <a:highlight>
                  <a:srgbClr val="FCFCFC"/>
                </a:highlight>
              </a:rPr>
              <a:t> </a:t>
            </a: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a:solidFill>
                  <a:srgbClr val="3DA639"/>
                </a:solidFill>
                <a:highlight>
                  <a:srgbClr val="FCFCFC"/>
                </a:highlight>
                <a:uFill>
                  <a:noFill/>
                </a:uFill>
                <a:hlinkClick r:id="rId3">
                  <a:extLst>
                    <a:ext uri="{A12FA001-AC4F-418D-AE19-62706E023703}">
                      <ahyp:hlinkClr xmlns:ahyp="http://schemas.microsoft.com/office/drawing/2018/hyperlinkcolor" val="tx"/>
                    </a:ext>
                  </a:extLst>
                </a:hlinkClick>
              </a:rPr>
              <a:t>Open Source Definition</a:t>
            </a:r>
            <a:r>
              <a:rPr lang="tr-TR" sz="1050" dirty="0">
                <a:solidFill>
                  <a:srgbClr val="444444"/>
                </a:solidFill>
                <a:highlight>
                  <a:srgbClr val="FCFCFC"/>
                </a:highlight>
              </a:rPr>
              <a:t>.</a:t>
            </a:r>
            <a:endParaRPr sz="1050" dirty="0">
              <a:solidFill>
                <a:srgbClr val="444444"/>
              </a:solidFill>
              <a:highlight>
                <a:srgbClr val="FCFCFC"/>
              </a:highlight>
            </a:endParaRPr>
          </a:p>
          <a:p>
            <a:pPr marL="0" lvl="0" indent="0" algn="l" rtl="0">
              <a:lnSpc>
                <a:spcPct val="115000"/>
              </a:lnSpc>
              <a:spcBef>
                <a:spcPts val="1900"/>
              </a:spcBef>
              <a:spcAft>
                <a:spcPts val="0"/>
              </a:spcAft>
              <a:buClr>
                <a:schemeClr val="dk1"/>
              </a:buClr>
              <a:buSzPts val="1100"/>
              <a:buFont typeface="Arial"/>
              <a:buNone/>
            </a:pPr>
            <a:r>
              <a:rPr lang="tr-TR" sz="1050" dirty="0" err="1">
                <a:solidFill>
                  <a:srgbClr val="444444"/>
                </a:solidFill>
                <a:highlight>
                  <a:srgbClr val="FCFCFC"/>
                </a:highlight>
              </a:rPr>
              <a:t>The</a:t>
            </a:r>
            <a:r>
              <a:rPr lang="tr-TR" sz="1050" dirty="0">
                <a:solidFill>
                  <a:srgbClr val="444444"/>
                </a:solidFill>
                <a:highlight>
                  <a:srgbClr val="FCFCFC"/>
                </a:highlight>
              </a:rPr>
              <a:t> </a:t>
            </a:r>
            <a:r>
              <a:rPr lang="tr-TR" sz="1050" dirty="0" err="1">
                <a:solidFill>
                  <a:srgbClr val="444444"/>
                </a:solidFill>
                <a:highlight>
                  <a:srgbClr val="FCFCFC"/>
                </a:highlight>
              </a:rPr>
              <a:t>internationally</a:t>
            </a:r>
            <a:r>
              <a:rPr lang="tr-TR" sz="1050" dirty="0">
                <a:solidFill>
                  <a:srgbClr val="444444"/>
                </a:solidFill>
                <a:highlight>
                  <a:srgbClr val="FCFCFC"/>
                </a:highlight>
              </a:rPr>
              <a:t> </a:t>
            </a:r>
            <a:r>
              <a:rPr lang="tr-TR" sz="1050" dirty="0" err="1">
                <a:solidFill>
                  <a:srgbClr val="444444"/>
                </a:solidFill>
                <a:highlight>
                  <a:srgbClr val="FCFCFC"/>
                </a:highlight>
              </a:rPr>
              <a:t>recognized</a:t>
            </a:r>
            <a:r>
              <a:rPr lang="tr-TR" sz="1050" dirty="0">
                <a:solidFill>
                  <a:srgbClr val="444444"/>
                </a:solidFill>
                <a:highlight>
                  <a:srgbClr val="FCFCFC"/>
                </a:highlight>
              </a:rPr>
              <a:t> </a:t>
            </a:r>
            <a:r>
              <a:rPr lang="tr-TR" sz="1050" dirty="0">
                <a:solidFill>
                  <a:srgbClr val="3DA639"/>
                </a:solidFill>
                <a:highlight>
                  <a:srgbClr val="FCFCFC"/>
                </a:highlight>
                <a:uFill>
                  <a:noFill/>
                </a:uFill>
                <a:hlinkClick r:id="rId3">
                  <a:extLst>
                    <a:ext uri="{A12FA001-AC4F-418D-AE19-62706E023703}">
                      <ahyp:hlinkClr xmlns:ahyp="http://schemas.microsoft.com/office/drawing/2018/hyperlinkcolor" val="tx"/>
                    </a:ext>
                  </a:extLst>
                </a:hlinkClick>
              </a:rPr>
              <a:t>Open Source Definition</a:t>
            </a:r>
            <a:r>
              <a:rPr lang="tr-TR" sz="1050" dirty="0">
                <a:solidFill>
                  <a:srgbClr val="444444"/>
                </a:solidFill>
                <a:highlight>
                  <a:srgbClr val="FCFCFC"/>
                </a:highlight>
              </a:rPr>
              <a:t> </a:t>
            </a:r>
            <a:r>
              <a:rPr lang="tr-TR" sz="1050" dirty="0" err="1">
                <a:solidFill>
                  <a:srgbClr val="444444"/>
                </a:solidFill>
                <a:highlight>
                  <a:srgbClr val="FCFCFC"/>
                </a:highlight>
              </a:rPr>
              <a:t>provides</a:t>
            </a:r>
            <a:r>
              <a:rPr lang="tr-TR" sz="1050" dirty="0">
                <a:solidFill>
                  <a:srgbClr val="444444"/>
                </a:solidFill>
                <a:highlight>
                  <a:srgbClr val="FCFCFC"/>
                </a:highlight>
              </a:rPr>
              <a:t> ten </a:t>
            </a:r>
            <a:r>
              <a:rPr lang="tr-TR" sz="1050" dirty="0" err="1">
                <a:solidFill>
                  <a:srgbClr val="444444"/>
                </a:solidFill>
                <a:highlight>
                  <a:srgbClr val="FCFCFC"/>
                </a:highlight>
              </a:rPr>
              <a:t>criteria</a:t>
            </a:r>
            <a:r>
              <a:rPr lang="tr-TR" sz="1050" dirty="0">
                <a:solidFill>
                  <a:srgbClr val="444444"/>
                </a:solidFill>
                <a:highlight>
                  <a:srgbClr val="FCFCFC"/>
                </a:highlight>
              </a:rPr>
              <a:t> </a:t>
            </a:r>
            <a:r>
              <a:rPr lang="tr-TR" sz="1050" dirty="0" err="1">
                <a:solidFill>
                  <a:srgbClr val="444444"/>
                </a:solidFill>
                <a:highlight>
                  <a:srgbClr val="FCFCFC"/>
                </a:highlight>
              </a:rPr>
              <a:t>that</a:t>
            </a:r>
            <a:r>
              <a:rPr lang="tr-TR" sz="1050" dirty="0">
                <a:solidFill>
                  <a:srgbClr val="444444"/>
                </a:solidFill>
                <a:highlight>
                  <a:srgbClr val="FCFCFC"/>
                </a:highlight>
              </a:rPr>
              <a:t> </a:t>
            </a:r>
            <a:r>
              <a:rPr lang="tr-TR" sz="1050" dirty="0" err="1">
                <a:solidFill>
                  <a:srgbClr val="444444"/>
                </a:solidFill>
                <a:highlight>
                  <a:srgbClr val="FCFCFC"/>
                </a:highlight>
              </a:rPr>
              <a:t>must</a:t>
            </a:r>
            <a:r>
              <a:rPr lang="tr-TR" sz="1050" dirty="0">
                <a:solidFill>
                  <a:srgbClr val="444444"/>
                </a:solidFill>
                <a:highlight>
                  <a:srgbClr val="FCFCFC"/>
                </a:highlight>
              </a:rPr>
              <a:t> be met </a:t>
            </a:r>
            <a:r>
              <a:rPr lang="tr-TR" sz="1050" dirty="0" err="1">
                <a:solidFill>
                  <a:srgbClr val="444444"/>
                </a:solidFill>
                <a:highlight>
                  <a:srgbClr val="FCFCFC"/>
                </a:highlight>
              </a:rPr>
              <a:t>for</a:t>
            </a:r>
            <a:r>
              <a:rPr lang="tr-TR" sz="1050" dirty="0">
                <a:solidFill>
                  <a:srgbClr val="444444"/>
                </a:solidFill>
                <a:highlight>
                  <a:srgbClr val="FCFCFC"/>
                </a:highlight>
              </a:rPr>
              <a:t> </a:t>
            </a:r>
            <a:r>
              <a:rPr lang="tr-TR" sz="1050" dirty="0" err="1">
                <a:solidFill>
                  <a:srgbClr val="444444"/>
                </a:solidFill>
                <a:highlight>
                  <a:srgbClr val="FCFCFC"/>
                </a:highlight>
              </a:rPr>
              <a:t>any</a:t>
            </a:r>
            <a:r>
              <a:rPr lang="tr-TR" sz="1050" dirty="0">
                <a:solidFill>
                  <a:srgbClr val="444444"/>
                </a:solidFill>
                <a:highlight>
                  <a:srgbClr val="FCFCFC"/>
                </a:highlight>
              </a:rPr>
              <a:t> software </a:t>
            </a:r>
            <a:r>
              <a:rPr lang="tr-TR" sz="1050" dirty="0" err="1">
                <a:solidFill>
                  <a:srgbClr val="444444"/>
                </a:solidFill>
                <a:highlight>
                  <a:srgbClr val="FCFCFC"/>
                </a:highlight>
              </a:rPr>
              <a:t>license</a:t>
            </a:r>
            <a:r>
              <a:rPr lang="tr-TR" sz="1050" dirty="0">
                <a:solidFill>
                  <a:srgbClr val="444444"/>
                </a:solidFill>
                <a:highlight>
                  <a:srgbClr val="FCFCFC"/>
                </a:highlight>
              </a:rPr>
              <a:t>, </a:t>
            </a:r>
            <a:r>
              <a:rPr lang="tr-TR" sz="1050" dirty="0" err="1">
                <a:solidFill>
                  <a:srgbClr val="444444"/>
                </a:solidFill>
                <a:highlight>
                  <a:srgbClr val="FCFCFC"/>
                </a:highlight>
              </a:rPr>
              <a:t>and</a:t>
            </a:r>
            <a:r>
              <a:rPr lang="tr-TR" sz="1050" dirty="0">
                <a:solidFill>
                  <a:srgbClr val="444444"/>
                </a:solidFill>
                <a:highlight>
                  <a:srgbClr val="FCFCFC"/>
                </a:highlight>
              </a:rPr>
              <a:t> </a:t>
            </a:r>
            <a:r>
              <a:rPr lang="tr-TR" sz="1050" dirty="0" err="1">
                <a:solidFill>
                  <a:srgbClr val="444444"/>
                </a:solidFill>
                <a:highlight>
                  <a:srgbClr val="FCFCFC"/>
                </a:highlight>
              </a:rPr>
              <a:t>the</a:t>
            </a:r>
            <a:r>
              <a:rPr lang="tr-TR" sz="1050" dirty="0">
                <a:solidFill>
                  <a:srgbClr val="444444"/>
                </a:solidFill>
                <a:highlight>
                  <a:srgbClr val="FCFCFC"/>
                </a:highlight>
              </a:rPr>
              <a:t> software </a:t>
            </a:r>
            <a:r>
              <a:rPr lang="tr-TR" sz="1050" dirty="0" err="1">
                <a:solidFill>
                  <a:srgbClr val="444444"/>
                </a:solidFill>
                <a:highlight>
                  <a:srgbClr val="FCFCFC"/>
                </a:highlight>
              </a:rPr>
              <a:t>distributed</a:t>
            </a:r>
            <a:r>
              <a:rPr lang="tr-TR" sz="1050" dirty="0">
                <a:solidFill>
                  <a:srgbClr val="444444"/>
                </a:solidFill>
                <a:highlight>
                  <a:srgbClr val="FCFCFC"/>
                </a:highlight>
              </a:rPr>
              <a:t> </a:t>
            </a:r>
            <a:r>
              <a:rPr lang="tr-TR" sz="1050" dirty="0" err="1">
                <a:solidFill>
                  <a:srgbClr val="444444"/>
                </a:solidFill>
                <a:highlight>
                  <a:srgbClr val="FCFCFC"/>
                </a:highlight>
              </a:rPr>
              <a:t>under</a:t>
            </a:r>
            <a:r>
              <a:rPr lang="tr-TR" sz="1050" dirty="0">
                <a:solidFill>
                  <a:srgbClr val="444444"/>
                </a:solidFill>
                <a:highlight>
                  <a:srgbClr val="FCFCFC"/>
                </a:highlight>
              </a:rPr>
              <a:t> </a:t>
            </a:r>
            <a:r>
              <a:rPr lang="tr-TR" sz="1050" dirty="0" err="1">
                <a:solidFill>
                  <a:srgbClr val="444444"/>
                </a:solidFill>
                <a:highlight>
                  <a:srgbClr val="FCFCFC"/>
                </a:highlight>
              </a:rPr>
              <a:t>that</a:t>
            </a:r>
            <a:r>
              <a:rPr lang="tr-TR" sz="1050" dirty="0">
                <a:solidFill>
                  <a:srgbClr val="444444"/>
                </a:solidFill>
                <a:highlight>
                  <a:srgbClr val="FCFCFC"/>
                </a:highlight>
              </a:rPr>
              <a:t> </a:t>
            </a:r>
            <a:r>
              <a:rPr lang="tr-TR" sz="1050" dirty="0" err="1">
                <a:solidFill>
                  <a:srgbClr val="444444"/>
                </a:solidFill>
                <a:highlight>
                  <a:srgbClr val="FCFCFC"/>
                </a:highlight>
              </a:rPr>
              <a:t>license</a:t>
            </a:r>
            <a:r>
              <a:rPr lang="tr-TR" sz="1050" dirty="0">
                <a:solidFill>
                  <a:srgbClr val="444444"/>
                </a:solidFill>
                <a:highlight>
                  <a:srgbClr val="FCFCFC"/>
                </a:highlight>
              </a:rPr>
              <a:t>, </a:t>
            </a:r>
            <a:r>
              <a:rPr lang="tr-TR" sz="1050" dirty="0" err="1">
                <a:solidFill>
                  <a:srgbClr val="444444"/>
                </a:solidFill>
                <a:highlight>
                  <a:srgbClr val="FCFCFC"/>
                </a:highlight>
              </a:rPr>
              <a:t>to</a:t>
            </a:r>
            <a:r>
              <a:rPr lang="tr-TR" sz="1050" dirty="0">
                <a:solidFill>
                  <a:srgbClr val="444444"/>
                </a:solidFill>
                <a:highlight>
                  <a:srgbClr val="FCFCFC"/>
                </a:highlight>
              </a:rPr>
              <a:t> be </a:t>
            </a:r>
            <a:r>
              <a:rPr lang="tr-TR" sz="1050" dirty="0" err="1">
                <a:solidFill>
                  <a:srgbClr val="444444"/>
                </a:solidFill>
                <a:highlight>
                  <a:srgbClr val="FCFCFC"/>
                </a:highlight>
              </a:rPr>
              <a:t>labeled</a:t>
            </a:r>
            <a:r>
              <a:rPr lang="tr-TR" sz="1050" dirty="0">
                <a:solidFill>
                  <a:srgbClr val="444444"/>
                </a:solidFill>
                <a:highlight>
                  <a:srgbClr val="FCFCFC"/>
                </a:highlight>
              </a:rPr>
              <a:t> "Open Source software." </a:t>
            </a:r>
            <a:r>
              <a:rPr lang="tr-TR" sz="1050" dirty="0" err="1">
                <a:solidFill>
                  <a:srgbClr val="444444"/>
                </a:solidFill>
                <a:highlight>
                  <a:srgbClr val="FCFCFC"/>
                </a:highlight>
              </a:rPr>
              <a:t>Only</a:t>
            </a:r>
            <a:r>
              <a:rPr lang="tr-TR" sz="1050" dirty="0">
                <a:solidFill>
                  <a:srgbClr val="444444"/>
                </a:solidFill>
                <a:highlight>
                  <a:srgbClr val="FCFCFC"/>
                </a:highlight>
              </a:rPr>
              <a:t> software </a:t>
            </a:r>
            <a:r>
              <a:rPr lang="tr-TR" sz="1050" dirty="0" err="1">
                <a:solidFill>
                  <a:srgbClr val="444444"/>
                </a:solidFill>
                <a:highlight>
                  <a:srgbClr val="FCFCFC"/>
                </a:highlight>
              </a:rPr>
              <a:t>licensed</a:t>
            </a:r>
            <a:r>
              <a:rPr lang="tr-TR" sz="1050" dirty="0">
                <a:solidFill>
                  <a:srgbClr val="444444"/>
                </a:solidFill>
                <a:highlight>
                  <a:srgbClr val="FCFCFC"/>
                </a:highlight>
              </a:rPr>
              <a:t> </a:t>
            </a:r>
            <a:r>
              <a:rPr lang="tr-TR" sz="1050" dirty="0" err="1">
                <a:solidFill>
                  <a:srgbClr val="444444"/>
                </a:solidFill>
                <a:highlight>
                  <a:srgbClr val="FCFCFC"/>
                </a:highlight>
              </a:rPr>
              <a:t>under</a:t>
            </a:r>
            <a:r>
              <a:rPr lang="tr-TR" sz="1050" dirty="0">
                <a:solidFill>
                  <a:srgbClr val="444444"/>
                </a:solidFill>
                <a:highlight>
                  <a:srgbClr val="FCFCFC"/>
                </a:highlight>
              </a:rPr>
              <a:t> an OSI-</a:t>
            </a:r>
            <a:r>
              <a:rPr lang="tr-TR" sz="1050" dirty="0" err="1">
                <a:solidFill>
                  <a:srgbClr val="444444"/>
                </a:solidFill>
                <a:highlight>
                  <a:srgbClr val="FCFCFC"/>
                </a:highlight>
              </a:rPr>
              <a:t>approved</a:t>
            </a:r>
            <a:r>
              <a:rPr lang="tr-TR" sz="1050" dirty="0">
                <a:solidFill>
                  <a:srgbClr val="444444"/>
                </a:solidFill>
                <a:highlight>
                  <a:srgbClr val="FCFCFC"/>
                </a:highlight>
              </a:rPr>
              <a:t> Open Source </a:t>
            </a:r>
            <a:r>
              <a:rPr lang="tr-TR" sz="1050" dirty="0" err="1">
                <a:solidFill>
                  <a:srgbClr val="444444"/>
                </a:solidFill>
                <a:highlight>
                  <a:srgbClr val="FCFCFC"/>
                </a:highlight>
              </a:rPr>
              <a:t>license</a:t>
            </a:r>
            <a:r>
              <a:rPr lang="tr-TR" sz="1050" dirty="0">
                <a:solidFill>
                  <a:srgbClr val="444444"/>
                </a:solidFill>
                <a:highlight>
                  <a:srgbClr val="FCFCFC"/>
                </a:highlight>
              </a:rPr>
              <a:t> </a:t>
            </a:r>
            <a:r>
              <a:rPr lang="tr-TR" sz="1050" dirty="0" err="1">
                <a:solidFill>
                  <a:srgbClr val="444444"/>
                </a:solidFill>
                <a:highlight>
                  <a:srgbClr val="FCFCFC"/>
                </a:highlight>
              </a:rPr>
              <a:t>should</a:t>
            </a:r>
            <a:r>
              <a:rPr lang="tr-TR" sz="1050" dirty="0">
                <a:solidFill>
                  <a:srgbClr val="444444"/>
                </a:solidFill>
                <a:highlight>
                  <a:srgbClr val="FCFCFC"/>
                </a:highlight>
              </a:rPr>
              <a:t> be </a:t>
            </a:r>
            <a:r>
              <a:rPr lang="tr-TR" sz="1050" dirty="0" err="1">
                <a:solidFill>
                  <a:srgbClr val="444444"/>
                </a:solidFill>
                <a:highlight>
                  <a:srgbClr val="FCFCFC"/>
                </a:highlight>
              </a:rPr>
              <a:t>labeled</a:t>
            </a:r>
            <a:r>
              <a:rPr lang="tr-TR" sz="1050" dirty="0">
                <a:solidFill>
                  <a:srgbClr val="444444"/>
                </a:solidFill>
                <a:highlight>
                  <a:srgbClr val="FCFCFC"/>
                </a:highlight>
              </a:rPr>
              <a:t> "Open Source" software.</a:t>
            </a:r>
            <a:endParaRPr sz="1050" dirty="0">
              <a:solidFill>
                <a:srgbClr val="444444"/>
              </a:solidFill>
              <a:highlight>
                <a:srgbClr val="FCFCFC"/>
              </a:highlight>
            </a:endParaRPr>
          </a:p>
          <a:p>
            <a:pPr marL="0" lvl="0" indent="0" algn="just" rtl="0">
              <a:spcBef>
                <a:spcPts val="1900"/>
              </a:spcBef>
              <a:spcAft>
                <a:spcPts val="0"/>
              </a:spcAft>
              <a:buClr>
                <a:srgbClr val="000000"/>
              </a:buClr>
              <a:buFont typeface="Arial"/>
              <a:buNone/>
            </a:pPr>
            <a:endParaRPr sz="18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 name="Google Shape;4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SzPts val="1400"/>
              <a:buNone/>
            </a:pPr>
            <a:r>
              <a:rPr lang="en-US" sz="1600">
                <a:solidFill>
                  <a:srgbClr val="3A3F50"/>
                </a:solidFill>
              </a:rPr>
              <a:t>Good evening ladies and gentelman. I hope you are all doing good. Today, we will discuss Command Line Basics and generally shells. And more importantly, we will start doing hands on practices.</a:t>
            </a:r>
            <a:endParaRPr sz="1600">
              <a:solidFill>
                <a:srgbClr val="3A3F50"/>
              </a:solidFill>
            </a:endParaRPr>
          </a:p>
          <a:p>
            <a:pPr marL="0" lvl="0" indent="0" algn="ctr" rtl="0">
              <a:spcBef>
                <a:spcPts val="0"/>
              </a:spcBef>
              <a:spcAft>
                <a:spcPts val="0"/>
              </a:spcAft>
              <a:buSzPts val="1400"/>
              <a:buNone/>
            </a:pPr>
            <a:endParaRPr sz="1600">
              <a:solidFill>
                <a:srgbClr val="3A3F50"/>
              </a:solidFill>
            </a:endParaRPr>
          </a:p>
          <a:p>
            <a:pPr marL="0" lvl="0" indent="0" algn="ctr" rtl="0">
              <a:spcBef>
                <a:spcPts val="0"/>
              </a:spcBef>
              <a:spcAft>
                <a:spcPts val="0"/>
              </a:spcAft>
              <a:buSzPts val="1400"/>
              <a:buNone/>
            </a:pPr>
            <a:r>
              <a:rPr lang="en-US" sz="1600">
                <a:solidFill>
                  <a:srgbClr val="3A3F50"/>
                </a:solidFill>
              </a:rPr>
              <a:t>what linux is free, open source and OS</a:t>
            </a:r>
            <a:endParaRPr sz="1600">
              <a:solidFill>
                <a:srgbClr val="3A3F50"/>
              </a:solidFill>
            </a:endParaRPr>
          </a:p>
          <a:p>
            <a:pPr marL="0" lvl="0" indent="0" algn="ctr" rtl="0">
              <a:spcBef>
                <a:spcPts val="0"/>
              </a:spcBef>
              <a:spcAft>
                <a:spcPts val="0"/>
              </a:spcAft>
              <a:buSzPts val="1400"/>
              <a:buNone/>
            </a:pPr>
            <a:r>
              <a:rPr lang="en-US" sz="1600">
                <a:solidFill>
                  <a:srgbClr val="3A3F50"/>
                </a:solidFill>
              </a:rPr>
              <a:t>why is it so preferable, most known in IT area</a:t>
            </a:r>
            <a:endParaRPr sz="1600">
              <a:solidFill>
                <a:srgbClr val="3A3F50"/>
              </a:solidFill>
            </a:endParaRPr>
          </a:p>
          <a:p>
            <a:pPr marL="0" lvl="0" indent="0" algn="ctr" rtl="0">
              <a:spcBef>
                <a:spcPts val="0"/>
              </a:spcBef>
              <a:spcAft>
                <a:spcPts val="0"/>
              </a:spcAft>
              <a:buSzPts val="1400"/>
              <a:buNone/>
            </a:pPr>
            <a:r>
              <a:rPr lang="en-US" sz="1600">
                <a:solidFill>
                  <a:srgbClr val="3A3F50"/>
                </a:solidFill>
              </a:rPr>
              <a:t>what is its history, important turning points in the history like kernel, distros, mobile OS, Git etc</a:t>
            </a:r>
            <a:endParaRPr sz="1600">
              <a:solidFill>
                <a:srgbClr val="3A3F50"/>
              </a:solidFill>
            </a:endParaRPr>
          </a:p>
          <a:p>
            <a:pPr marL="0" lvl="0" indent="0" algn="ctr" rtl="0">
              <a:spcBef>
                <a:spcPts val="0"/>
              </a:spcBef>
              <a:spcAft>
                <a:spcPts val="0"/>
              </a:spcAft>
              <a:buSzPts val="1400"/>
              <a:buNone/>
            </a:pPr>
            <a:r>
              <a:rPr lang="en-US" sz="1600">
                <a:solidFill>
                  <a:srgbClr val="3A3F50"/>
                </a:solidFill>
              </a:rPr>
              <a:t>what is its components etc like after boatloader kernel, CLI,Xserver,GUI and applications</a:t>
            </a:r>
            <a:endParaRPr sz="1600">
              <a:solidFill>
                <a:srgbClr val="3A3F50"/>
              </a:solidFill>
            </a:endParaRPr>
          </a:p>
          <a:p>
            <a:pPr marL="0" lvl="0" indent="0" algn="ctr" rtl="0">
              <a:spcBef>
                <a:spcPts val="0"/>
              </a:spcBef>
              <a:spcAft>
                <a:spcPts val="0"/>
              </a:spcAft>
              <a:buSzPts val="1400"/>
              <a:buNone/>
            </a:pPr>
            <a:endParaRPr sz="1600">
              <a:solidFill>
                <a:srgbClr val="3A3F50"/>
              </a:solidFill>
            </a:endParaRPr>
          </a:p>
          <a:p>
            <a:pPr marL="457200" lvl="0" indent="0" algn="l" rtl="0">
              <a:lnSpc>
                <a:spcPct val="115000"/>
              </a:lnSpc>
              <a:spcBef>
                <a:spcPts val="0"/>
              </a:spcBef>
              <a:spcAft>
                <a:spcPts val="0"/>
              </a:spcAft>
              <a:buSzPts val="1100"/>
              <a:buNone/>
            </a:pPr>
            <a:r>
              <a:rPr lang="en-US" sz="1200">
                <a:solidFill>
                  <a:srgbClr val="202124"/>
                </a:solidFill>
                <a:highlight>
                  <a:schemeClr val="lt1"/>
                </a:highlight>
              </a:rPr>
              <a:t>A </a:t>
            </a:r>
            <a:r>
              <a:rPr lang="en-US" sz="1200" b="1">
                <a:solidFill>
                  <a:srgbClr val="202124"/>
                </a:solidFill>
                <a:highlight>
                  <a:schemeClr val="lt1"/>
                </a:highlight>
              </a:rPr>
              <a:t>kernel</a:t>
            </a:r>
            <a:r>
              <a:rPr lang="en-US" sz="1200">
                <a:solidFill>
                  <a:srgbClr val="202124"/>
                </a:solidFill>
                <a:highlight>
                  <a:schemeClr val="lt1"/>
                </a:highlight>
              </a:rPr>
              <a:t> is the foundational layer of an operating system (OS). It functions at a basic level, communicating with hardware and managing resources, such as RAM and the CPU. Since a </a:t>
            </a:r>
            <a:r>
              <a:rPr lang="en-US" sz="1200" b="1">
                <a:solidFill>
                  <a:srgbClr val="202124"/>
                </a:solidFill>
                <a:highlight>
                  <a:schemeClr val="lt1"/>
                </a:highlight>
              </a:rPr>
              <a:t>kernel</a:t>
            </a:r>
            <a:r>
              <a:rPr lang="en-US" sz="1200">
                <a:solidFill>
                  <a:srgbClr val="202124"/>
                </a:solidFill>
                <a:highlight>
                  <a:schemeClr val="lt1"/>
                </a:highlight>
              </a:rPr>
              <a:t> handles many fundamental processes, it must be loaded at the beginning of the boot sequence when a computer starts up</a:t>
            </a:r>
            <a:endParaRPr sz="1200">
              <a:solidFill>
                <a:srgbClr val="202124"/>
              </a:solidFill>
              <a:highlight>
                <a:schemeClr val="lt1"/>
              </a:highlight>
            </a:endParaRPr>
          </a:p>
          <a:p>
            <a:pPr marL="457200" lvl="0" indent="0" algn="l" rtl="0">
              <a:lnSpc>
                <a:spcPct val="115000"/>
              </a:lnSpc>
              <a:spcBef>
                <a:spcPts val="2300"/>
              </a:spcBef>
              <a:spcAft>
                <a:spcPts val="0"/>
              </a:spcAft>
              <a:buSzPts val="1100"/>
              <a:buNone/>
            </a:pPr>
            <a:r>
              <a:rPr lang="en-US" sz="1350" b="1">
                <a:solidFill>
                  <a:srgbClr val="222222"/>
                </a:solidFill>
              </a:rPr>
              <a:t>Operating system</a:t>
            </a:r>
            <a:r>
              <a:rPr lang="en-US" sz="1350">
                <a:solidFill>
                  <a:srgbClr val="222222"/>
                </a:solidFill>
              </a:rPr>
              <a:t> is system program that runs on the computer to provide an interface to the computer user so that they can easily operate on the computer. </a:t>
            </a:r>
            <a:r>
              <a:rPr lang="en-US" sz="1350" b="1">
                <a:solidFill>
                  <a:srgbClr val="222222"/>
                </a:solidFill>
              </a:rPr>
              <a:t>Kernel</a:t>
            </a:r>
            <a:r>
              <a:rPr lang="en-US" sz="1350">
                <a:solidFill>
                  <a:srgbClr val="222222"/>
                </a:solidFill>
              </a:rPr>
              <a:t> is also a system program that controls all programs running on the computer. Kernel is basically a bridge between software and hardware of the system.</a:t>
            </a:r>
            <a:endParaRPr sz="1200">
              <a:solidFill>
                <a:srgbClr val="202124"/>
              </a:solidFill>
              <a:highlight>
                <a:schemeClr val="lt1"/>
              </a:highlight>
            </a:endParaRPr>
          </a:p>
          <a:p>
            <a:pPr marL="457200" lvl="0" indent="0" algn="l" rtl="0">
              <a:lnSpc>
                <a:spcPct val="115000"/>
              </a:lnSpc>
              <a:spcBef>
                <a:spcPts val="2300"/>
              </a:spcBef>
              <a:spcAft>
                <a:spcPts val="0"/>
              </a:spcAft>
              <a:buClr>
                <a:schemeClr val="dk1"/>
              </a:buClr>
              <a:buSzPts val="1100"/>
              <a:buFont typeface="Arial"/>
              <a:buNone/>
            </a:pPr>
            <a:r>
              <a:rPr lang="en-US" sz="1200">
                <a:solidFill>
                  <a:srgbClr val="202124"/>
                </a:solidFill>
                <a:highlight>
                  <a:schemeClr val="lt1"/>
                </a:highlight>
              </a:rPr>
              <a:t>brain of the OS </a:t>
            </a:r>
            <a:endParaRPr sz="1200">
              <a:solidFill>
                <a:srgbClr val="202124"/>
              </a:solidFill>
              <a:highlight>
                <a:schemeClr val="lt1"/>
              </a:highlight>
            </a:endParaRPr>
          </a:p>
          <a:p>
            <a:pPr marL="0" lvl="0" indent="0" algn="ctr" rtl="0">
              <a:spcBef>
                <a:spcPts val="2300"/>
              </a:spcBef>
              <a:spcAft>
                <a:spcPts val="0"/>
              </a:spcAft>
              <a:buSzPts val="1400"/>
              <a:buNone/>
            </a:pPr>
            <a:endParaRPr sz="1600">
              <a:solidFill>
                <a:srgbClr val="3A3F5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701eca5a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701eca5a2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400"/>
              <a:buNone/>
            </a:pP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Linux Essentials </a:t>
            </a:r>
            <a:r>
              <a:rPr lang="tr-TR" sz="1800" dirty="0" err="1">
                <a:solidFill>
                  <a:schemeClr val="dk1"/>
                </a:solidFill>
              </a:rPr>
              <a:t>sessions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follow</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basic</a:t>
            </a:r>
            <a:r>
              <a:rPr lang="tr-TR" sz="1800" dirty="0">
                <a:solidFill>
                  <a:schemeClr val="dk1"/>
                </a:solidFill>
              </a:rPr>
              <a:t> Linux </a:t>
            </a:r>
            <a:r>
              <a:rPr lang="tr-TR" sz="1800" dirty="0" err="1">
                <a:solidFill>
                  <a:schemeClr val="dk1"/>
                </a:solidFill>
              </a:rPr>
              <a:t>topics</a:t>
            </a:r>
            <a:r>
              <a:rPr lang="tr-TR" sz="1800" dirty="0">
                <a:solidFill>
                  <a:schemeClr val="dk1"/>
                </a:solidFill>
              </a:rPr>
              <a:t>. </a:t>
            </a:r>
            <a:r>
              <a:rPr lang="tr-TR" sz="1800" dirty="0" err="1">
                <a:solidFill>
                  <a:schemeClr val="dk1"/>
                </a:solidFill>
              </a:rPr>
              <a:t>We</a:t>
            </a:r>
            <a:r>
              <a:rPr lang="tr-TR" sz="1800" dirty="0">
                <a:solidFill>
                  <a:schemeClr val="dk1"/>
                </a:solidFill>
              </a:rPr>
              <a:t> </a:t>
            </a:r>
            <a:r>
              <a:rPr lang="tr-TR" sz="1800" dirty="0" err="1">
                <a:solidFill>
                  <a:schemeClr val="dk1"/>
                </a:solidFill>
              </a:rPr>
              <a:t>will</a:t>
            </a:r>
            <a:r>
              <a:rPr lang="tr-TR" sz="1800" dirty="0">
                <a:solidFill>
                  <a:schemeClr val="dk1"/>
                </a:solidFill>
              </a:rPr>
              <a:t> </a:t>
            </a:r>
            <a:r>
              <a:rPr lang="tr-TR" sz="1800" dirty="0" err="1">
                <a:solidFill>
                  <a:schemeClr val="dk1"/>
                </a:solidFill>
              </a:rPr>
              <a:t>concentrate</a:t>
            </a:r>
            <a:r>
              <a:rPr lang="tr-TR" sz="1800" dirty="0">
                <a:solidFill>
                  <a:schemeClr val="dk1"/>
                </a:solidFill>
              </a:rPr>
              <a:t> on </a:t>
            </a:r>
            <a:r>
              <a:rPr lang="tr-TR" sz="1800" dirty="0" err="1">
                <a:solidFill>
                  <a:schemeClr val="dk1"/>
                </a:solidFill>
              </a:rPr>
              <a:t>theory</a:t>
            </a:r>
            <a:r>
              <a:rPr lang="tr-TR" sz="1800" dirty="0">
                <a:solidFill>
                  <a:schemeClr val="dk1"/>
                </a:solidFill>
              </a:rPr>
              <a:t> in </a:t>
            </a:r>
            <a:r>
              <a:rPr lang="tr-TR" sz="1800" dirty="0" err="1">
                <a:solidFill>
                  <a:schemeClr val="dk1"/>
                </a:solidFill>
              </a:rPr>
              <a:t>the</a:t>
            </a:r>
            <a:r>
              <a:rPr lang="tr-TR" sz="1800" dirty="0">
                <a:solidFill>
                  <a:schemeClr val="dk1"/>
                </a:solidFill>
              </a:rPr>
              <a:t> </a:t>
            </a:r>
            <a:r>
              <a:rPr lang="tr-TR" sz="1800" dirty="0" err="1">
                <a:solidFill>
                  <a:schemeClr val="dk1"/>
                </a:solidFill>
              </a:rPr>
              <a:t>first</a:t>
            </a:r>
            <a:r>
              <a:rPr lang="tr-TR" sz="1800" dirty="0">
                <a:solidFill>
                  <a:schemeClr val="dk1"/>
                </a:solidFill>
              </a:rPr>
              <a:t> </a:t>
            </a:r>
            <a:r>
              <a:rPr lang="tr-TR" sz="1800" dirty="0" err="1">
                <a:solidFill>
                  <a:schemeClr val="dk1"/>
                </a:solidFill>
              </a:rPr>
              <a:t>session</a:t>
            </a:r>
            <a:r>
              <a:rPr lang="tr-TR" sz="1800" dirty="0">
                <a:solidFill>
                  <a:schemeClr val="dk1"/>
                </a:solidFill>
              </a:rPr>
              <a:t> </a:t>
            </a:r>
            <a:r>
              <a:rPr lang="tr-TR" sz="1800" dirty="0" err="1">
                <a:solidFill>
                  <a:schemeClr val="dk1"/>
                </a:solidFill>
              </a:rPr>
              <a:t>then</a:t>
            </a:r>
            <a:r>
              <a:rPr lang="tr-TR" sz="1800" dirty="0">
                <a:solidFill>
                  <a:schemeClr val="dk1"/>
                </a:solidFill>
              </a:rPr>
              <a:t> </a:t>
            </a:r>
            <a:r>
              <a:rPr lang="tr-TR" sz="1800" dirty="0" err="1">
                <a:solidFill>
                  <a:schemeClr val="dk1"/>
                </a:solidFill>
              </a:rPr>
              <a:t>practice</a:t>
            </a:r>
            <a:r>
              <a:rPr lang="tr-TR" sz="1800" dirty="0">
                <a:solidFill>
                  <a:schemeClr val="dk1"/>
                </a:solidFill>
              </a:rPr>
              <a:t> </a:t>
            </a:r>
            <a:r>
              <a:rPr lang="tr-TR" sz="1800" dirty="0" err="1">
                <a:solidFill>
                  <a:schemeClr val="dk1"/>
                </a:solidFill>
              </a:rPr>
              <a:t>during</a:t>
            </a:r>
            <a:r>
              <a:rPr lang="tr-TR" sz="1800" dirty="0">
                <a:solidFill>
                  <a:schemeClr val="dk1"/>
                </a:solidFill>
              </a:rPr>
              <a:t> </a:t>
            </a:r>
            <a:r>
              <a:rPr lang="tr-TR" sz="1800" dirty="0" err="1">
                <a:solidFill>
                  <a:schemeClr val="dk1"/>
                </a:solidFill>
              </a:rPr>
              <a:t>the</a:t>
            </a:r>
            <a:r>
              <a:rPr lang="tr-TR" sz="1800" dirty="0">
                <a:solidFill>
                  <a:schemeClr val="dk1"/>
                </a:solidFill>
              </a:rPr>
              <a:t> </a:t>
            </a:r>
            <a:r>
              <a:rPr lang="tr-TR" sz="1800" dirty="0" err="1">
                <a:solidFill>
                  <a:schemeClr val="dk1"/>
                </a:solidFill>
              </a:rPr>
              <a:t>following</a:t>
            </a:r>
            <a:r>
              <a:rPr lang="tr-TR" sz="1800" dirty="0">
                <a:solidFill>
                  <a:schemeClr val="dk1"/>
                </a:solidFill>
              </a:rPr>
              <a:t> </a:t>
            </a:r>
            <a:r>
              <a:rPr lang="tr-TR" sz="1800" dirty="0" err="1">
                <a:solidFill>
                  <a:schemeClr val="dk1"/>
                </a:solidFill>
              </a:rPr>
              <a:t>sessions</a:t>
            </a:r>
            <a:r>
              <a:rPr lang="tr-TR" sz="1800" dirty="0">
                <a:solidFill>
                  <a:schemeClr val="dk1"/>
                </a:solidFill>
              </a:rPr>
              <a:t>.</a:t>
            </a:r>
            <a:endParaRPr sz="1800" dirty="0">
              <a:solidFill>
                <a:schemeClr val="dk1"/>
              </a:solidFill>
            </a:endParaRPr>
          </a:p>
          <a:p>
            <a:pPr marL="0" lvl="0" indent="0" algn="l" rtl="0">
              <a:spcBef>
                <a:spcPts val="0"/>
              </a:spcBef>
              <a:spcAft>
                <a:spcPts val="0"/>
              </a:spcAft>
              <a:buSzPts val="1400"/>
              <a:buNone/>
            </a:pPr>
            <a:endParaRPr sz="1800" dirty="0">
              <a:solidFill>
                <a:schemeClr val="dk1"/>
              </a:solidFill>
            </a:endParaRPr>
          </a:p>
          <a:p>
            <a:pPr marL="0" lvl="0" indent="0" algn="l" rtl="0">
              <a:spcBef>
                <a:spcPts val="0"/>
              </a:spcBef>
              <a:spcAft>
                <a:spcPts val="0"/>
              </a:spcAft>
              <a:buSzPts val="1400"/>
              <a:buNone/>
            </a:pPr>
            <a:endParaRPr sz="18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sz="1600" dirty="0"/>
              <a:t>Here are the topics we will cover during this session. The most important title here is the shell. Though we will not go deeper about theoretic foundations of the shell, we will start to use it in this session.</a:t>
            </a:r>
            <a:endParaRPr sz="16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 name="Google Shape;5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So, what is shell? Any idea?</a:t>
            </a:r>
            <a:endParaRPr sz="18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1f8a1c5d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e1f8a1c5d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60400" lvl="0" indent="-342900" algn="l" rtl="0">
              <a:lnSpc>
                <a:spcPct val="115000"/>
              </a:lnSpc>
              <a:spcBef>
                <a:spcPts val="3000"/>
              </a:spcBef>
              <a:spcAft>
                <a:spcPts val="0"/>
              </a:spcAft>
              <a:buClr>
                <a:srgbClr val="222222"/>
              </a:buClr>
              <a:buSzPts val="1800"/>
              <a:buChar char="●"/>
            </a:pPr>
            <a:r>
              <a:rPr lang="tr-TR" sz="1800" b="1" i="1" dirty="0" err="1">
                <a:solidFill>
                  <a:srgbClr val="222222"/>
                </a:solidFill>
                <a:highlight>
                  <a:srgbClr val="FFFFFF"/>
                </a:highlight>
              </a:rPr>
              <a:t>Kernel</a:t>
            </a:r>
            <a:r>
              <a:rPr lang="tr-TR" sz="1800" dirty="0">
                <a:solidFill>
                  <a:srgbClr val="222222"/>
                </a:solidFill>
                <a:highlight>
                  <a:srgbClr val="FFFFFF"/>
                </a:highlight>
              </a:rPr>
              <a:t>: </a:t>
            </a:r>
            <a:r>
              <a:rPr lang="tr-TR" sz="1800" dirty="0" err="1">
                <a:solidFill>
                  <a:srgbClr val="222222"/>
                </a:solidFill>
                <a:highlight>
                  <a:srgbClr val="FFFFFF"/>
                </a:highlight>
              </a:rPr>
              <a:t>It</a:t>
            </a:r>
            <a:r>
              <a:rPr lang="tr-TR" sz="1800" dirty="0">
                <a:solidFill>
                  <a:srgbClr val="222222"/>
                </a:solidFill>
                <a:highlight>
                  <a:srgbClr val="FFFFFF"/>
                </a:highlight>
              </a:rPr>
              <a:t> is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b="1" dirty="0" err="1">
                <a:solidFill>
                  <a:srgbClr val="222222"/>
                </a:solidFill>
                <a:highlight>
                  <a:srgbClr val="FFFFFF"/>
                </a:highlight>
              </a:rPr>
              <a:t>core</a:t>
            </a:r>
            <a:r>
              <a:rPr lang="tr-TR" sz="1800" b="1" dirty="0">
                <a:solidFill>
                  <a:srgbClr val="222222"/>
                </a:solidFill>
                <a:highlight>
                  <a:srgbClr val="FFFFFF"/>
                </a:highlight>
              </a:rPr>
              <a:t> </a:t>
            </a:r>
            <a:r>
              <a:rPr lang="tr-TR" sz="1800" b="1" dirty="0" err="1">
                <a:solidFill>
                  <a:srgbClr val="222222"/>
                </a:solidFill>
                <a:highlight>
                  <a:srgbClr val="FFFFFF"/>
                </a:highlight>
              </a:rPr>
              <a:t>part</a:t>
            </a:r>
            <a:r>
              <a:rPr lang="tr-TR" sz="1800" dirty="0">
                <a:solidFill>
                  <a:srgbClr val="222222"/>
                </a:solidFill>
                <a:highlight>
                  <a:srgbClr val="FFFFFF"/>
                </a:highlight>
              </a:rPr>
              <a:t> of </a:t>
            </a:r>
            <a:r>
              <a:rPr lang="tr-TR" sz="1800" dirty="0" err="1">
                <a:solidFill>
                  <a:srgbClr val="222222"/>
                </a:solidFill>
                <a:highlight>
                  <a:srgbClr val="FFFFFF"/>
                </a:highlight>
              </a:rPr>
              <a:t>the</a:t>
            </a:r>
            <a:r>
              <a:rPr lang="tr-TR" sz="1800" dirty="0">
                <a:solidFill>
                  <a:srgbClr val="222222"/>
                </a:solidFill>
                <a:highlight>
                  <a:srgbClr val="FFFFFF"/>
                </a:highlight>
              </a:rPr>
              <a:t> Linux </a:t>
            </a:r>
            <a:r>
              <a:rPr lang="tr-TR" sz="1800" dirty="0" err="1">
                <a:solidFill>
                  <a:srgbClr val="222222"/>
                </a:solidFill>
                <a:highlight>
                  <a:srgbClr val="FFFFFF"/>
                </a:highlight>
              </a:rPr>
              <a:t>system</a:t>
            </a:r>
            <a:r>
              <a:rPr lang="tr-TR" sz="1800" dirty="0">
                <a:solidFill>
                  <a:srgbClr val="222222"/>
                </a:solidFill>
                <a:highlight>
                  <a:srgbClr val="FFFFFF"/>
                </a:highlight>
              </a:rPr>
              <a:t>. </a:t>
            </a:r>
            <a:r>
              <a:rPr lang="tr-TR" sz="1800" dirty="0" err="1">
                <a:solidFill>
                  <a:srgbClr val="222222"/>
                </a:solidFill>
                <a:highlight>
                  <a:srgbClr val="FFFFFF"/>
                </a:highlight>
              </a:rPr>
              <a:t>It</a:t>
            </a:r>
            <a:r>
              <a:rPr lang="tr-TR" sz="1800" dirty="0">
                <a:solidFill>
                  <a:srgbClr val="222222"/>
                </a:solidFill>
                <a:highlight>
                  <a:srgbClr val="FFFFFF"/>
                </a:highlight>
              </a:rPr>
              <a:t> </a:t>
            </a:r>
            <a:r>
              <a:rPr lang="tr-TR" sz="1800" b="1" dirty="0" err="1">
                <a:solidFill>
                  <a:srgbClr val="222222"/>
                </a:solidFill>
                <a:highlight>
                  <a:srgbClr val="FFFFFF"/>
                </a:highlight>
              </a:rPr>
              <a:t>interacts</a:t>
            </a:r>
            <a:r>
              <a:rPr lang="tr-TR" sz="1800" dirty="0">
                <a:solidFill>
                  <a:srgbClr val="222222"/>
                </a:solidFill>
                <a:highlight>
                  <a:srgbClr val="FFFFFF"/>
                </a:highlight>
              </a:rPr>
              <a:t> </a:t>
            </a:r>
            <a:r>
              <a:rPr lang="tr-TR" sz="1800" dirty="0" err="1">
                <a:solidFill>
                  <a:srgbClr val="222222"/>
                </a:solidFill>
                <a:highlight>
                  <a:srgbClr val="FFFFFF"/>
                </a:highlight>
              </a:rPr>
              <a:t>with</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b="1" dirty="0">
                <a:solidFill>
                  <a:srgbClr val="222222"/>
                </a:solidFill>
                <a:highlight>
                  <a:srgbClr val="FFFFFF"/>
                </a:highlight>
              </a:rPr>
              <a:t>hardware</a:t>
            </a:r>
            <a:r>
              <a:rPr lang="tr-TR" sz="1800" dirty="0">
                <a:solidFill>
                  <a:srgbClr val="222222"/>
                </a:solidFill>
                <a:highlight>
                  <a:srgbClr val="FFFFFF"/>
                </a:highlight>
              </a:rPr>
              <a:t>. </a:t>
            </a:r>
            <a:r>
              <a:rPr lang="tr-TR" sz="1800" dirty="0" err="1">
                <a:solidFill>
                  <a:srgbClr val="222222"/>
                </a:solidFill>
                <a:highlight>
                  <a:srgbClr val="FFFFFF"/>
                </a:highlight>
              </a:rPr>
              <a:t>It</a:t>
            </a:r>
            <a:r>
              <a:rPr lang="tr-TR" sz="1800" dirty="0">
                <a:solidFill>
                  <a:srgbClr val="222222"/>
                </a:solidFill>
                <a:highlight>
                  <a:srgbClr val="FFFFFF"/>
                </a:highlight>
              </a:rPr>
              <a:t> </a:t>
            </a:r>
            <a:r>
              <a:rPr lang="tr-TR" sz="1800" b="1" dirty="0" err="1">
                <a:solidFill>
                  <a:srgbClr val="222222"/>
                </a:solidFill>
                <a:highlight>
                  <a:srgbClr val="FFFFFF"/>
                </a:highlight>
              </a:rPr>
              <a:t>manages</a:t>
            </a:r>
            <a:r>
              <a:rPr lang="tr-TR" sz="1800" dirty="0">
                <a:solidFill>
                  <a:srgbClr val="222222"/>
                </a:solidFill>
                <a:highlight>
                  <a:srgbClr val="FFFFFF"/>
                </a:highlight>
              </a:rPr>
              <a:t> </a:t>
            </a:r>
            <a:r>
              <a:rPr lang="tr-TR" sz="1800" dirty="0" err="1">
                <a:solidFill>
                  <a:srgbClr val="222222"/>
                </a:solidFill>
                <a:highlight>
                  <a:srgbClr val="FFFFFF"/>
                </a:highlight>
              </a:rPr>
              <a:t>various</a:t>
            </a:r>
            <a:r>
              <a:rPr lang="tr-TR" sz="1800" dirty="0">
                <a:solidFill>
                  <a:srgbClr val="222222"/>
                </a:solidFill>
                <a:highlight>
                  <a:srgbClr val="FFFFFF"/>
                </a:highlight>
              </a:rPr>
              <a:t> </a:t>
            </a:r>
            <a:r>
              <a:rPr lang="tr-TR" sz="1800" dirty="0" err="1">
                <a:solidFill>
                  <a:srgbClr val="222222"/>
                </a:solidFill>
                <a:highlight>
                  <a:srgbClr val="FFFFFF"/>
                </a:highlight>
              </a:rPr>
              <a:t>components</a:t>
            </a:r>
            <a:r>
              <a:rPr lang="tr-TR" sz="1800" dirty="0">
                <a:solidFill>
                  <a:srgbClr val="222222"/>
                </a:solidFill>
                <a:highlight>
                  <a:srgbClr val="FFFFFF"/>
                </a:highlight>
              </a:rPr>
              <a:t> </a:t>
            </a:r>
            <a:r>
              <a:rPr lang="tr-TR" sz="1800" dirty="0" err="1">
                <a:solidFill>
                  <a:srgbClr val="222222"/>
                </a:solidFill>
                <a:highlight>
                  <a:srgbClr val="FFFFFF"/>
                </a:highlight>
              </a:rPr>
              <a:t>like</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b="1" dirty="0">
                <a:solidFill>
                  <a:srgbClr val="222222"/>
                </a:solidFill>
                <a:highlight>
                  <a:srgbClr val="FFFFFF"/>
                </a:highlight>
              </a:rPr>
              <a:t>CPU</a:t>
            </a:r>
            <a:r>
              <a:rPr lang="tr-TR" sz="1800" dirty="0">
                <a:solidFill>
                  <a:srgbClr val="222222"/>
                </a:solidFill>
                <a:highlight>
                  <a:srgbClr val="FFFFFF"/>
                </a:highlight>
              </a:rPr>
              <a:t>, </a:t>
            </a:r>
            <a:r>
              <a:rPr lang="tr-TR" sz="1800" b="1" dirty="0" err="1">
                <a:solidFill>
                  <a:srgbClr val="222222"/>
                </a:solidFill>
                <a:highlight>
                  <a:srgbClr val="FFFFFF"/>
                </a:highlight>
              </a:rPr>
              <a:t>peripheral</a:t>
            </a:r>
            <a:r>
              <a:rPr lang="tr-TR" sz="1800" b="1" dirty="0">
                <a:solidFill>
                  <a:srgbClr val="222222"/>
                </a:solidFill>
                <a:highlight>
                  <a:srgbClr val="FFFFFF"/>
                </a:highlight>
              </a:rPr>
              <a:t> </a:t>
            </a:r>
            <a:r>
              <a:rPr lang="tr-TR" sz="1800" b="1" dirty="0" err="1">
                <a:solidFill>
                  <a:srgbClr val="222222"/>
                </a:solidFill>
                <a:highlight>
                  <a:srgbClr val="FFFFFF"/>
                </a:highlight>
              </a:rPr>
              <a:t>devices</a:t>
            </a:r>
            <a:r>
              <a:rPr lang="tr-TR" sz="1800" dirty="0">
                <a:solidFill>
                  <a:srgbClr val="222222"/>
                </a:solidFill>
                <a:highlight>
                  <a:srgbClr val="FFFFFF"/>
                </a:highlight>
              </a:rPr>
              <a:t>, </a:t>
            </a:r>
            <a:r>
              <a:rPr lang="tr-TR" sz="1800" dirty="0" err="1">
                <a:solidFill>
                  <a:srgbClr val="222222"/>
                </a:solidFill>
                <a:highlight>
                  <a:srgbClr val="FFFFFF"/>
                </a:highlight>
              </a:rPr>
              <a:t>and</a:t>
            </a:r>
            <a:r>
              <a:rPr lang="tr-TR" sz="1800" dirty="0">
                <a:solidFill>
                  <a:srgbClr val="222222"/>
                </a:solidFill>
                <a:highlight>
                  <a:srgbClr val="FFFFFF"/>
                </a:highlight>
              </a:rPr>
              <a:t> </a:t>
            </a:r>
            <a:r>
              <a:rPr lang="tr-TR" sz="1800" b="1" dirty="0" err="1">
                <a:solidFill>
                  <a:srgbClr val="222222"/>
                </a:solidFill>
                <a:highlight>
                  <a:srgbClr val="FFFFFF"/>
                </a:highlight>
              </a:rPr>
              <a:t>memory</a:t>
            </a:r>
            <a:r>
              <a:rPr lang="tr-TR" sz="1800" dirty="0">
                <a:solidFill>
                  <a:srgbClr val="222222"/>
                </a:solidFill>
                <a:highlight>
                  <a:srgbClr val="FFFFFF"/>
                </a:highlight>
              </a:rPr>
              <a:t>.</a:t>
            </a:r>
            <a:endParaRPr sz="1800" dirty="0">
              <a:solidFill>
                <a:srgbClr val="222222"/>
              </a:solidFill>
              <a:highlight>
                <a:srgbClr val="FFFFFF"/>
              </a:highlight>
            </a:endParaRPr>
          </a:p>
          <a:p>
            <a:pPr marL="660400" lvl="0" indent="-342900" algn="l" rtl="0">
              <a:lnSpc>
                <a:spcPct val="115000"/>
              </a:lnSpc>
              <a:spcBef>
                <a:spcPts val="0"/>
              </a:spcBef>
              <a:spcAft>
                <a:spcPts val="0"/>
              </a:spcAft>
              <a:buClr>
                <a:srgbClr val="222222"/>
              </a:buClr>
              <a:buSzPts val="1800"/>
              <a:buChar char="●"/>
            </a:pPr>
            <a:r>
              <a:rPr lang="tr-TR" sz="1800" b="1" i="1" dirty="0">
                <a:solidFill>
                  <a:srgbClr val="222222"/>
                </a:solidFill>
                <a:highlight>
                  <a:srgbClr val="FFFFFF"/>
                </a:highlight>
              </a:rPr>
              <a:t>Shell</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Shell is an </a:t>
            </a:r>
            <a:r>
              <a:rPr lang="tr-TR" sz="1800" b="1" dirty="0" err="1">
                <a:solidFill>
                  <a:srgbClr val="222222"/>
                </a:solidFill>
                <a:highlight>
                  <a:srgbClr val="FFFFFF"/>
                </a:highlight>
              </a:rPr>
              <a:t>interface</a:t>
            </a:r>
            <a:r>
              <a:rPr lang="tr-TR" sz="1800" dirty="0">
                <a:solidFill>
                  <a:srgbClr val="222222"/>
                </a:solidFill>
                <a:highlight>
                  <a:srgbClr val="FFFFFF"/>
                </a:highlight>
              </a:rPr>
              <a:t> </a:t>
            </a:r>
            <a:r>
              <a:rPr lang="tr-TR" sz="1800" dirty="0" err="1">
                <a:solidFill>
                  <a:srgbClr val="222222"/>
                </a:solidFill>
                <a:highlight>
                  <a:srgbClr val="FFFFFF"/>
                </a:highlight>
              </a:rPr>
              <a:t>between</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b="1" dirty="0" err="1">
                <a:solidFill>
                  <a:srgbClr val="222222"/>
                </a:solidFill>
                <a:highlight>
                  <a:srgbClr val="FFFFFF"/>
                </a:highlight>
              </a:rPr>
              <a:t>user</a:t>
            </a:r>
            <a:r>
              <a:rPr lang="tr-TR" sz="1800" b="1" dirty="0">
                <a:solidFill>
                  <a:srgbClr val="222222"/>
                </a:solidFill>
                <a:highlight>
                  <a:srgbClr val="FFFFFF"/>
                </a:highlight>
              </a:rPr>
              <a:t> </a:t>
            </a:r>
            <a:r>
              <a:rPr lang="tr-TR" sz="1800" dirty="0" err="1">
                <a:solidFill>
                  <a:srgbClr val="222222"/>
                </a:solidFill>
                <a:highlight>
                  <a:srgbClr val="FFFFFF"/>
                </a:highlight>
              </a:rPr>
              <a:t>and</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b="1" dirty="0" err="1">
                <a:solidFill>
                  <a:srgbClr val="222222"/>
                </a:solidFill>
                <a:highlight>
                  <a:srgbClr val="FFFFFF"/>
                </a:highlight>
              </a:rPr>
              <a:t>Kernel</a:t>
            </a:r>
            <a:r>
              <a:rPr lang="tr-TR" sz="1800" dirty="0">
                <a:solidFill>
                  <a:srgbClr val="222222"/>
                </a:solidFill>
                <a:highlight>
                  <a:srgbClr val="FFFFFF"/>
                </a:highlight>
              </a:rPr>
              <a:t>. </a:t>
            </a:r>
            <a:r>
              <a:rPr lang="tr-TR" sz="1800" dirty="0" err="1">
                <a:solidFill>
                  <a:srgbClr val="222222"/>
                </a:solidFill>
                <a:highlight>
                  <a:srgbClr val="FFFFFF"/>
                </a:highlight>
              </a:rPr>
              <a:t>It</a:t>
            </a:r>
            <a:r>
              <a:rPr lang="tr-TR" sz="1800" dirty="0">
                <a:solidFill>
                  <a:srgbClr val="222222"/>
                </a:solidFill>
                <a:highlight>
                  <a:srgbClr val="FFFFFF"/>
                </a:highlight>
              </a:rPr>
              <a:t> </a:t>
            </a:r>
            <a:r>
              <a:rPr lang="tr-TR" sz="1800" dirty="0" err="1">
                <a:solidFill>
                  <a:srgbClr val="222222"/>
                </a:solidFill>
                <a:highlight>
                  <a:srgbClr val="FFFFFF"/>
                </a:highlight>
              </a:rPr>
              <a:t>takes</a:t>
            </a:r>
            <a:r>
              <a:rPr lang="tr-TR" sz="1800" dirty="0">
                <a:solidFill>
                  <a:srgbClr val="222222"/>
                </a:solidFill>
                <a:highlight>
                  <a:srgbClr val="FFFFFF"/>
                </a:highlight>
              </a:rPr>
              <a:t> </a:t>
            </a:r>
            <a:r>
              <a:rPr lang="tr-TR" sz="1800" dirty="0" err="1">
                <a:solidFill>
                  <a:srgbClr val="222222"/>
                </a:solidFill>
                <a:highlight>
                  <a:srgbClr val="FFFFFF"/>
                </a:highlight>
              </a:rPr>
              <a:t>user</a:t>
            </a:r>
            <a:r>
              <a:rPr lang="tr-TR" sz="1800" dirty="0">
                <a:solidFill>
                  <a:srgbClr val="222222"/>
                </a:solidFill>
                <a:highlight>
                  <a:srgbClr val="FFFFFF"/>
                </a:highlight>
              </a:rPr>
              <a:t> </a:t>
            </a:r>
            <a:r>
              <a:rPr lang="tr-TR" sz="1800" b="1" dirty="0" err="1">
                <a:solidFill>
                  <a:srgbClr val="222222"/>
                </a:solidFill>
                <a:highlight>
                  <a:srgbClr val="FFFFFF"/>
                </a:highlight>
              </a:rPr>
              <a:t>commands</a:t>
            </a:r>
            <a:r>
              <a:rPr lang="tr-TR" sz="1800" dirty="0">
                <a:solidFill>
                  <a:srgbClr val="222222"/>
                </a:solidFill>
                <a:highlight>
                  <a:srgbClr val="FFFFFF"/>
                </a:highlight>
              </a:rPr>
              <a:t> </a:t>
            </a:r>
            <a:r>
              <a:rPr lang="tr-TR" sz="1800" dirty="0" err="1">
                <a:solidFill>
                  <a:srgbClr val="222222"/>
                </a:solidFill>
                <a:highlight>
                  <a:srgbClr val="FFFFFF"/>
                </a:highlight>
              </a:rPr>
              <a:t>through</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Terminal </a:t>
            </a:r>
            <a:r>
              <a:rPr lang="tr-TR" sz="1800" dirty="0" err="1">
                <a:solidFill>
                  <a:srgbClr val="222222"/>
                </a:solidFill>
                <a:highlight>
                  <a:srgbClr val="FFFFFF"/>
                </a:highlight>
              </a:rPr>
              <a:t>and</a:t>
            </a:r>
            <a:r>
              <a:rPr lang="tr-TR" sz="1800" dirty="0">
                <a:solidFill>
                  <a:srgbClr val="222222"/>
                </a:solidFill>
                <a:highlight>
                  <a:srgbClr val="FFFFFF"/>
                </a:highlight>
              </a:rPr>
              <a:t> </a:t>
            </a:r>
            <a:r>
              <a:rPr lang="tr-TR" sz="1800" dirty="0" err="1">
                <a:solidFill>
                  <a:srgbClr val="222222"/>
                </a:solidFill>
                <a:highlight>
                  <a:srgbClr val="FFFFFF"/>
                </a:highlight>
              </a:rPr>
              <a:t>processes</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dirty="0" err="1">
                <a:solidFill>
                  <a:srgbClr val="222222"/>
                </a:solidFill>
                <a:highlight>
                  <a:srgbClr val="FFFFFF"/>
                </a:highlight>
              </a:rPr>
              <a:t>particular</a:t>
            </a:r>
            <a:r>
              <a:rPr lang="tr-TR" sz="1800" dirty="0">
                <a:solidFill>
                  <a:srgbClr val="222222"/>
                </a:solidFill>
                <a:highlight>
                  <a:srgbClr val="FFFFFF"/>
                </a:highlight>
              </a:rPr>
              <a:t> </a:t>
            </a:r>
            <a:r>
              <a:rPr lang="tr-TR" sz="1800" dirty="0" err="1">
                <a:solidFill>
                  <a:srgbClr val="222222"/>
                </a:solidFill>
                <a:highlight>
                  <a:srgbClr val="FFFFFF"/>
                </a:highlight>
              </a:rPr>
              <a:t>request</a:t>
            </a:r>
            <a:r>
              <a:rPr lang="tr-TR" sz="1800" dirty="0">
                <a:solidFill>
                  <a:srgbClr val="222222"/>
                </a:solidFill>
                <a:highlight>
                  <a:srgbClr val="FFFFFF"/>
                </a:highlight>
              </a:rPr>
              <a:t>.</a:t>
            </a:r>
            <a:endParaRPr sz="1800" dirty="0">
              <a:solidFill>
                <a:srgbClr val="222222"/>
              </a:solidFill>
              <a:highlight>
                <a:srgbClr val="FFFFFF"/>
              </a:highlight>
            </a:endParaRPr>
          </a:p>
          <a:p>
            <a:pPr marL="660400" lvl="0" indent="-342900" algn="l" rtl="0">
              <a:lnSpc>
                <a:spcPct val="115000"/>
              </a:lnSpc>
              <a:spcBef>
                <a:spcPts val="0"/>
              </a:spcBef>
              <a:spcAft>
                <a:spcPts val="0"/>
              </a:spcAft>
              <a:buClr>
                <a:srgbClr val="222222"/>
              </a:buClr>
              <a:buSzPts val="1800"/>
              <a:buChar char="●"/>
            </a:pPr>
            <a:r>
              <a:rPr lang="tr-TR" sz="1800" b="1" i="1" dirty="0" err="1">
                <a:solidFill>
                  <a:srgbClr val="222222"/>
                </a:solidFill>
                <a:highlight>
                  <a:srgbClr val="FFFFFF"/>
                </a:highlight>
              </a:rPr>
              <a:t>Commands</a:t>
            </a:r>
            <a:r>
              <a:rPr lang="tr-TR" sz="1800" b="1" i="1" dirty="0">
                <a:solidFill>
                  <a:srgbClr val="222222"/>
                </a:solidFill>
                <a:highlight>
                  <a:srgbClr val="FFFFFF"/>
                </a:highlight>
              </a:rPr>
              <a:t> </a:t>
            </a:r>
            <a:r>
              <a:rPr lang="tr-TR" sz="1800" b="1" i="1" dirty="0" err="1">
                <a:solidFill>
                  <a:srgbClr val="222222"/>
                </a:solidFill>
                <a:highlight>
                  <a:srgbClr val="FFFFFF"/>
                </a:highlight>
              </a:rPr>
              <a:t>and</a:t>
            </a:r>
            <a:r>
              <a:rPr lang="tr-TR" sz="1800" b="1" i="1" dirty="0">
                <a:solidFill>
                  <a:srgbClr val="222222"/>
                </a:solidFill>
                <a:highlight>
                  <a:srgbClr val="FFFFFF"/>
                </a:highlight>
              </a:rPr>
              <a:t> Utilities</a:t>
            </a:r>
            <a:r>
              <a:rPr lang="tr-TR" sz="1800" i="1" dirty="0">
                <a:solidFill>
                  <a:srgbClr val="222222"/>
                </a:solidFill>
                <a:highlight>
                  <a:srgbClr val="FFFFFF"/>
                </a:highlight>
              </a:rPr>
              <a:t>:</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Linux </a:t>
            </a:r>
            <a:r>
              <a:rPr lang="tr-TR" sz="1800" dirty="0" err="1">
                <a:solidFill>
                  <a:srgbClr val="222222"/>
                </a:solidFill>
                <a:highlight>
                  <a:srgbClr val="FFFFFF"/>
                </a:highlight>
              </a:rPr>
              <a:t>operating</a:t>
            </a:r>
            <a:r>
              <a:rPr lang="tr-TR" sz="1800" dirty="0">
                <a:solidFill>
                  <a:srgbClr val="222222"/>
                </a:solidFill>
                <a:highlight>
                  <a:srgbClr val="FFFFFF"/>
                </a:highlight>
              </a:rPr>
              <a:t> </a:t>
            </a:r>
            <a:r>
              <a:rPr lang="tr-TR" sz="1800" dirty="0" err="1">
                <a:solidFill>
                  <a:srgbClr val="222222"/>
                </a:solidFill>
                <a:highlight>
                  <a:srgbClr val="FFFFFF"/>
                </a:highlight>
              </a:rPr>
              <a:t>system</a:t>
            </a:r>
            <a:r>
              <a:rPr lang="tr-TR" sz="1800" dirty="0">
                <a:solidFill>
                  <a:srgbClr val="222222"/>
                </a:solidFill>
                <a:highlight>
                  <a:srgbClr val="FFFFFF"/>
                </a:highlight>
              </a:rPr>
              <a:t> </a:t>
            </a:r>
            <a:r>
              <a:rPr lang="tr-TR" sz="1800" dirty="0" err="1">
                <a:solidFill>
                  <a:srgbClr val="222222"/>
                </a:solidFill>
                <a:highlight>
                  <a:srgbClr val="FFFFFF"/>
                </a:highlight>
              </a:rPr>
              <a:t>comes</a:t>
            </a:r>
            <a:r>
              <a:rPr lang="tr-TR" sz="1800" dirty="0">
                <a:solidFill>
                  <a:srgbClr val="222222"/>
                </a:solidFill>
                <a:highlight>
                  <a:srgbClr val="FFFFFF"/>
                </a:highlight>
              </a:rPr>
              <a:t> </a:t>
            </a:r>
            <a:r>
              <a:rPr lang="tr-TR" sz="1800" dirty="0" err="1">
                <a:solidFill>
                  <a:srgbClr val="222222"/>
                </a:solidFill>
                <a:highlight>
                  <a:srgbClr val="FFFFFF"/>
                </a:highlight>
              </a:rPr>
              <a:t>with</a:t>
            </a:r>
            <a:r>
              <a:rPr lang="tr-TR" sz="1800" dirty="0">
                <a:solidFill>
                  <a:srgbClr val="222222"/>
                </a:solidFill>
                <a:highlight>
                  <a:srgbClr val="FFFFFF"/>
                </a:highlight>
              </a:rPr>
              <a:t> a Terminal </a:t>
            </a:r>
            <a:r>
              <a:rPr lang="tr-TR" sz="1800" dirty="0" err="1">
                <a:solidFill>
                  <a:srgbClr val="222222"/>
                </a:solidFill>
                <a:highlight>
                  <a:srgbClr val="FFFFFF"/>
                </a:highlight>
              </a:rPr>
              <a:t>that</a:t>
            </a:r>
            <a:r>
              <a:rPr lang="tr-TR" sz="1800" dirty="0">
                <a:solidFill>
                  <a:srgbClr val="222222"/>
                </a:solidFill>
                <a:highlight>
                  <a:srgbClr val="FFFFFF"/>
                </a:highlight>
              </a:rPr>
              <a:t> </a:t>
            </a:r>
            <a:r>
              <a:rPr lang="tr-TR" sz="1800" dirty="0" err="1">
                <a:solidFill>
                  <a:srgbClr val="222222"/>
                </a:solidFill>
                <a:highlight>
                  <a:srgbClr val="FFFFFF"/>
                </a:highlight>
              </a:rPr>
              <a:t>users</a:t>
            </a:r>
            <a:r>
              <a:rPr lang="tr-TR" sz="1800" dirty="0">
                <a:solidFill>
                  <a:srgbClr val="222222"/>
                </a:solidFill>
                <a:highlight>
                  <a:srgbClr val="FFFFFF"/>
                </a:highlight>
              </a:rPr>
              <a:t> can </a:t>
            </a:r>
            <a:r>
              <a:rPr lang="tr-TR" sz="1800" dirty="0" err="1">
                <a:solidFill>
                  <a:srgbClr val="222222"/>
                </a:solidFill>
                <a:highlight>
                  <a:srgbClr val="FFFFFF"/>
                </a:highlight>
              </a:rPr>
              <a:t>use</a:t>
            </a:r>
            <a:r>
              <a:rPr lang="tr-TR" sz="1800" dirty="0">
                <a:solidFill>
                  <a:srgbClr val="222222"/>
                </a:solidFill>
                <a:highlight>
                  <a:srgbClr val="FFFFFF"/>
                </a:highlight>
              </a:rPr>
              <a:t> </a:t>
            </a:r>
            <a:r>
              <a:rPr lang="tr-TR" sz="1800" dirty="0" err="1">
                <a:solidFill>
                  <a:srgbClr val="222222"/>
                </a:solidFill>
                <a:highlight>
                  <a:srgbClr val="FFFFFF"/>
                </a:highlight>
              </a:rPr>
              <a:t>to</a:t>
            </a:r>
            <a:r>
              <a:rPr lang="tr-TR" sz="1800" dirty="0">
                <a:solidFill>
                  <a:srgbClr val="222222"/>
                </a:solidFill>
                <a:highlight>
                  <a:srgbClr val="FFFFFF"/>
                </a:highlight>
              </a:rPr>
              <a:t> </a:t>
            </a:r>
            <a:r>
              <a:rPr lang="tr-TR" sz="1800" dirty="0" err="1">
                <a:solidFill>
                  <a:srgbClr val="222222"/>
                </a:solidFill>
                <a:highlight>
                  <a:srgbClr val="FFFFFF"/>
                </a:highlight>
              </a:rPr>
              <a:t>pass</a:t>
            </a:r>
            <a:r>
              <a:rPr lang="tr-TR" sz="1800" dirty="0">
                <a:solidFill>
                  <a:srgbClr val="222222"/>
                </a:solidFill>
                <a:highlight>
                  <a:srgbClr val="FFFFFF"/>
                </a:highlight>
              </a:rPr>
              <a:t> </a:t>
            </a:r>
            <a:r>
              <a:rPr lang="tr-TR" sz="1800" dirty="0" err="1">
                <a:solidFill>
                  <a:srgbClr val="222222"/>
                </a:solidFill>
                <a:highlight>
                  <a:srgbClr val="FFFFFF"/>
                </a:highlight>
              </a:rPr>
              <a:t>commands</a:t>
            </a:r>
            <a:r>
              <a:rPr lang="tr-TR" sz="1800" dirty="0">
                <a:solidFill>
                  <a:srgbClr val="222222"/>
                </a:solidFill>
                <a:highlight>
                  <a:srgbClr val="FFFFFF"/>
                </a:highlight>
              </a:rPr>
              <a:t> </a:t>
            </a:r>
            <a:r>
              <a:rPr lang="tr-TR" sz="1800" dirty="0" err="1">
                <a:solidFill>
                  <a:srgbClr val="222222"/>
                </a:solidFill>
                <a:highlight>
                  <a:srgbClr val="FFFFFF"/>
                </a:highlight>
              </a:rPr>
              <a:t>to</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Shell. </a:t>
            </a:r>
            <a:r>
              <a:rPr lang="tr-TR" sz="1800" dirty="0" err="1">
                <a:solidFill>
                  <a:srgbClr val="222222"/>
                </a:solidFill>
                <a:highlight>
                  <a:srgbClr val="FFFFFF"/>
                </a:highlight>
              </a:rPr>
              <a:t>One</a:t>
            </a:r>
            <a:r>
              <a:rPr lang="tr-TR" sz="1800" dirty="0">
                <a:solidFill>
                  <a:srgbClr val="222222"/>
                </a:solidFill>
                <a:highlight>
                  <a:srgbClr val="FFFFFF"/>
                </a:highlight>
              </a:rPr>
              <a:t> </a:t>
            </a:r>
            <a:r>
              <a:rPr lang="tr-TR" sz="1800" b="1" dirty="0" err="1">
                <a:solidFill>
                  <a:srgbClr val="222222"/>
                </a:solidFill>
                <a:highlight>
                  <a:srgbClr val="FFFFFF"/>
                </a:highlight>
              </a:rPr>
              <a:t>simple</a:t>
            </a:r>
            <a:r>
              <a:rPr lang="tr-TR" sz="1800" b="1" dirty="0">
                <a:solidFill>
                  <a:srgbClr val="222222"/>
                </a:solidFill>
                <a:highlight>
                  <a:srgbClr val="FFFFFF"/>
                </a:highlight>
              </a:rPr>
              <a:t> </a:t>
            </a:r>
            <a:r>
              <a:rPr lang="tr-TR" sz="1800" b="1" dirty="0" err="1">
                <a:solidFill>
                  <a:srgbClr val="222222"/>
                </a:solidFill>
                <a:highlight>
                  <a:srgbClr val="FFFFFF"/>
                </a:highlight>
              </a:rPr>
              <a:t>command</a:t>
            </a:r>
            <a:r>
              <a:rPr lang="tr-TR" sz="1800" b="1" dirty="0">
                <a:solidFill>
                  <a:srgbClr val="222222"/>
                </a:solidFill>
                <a:highlight>
                  <a:srgbClr val="FFFFFF"/>
                </a:highlight>
              </a:rPr>
              <a:t> </a:t>
            </a:r>
            <a:r>
              <a:rPr lang="tr-TR" sz="1800" dirty="0">
                <a:solidFill>
                  <a:srgbClr val="222222"/>
                </a:solidFill>
                <a:highlight>
                  <a:srgbClr val="FFFFFF"/>
                </a:highlight>
              </a:rPr>
              <a:t>is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dirty="0" err="1">
                <a:solidFill>
                  <a:srgbClr val="222222"/>
                </a:solidFill>
                <a:highlight>
                  <a:srgbClr val="FFFFFF"/>
                </a:highlight>
              </a:rPr>
              <a:t>ls</a:t>
            </a:r>
            <a:r>
              <a:rPr lang="tr-TR" sz="1800" dirty="0">
                <a:solidFill>
                  <a:srgbClr val="222222"/>
                </a:solidFill>
                <a:highlight>
                  <a:srgbClr val="FFFFFF"/>
                </a:highlight>
              </a:rPr>
              <a:t>’ </a:t>
            </a:r>
            <a:r>
              <a:rPr lang="tr-TR" sz="1800" dirty="0" err="1">
                <a:solidFill>
                  <a:srgbClr val="222222"/>
                </a:solidFill>
                <a:highlight>
                  <a:srgbClr val="FFFFFF"/>
                </a:highlight>
              </a:rPr>
              <a:t>which</a:t>
            </a:r>
            <a:r>
              <a:rPr lang="tr-TR" sz="1800" dirty="0">
                <a:solidFill>
                  <a:srgbClr val="222222"/>
                </a:solidFill>
                <a:highlight>
                  <a:srgbClr val="FFFFFF"/>
                </a:highlight>
              </a:rPr>
              <a:t> </a:t>
            </a:r>
            <a:r>
              <a:rPr lang="tr-TR" sz="1800" dirty="0" err="1">
                <a:solidFill>
                  <a:srgbClr val="222222"/>
                </a:solidFill>
                <a:highlight>
                  <a:srgbClr val="FFFFFF"/>
                </a:highlight>
              </a:rPr>
              <a:t>shows</a:t>
            </a:r>
            <a:r>
              <a:rPr lang="tr-TR" sz="1800" dirty="0">
                <a:solidFill>
                  <a:srgbClr val="222222"/>
                </a:solidFill>
                <a:highlight>
                  <a:srgbClr val="FFFFFF"/>
                </a:highlight>
              </a:rPr>
              <a:t> </a:t>
            </a:r>
            <a:r>
              <a:rPr lang="tr-TR" sz="1800" dirty="0" err="1">
                <a:solidFill>
                  <a:srgbClr val="222222"/>
                </a:solidFill>
                <a:highlight>
                  <a:srgbClr val="FFFFFF"/>
                </a:highlight>
              </a:rPr>
              <a:t>the</a:t>
            </a:r>
            <a:r>
              <a:rPr lang="tr-TR" sz="1800" dirty="0">
                <a:solidFill>
                  <a:srgbClr val="222222"/>
                </a:solidFill>
                <a:highlight>
                  <a:srgbClr val="FFFFFF"/>
                </a:highlight>
              </a:rPr>
              <a:t> </a:t>
            </a:r>
            <a:r>
              <a:rPr lang="tr-TR" sz="1800" dirty="0" err="1">
                <a:solidFill>
                  <a:srgbClr val="222222"/>
                </a:solidFill>
                <a:highlight>
                  <a:srgbClr val="FFFFFF"/>
                </a:highlight>
              </a:rPr>
              <a:t>contents</a:t>
            </a:r>
            <a:r>
              <a:rPr lang="tr-TR" sz="1800" dirty="0">
                <a:solidFill>
                  <a:srgbClr val="222222"/>
                </a:solidFill>
                <a:highlight>
                  <a:srgbClr val="FFFFFF"/>
                </a:highlight>
              </a:rPr>
              <a:t> of a </a:t>
            </a:r>
            <a:r>
              <a:rPr lang="tr-TR" sz="1800" dirty="0" err="1">
                <a:solidFill>
                  <a:srgbClr val="222222"/>
                </a:solidFill>
                <a:highlight>
                  <a:srgbClr val="FFFFFF"/>
                </a:highlight>
              </a:rPr>
              <a:t>folder</a:t>
            </a:r>
            <a:endParaRPr sz="1800" dirty="0">
              <a:solidFill>
                <a:srgbClr val="222222"/>
              </a:solidFill>
              <a:highlight>
                <a:srgbClr val="FFFFFF"/>
              </a:highlight>
            </a:endParaRPr>
          </a:p>
          <a:p>
            <a:pPr marL="0" lvl="0" indent="0" algn="l" rtl="0">
              <a:lnSpc>
                <a:spcPct val="166000"/>
              </a:lnSpc>
              <a:spcBef>
                <a:spcPts val="3000"/>
              </a:spcBef>
              <a:spcAft>
                <a:spcPts val="0"/>
              </a:spcAft>
              <a:buNone/>
            </a:pPr>
            <a:r>
              <a:rPr lang="tr-TR" sz="1800" b="1" dirty="0" err="1">
                <a:solidFill>
                  <a:schemeClr val="dk1"/>
                </a:solidFill>
                <a:highlight>
                  <a:schemeClr val="lt1"/>
                </a:highlight>
              </a:rPr>
              <a:t>For</a:t>
            </a:r>
            <a:r>
              <a:rPr lang="tr-TR" sz="1800" b="1" dirty="0">
                <a:solidFill>
                  <a:schemeClr val="dk1"/>
                </a:solidFill>
                <a:highlight>
                  <a:schemeClr val="lt1"/>
                </a:highlight>
              </a:rPr>
              <a:t> </a:t>
            </a:r>
            <a:r>
              <a:rPr lang="tr-TR" sz="1800" b="1" dirty="0" err="1">
                <a:solidFill>
                  <a:schemeClr val="dk1"/>
                </a:solidFill>
                <a:highlight>
                  <a:schemeClr val="lt1"/>
                </a:highlight>
              </a:rPr>
              <a:t>understanding</a:t>
            </a:r>
            <a:r>
              <a:rPr lang="tr-TR" sz="1800" b="1" dirty="0">
                <a:solidFill>
                  <a:schemeClr val="dk1"/>
                </a:solidFill>
                <a:highlight>
                  <a:schemeClr val="lt1"/>
                </a:highlight>
              </a:rPr>
              <a:t> </a:t>
            </a:r>
            <a:r>
              <a:rPr lang="tr-TR" sz="1800" b="1" dirty="0" err="1">
                <a:solidFill>
                  <a:schemeClr val="dk1"/>
                </a:solidFill>
                <a:highlight>
                  <a:schemeClr val="lt1"/>
                </a:highlight>
              </a:rPr>
              <a:t>the</a:t>
            </a:r>
            <a:r>
              <a:rPr lang="tr-TR" sz="1800" b="1" dirty="0">
                <a:solidFill>
                  <a:schemeClr val="dk1"/>
                </a:solidFill>
                <a:highlight>
                  <a:schemeClr val="lt1"/>
                </a:highlight>
              </a:rPr>
              <a:t> </a:t>
            </a:r>
            <a:r>
              <a:rPr lang="tr-TR" sz="1800" b="1" dirty="0" err="1">
                <a:solidFill>
                  <a:schemeClr val="dk1"/>
                </a:solidFill>
                <a:highlight>
                  <a:schemeClr val="lt1"/>
                </a:highlight>
              </a:rPr>
              <a:t>components</a:t>
            </a:r>
            <a:r>
              <a:rPr lang="tr-TR" sz="1800" b="1" dirty="0">
                <a:solidFill>
                  <a:schemeClr val="dk1"/>
                </a:solidFill>
                <a:highlight>
                  <a:schemeClr val="lt1"/>
                </a:highlight>
              </a:rPr>
              <a:t>, </a:t>
            </a:r>
            <a:r>
              <a:rPr lang="tr-TR" sz="1800" dirty="0">
                <a:solidFill>
                  <a:schemeClr val="dk1"/>
                </a:solidFill>
                <a:highlight>
                  <a:schemeClr val="lt1"/>
                </a:highlight>
              </a:rPr>
              <a:t>First </a:t>
            </a:r>
            <a:r>
              <a:rPr lang="tr-TR" sz="1800" dirty="0" err="1">
                <a:solidFill>
                  <a:schemeClr val="dk1"/>
                </a:solidFill>
                <a:highlight>
                  <a:schemeClr val="lt1"/>
                </a:highlight>
              </a:rPr>
              <a:t>you</a:t>
            </a:r>
            <a:r>
              <a:rPr lang="tr-TR" sz="1800" dirty="0">
                <a:solidFill>
                  <a:schemeClr val="dk1"/>
                </a:solidFill>
                <a:highlight>
                  <a:schemeClr val="lt1"/>
                </a:highlight>
              </a:rPr>
              <a:t> </a:t>
            </a:r>
            <a:r>
              <a:rPr lang="tr-TR" sz="1800" dirty="0" err="1">
                <a:solidFill>
                  <a:schemeClr val="dk1"/>
                </a:solidFill>
                <a:highlight>
                  <a:schemeClr val="lt1"/>
                </a:highlight>
              </a:rPr>
              <a:t>need</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understand</a:t>
            </a:r>
            <a:r>
              <a:rPr lang="tr-TR" sz="1800" dirty="0">
                <a:solidFill>
                  <a:schemeClr val="dk1"/>
                </a:solidFill>
                <a:highlight>
                  <a:schemeClr val="lt1"/>
                </a:highlight>
              </a:rPr>
              <a:t> </a:t>
            </a:r>
            <a:r>
              <a:rPr lang="tr-TR" sz="1800" dirty="0" err="1">
                <a:solidFill>
                  <a:schemeClr val="dk1"/>
                </a:solidFill>
                <a:highlight>
                  <a:schemeClr val="lt1"/>
                </a:highlight>
              </a:rPr>
              <a:t>what</a:t>
            </a:r>
            <a:r>
              <a:rPr lang="tr-TR" sz="1800" dirty="0">
                <a:solidFill>
                  <a:schemeClr val="dk1"/>
                </a:solidFill>
                <a:highlight>
                  <a:schemeClr val="lt1"/>
                </a:highlight>
              </a:rPr>
              <a:t> a </a:t>
            </a:r>
            <a:r>
              <a:rPr lang="tr-TR" sz="1800" dirty="0" err="1">
                <a:solidFill>
                  <a:schemeClr val="dk1"/>
                </a:solidFill>
                <a:highlight>
                  <a:schemeClr val="lt1"/>
                </a:highlight>
              </a:rPr>
              <a:t>computer</a:t>
            </a:r>
            <a:r>
              <a:rPr lang="tr-TR" sz="1800" dirty="0">
                <a:solidFill>
                  <a:schemeClr val="dk1"/>
                </a:solidFill>
                <a:highlight>
                  <a:schemeClr val="lt1"/>
                </a:highlight>
              </a:rPr>
              <a:t> </a:t>
            </a:r>
            <a:r>
              <a:rPr lang="tr-TR" sz="1800" dirty="0" err="1">
                <a:solidFill>
                  <a:schemeClr val="dk1"/>
                </a:solidFill>
                <a:highlight>
                  <a:schemeClr val="lt1"/>
                </a:highlight>
              </a:rPr>
              <a:t>operating</a:t>
            </a:r>
            <a:r>
              <a:rPr lang="tr-TR" sz="1800" dirty="0">
                <a:solidFill>
                  <a:schemeClr val="dk1"/>
                </a:solidFill>
                <a:highlight>
                  <a:schemeClr val="lt1"/>
                </a:highlight>
              </a:rPr>
              <a:t> </a:t>
            </a:r>
            <a:r>
              <a:rPr lang="tr-TR" sz="1800" dirty="0" err="1">
                <a:solidFill>
                  <a:schemeClr val="dk1"/>
                </a:solidFill>
                <a:highlight>
                  <a:schemeClr val="lt1"/>
                </a:highlight>
              </a:rPr>
              <a:t>system</a:t>
            </a:r>
            <a:r>
              <a:rPr lang="tr-TR" sz="1800" dirty="0">
                <a:solidFill>
                  <a:schemeClr val="dk1"/>
                </a:solidFill>
                <a:highlight>
                  <a:schemeClr val="lt1"/>
                </a:highlight>
              </a:rPr>
              <a:t> </a:t>
            </a:r>
            <a:r>
              <a:rPr lang="tr-TR" sz="1800" dirty="0" err="1">
                <a:solidFill>
                  <a:schemeClr val="dk1"/>
                </a:solidFill>
                <a:highlight>
                  <a:schemeClr val="lt1"/>
                </a:highlight>
              </a:rPr>
              <a:t>or</a:t>
            </a:r>
            <a:r>
              <a:rPr lang="tr-TR" sz="1800" dirty="0">
                <a:solidFill>
                  <a:schemeClr val="dk1"/>
                </a:solidFill>
                <a:highlight>
                  <a:schemeClr val="lt1"/>
                </a:highlight>
              </a:rPr>
              <a:t> OS is. As </a:t>
            </a:r>
            <a:r>
              <a:rPr lang="tr-TR" sz="1800" dirty="0" err="1">
                <a:solidFill>
                  <a:schemeClr val="dk1"/>
                </a:solidFill>
                <a:highlight>
                  <a:schemeClr val="lt1"/>
                </a:highlight>
              </a:rPr>
              <a:t>I’ve</a:t>
            </a:r>
            <a:r>
              <a:rPr lang="tr-TR" sz="1800" dirty="0">
                <a:solidFill>
                  <a:schemeClr val="dk1"/>
                </a:solidFill>
                <a:highlight>
                  <a:schemeClr val="lt1"/>
                </a:highlight>
              </a:rPr>
              <a:t> </a:t>
            </a:r>
            <a:r>
              <a:rPr lang="tr-TR" sz="1800" dirty="0" err="1">
                <a:solidFill>
                  <a:schemeClr val="dk1"/>
                </a:solidFill>
                <a:highlight>
                  <a:schemeClr val="lt1"/>
                </a:highlight>
              </a:rPr>
              <a:t>stated</a:t>
            </a:r>
            <a:r>
              <a:rPr lang="tr-TR" sz="1800" dirty="0">
                <a:solidFill>
                  <a:schemeClr val="dk1"/>
                </a:solidFill>
                <a:highlight>
                  <a:schemeClr val="lt1"/>
                </a:highlight>
              </a:rPr>
              <a:t> </a:t>
            </a:r>
            <a:r>
              <a:rPr lang="tr-TR" sz="1800" dirty="0" err="1">
                <a:solidFill>
                  <a:schemeClr val="dk1"/>
                </a:solidFill>
                <a:highlight>
                  <a:schemeClr val="lt1"/>
                </a:highlight>
              </a:rPr>
              <a:t>earlier</a:t>
            </a:r>
            <a:r>
              <a:rPr lang="tr-TR" sz="1800" dirty="0">
                <a:solidFill>
                  <a:schemeClr val="dk1"/>
                </a:solidFill>
                <a:highlight>
                  <a:schemeClr val="lt1"/>
                </a:highlight>
              </a:rPr>
              <a:t>, an OS is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computer</a:t>
            </a:r>
            <a:r>
              <a:rPr lang="tr-TR" sz="1800" dirty="0">
                <a:solidFill>
                  <a:schemeClr val="dk1"/>
                </a:solidFill>
                <a:highlight>
                  <a:schemeClr val="lt1"/>
                </a:highlight>
              </a:rPr>
              <a:t> </a:t>
            </a:r>
            <a:r>
              <a:rPr lang="tr-TR" sz="1800" dirty="0" err="1">
                <a:solidFill>
                  <a:schemeClr val="dk1"/>
                </a:solidFill>
                <a:highlight>
                  <a:schemeClr val="lt1"/>
                </a:highlight>
              </a:rPr>
              <a:t>code</a:t>
            </a:r>
            <a:r>
              <a:rPr lang="tr-TR" sz="1800" dirty="0">
                <a:solidFill>
                  <a:schemeClr val="dk1"/>
                </a:solidFill>
                <a:highlight>
                  <a:schemeClr val="lt1"/>
                </a:highlight>
              </a:rPr>
              <a:t> </a:t>
            </a:r>
            <a:r>
              <a:rPr lang="tr-TR" sz="1800" dirty="0" err="1">
                <a:solidFill>
                  <a:schemeClr val="dk1"/>
                </a:solidFill>
                <a:highlight>
                  <a:schemeClr val="lt1"/>
                </a:highlight>
              </a:rPr>
              <a:t>which</a:t>
            </a:r>
            <a:r>
              <a:rPr lang="tr-TR" sz="1800" dirty="0">
                <a:solidFill>
                  <a:schemeClr val="dk1"/>
                </a:solidFill>
                <a:highlight>
                  <a:schemeClr val="lt1"/>
                </a:highlight>
              </a:rPr>
              <a:t> </a:t>
            </a:r>
            <a:r>
              <a:rPr lang="tr-TR" sz="1800" dirty="0" err="1">
                <a:solidFill>
                  <a:schemeClr val="dk1"/>
                </a:solidFill>
                <a:highlight>
                  <a:schemeClr val="lt1"/>
                </a:highlight>
              </a:rPr>
              <a:t>manages</a:t>
            </a:r>
            <a:r>
              <a:rPr lang="tr-TR" sz="1800" dirty="0">
                <a:solidFill>
                  <a:schemeClr val="dk1"/>
                </a:solidFill>
                <a:highlight>
                  <a:schemeClr val="lt1"/>
                </a:highlight>
              </a:rPr>
              <a:t> </a:t>
            </a:r>
            <a:r>
              <a:rPr lang="tr-TR" sz="1800" dirty="0" err="1">
                <a:solidFill>
                  <a:schemeClr val="dk1"/>
                </a:solidFill>
                <a:highlight>
                  <a:schemeClr val="lt1"/>
                </a:highlight>
              </a:rPr>
              <a:t>the</a:t>
            </a:r>
            <a:r>
              <a:rPr lang="tr-TR" sz="1800" dirty="0">
                <a:solidFill>
                  <a:schemeClr val="dk1"/>
                </a:solidFill>
                <a:highlight>
                  <a:schemeClr val="lt1"/>
                </a:highlight>
              </a:rPr>
              <a:t> hardware in a </a:t>
            </a:r>
            <a:r>
              <a:rPr lang="tr-TR" sz="1800" dirty="0" err="1">
                <a:solidFill>
                  <a:schemeClr val="dk1"/>
                </a:solidFill>
                <a:highlight>
                  <a:schemeClr val="lt1"/>
                </a:highlight>
              </a:rPr>
              <a:t>physical</a:t>
            </a:r>
            <a:r>
              <a:rPr lang="tr-TR" sz="1800" dirty="0">
                <a:solidFill>
                  <a:schemeClr val="dk1"/>
                </a:solidFill>
                <a:highlight>
                  <a:schemeClr val="lt1"/>
                </a:highlight>
              </a:rPr>
              <a:t> </a:t>
            </a:r>
            <a:r>
              <a:rPr lang="tr-TR" sz="1800" dirty="0" err="1">
                <a:solidFill>
                  <a:schemeClr val="dk1"/>
                </a:solidFill>
                <a:highlight>
                  <a:schemeClr val="lt1"/>
                </a:highlight>
              </a:rPr>
              <a:t>computer</a:t>
            </a:r>
            <a:r>
              <a:rPr lang="tr-TR" sz="1800" dirty="0">
                <a:solidFill>
                  <a:schemeClr val="dk1"/>
                </a:solidFill>
                <a:highlight>
                  <a:schemeClr val="lt1"/>
                </a:highlight>
              </a:rPr>
              <a:t>. </a:t>
            </a:r>
            <a:r>
              <a:rPr lang="tr-TR" sz="1800" dirty="0" err="1">
                <a:solidFill>
                  <a:schemeClr val="dk1"/>
                </a:solidFill>
                <a:highlight>
                  <a:schemeClr val="lt1"/>
                </a:highlight>
              </a:rPr>
              <a:t>It</a:t>
            </a:r>
            <a:r>
              <a:rPr lang="tr-TR" sz="1800" dirty="0">
                <a:solidFill>
                  <a:schemeClr val="dk1"/>
                </a:solidFill>
                <a:highlight>
                  <a:schemeClr val="lt1"/>
                </a:highlight>
              </a:rPr>
              <a:t> </a:t>
            </a:r>
            <a:r>
              <a:rPr lang="tr-TR" sz="1800" dirty="0" err="1">
                <a:solidFill>
                  <a:schemeClr val="dk1"/>
                </a:solidFill>
                <a:highlight>
                  <a:schemeClr val="lt1"/>
                </a:highlight>
              </a:rPr>
              <a:t>exists</a:t>
            </a:r>
            <a:r>
              <a:rPr lang="tr-TR" sz="1800" dirty="0">
                <a:solidFill>
                  <a:schemeClr val="dk1"/>
                </a:solidFill>
                <a:highlight>
                  <a:schemeClr val="lt1"/>
                </a:highlight>
              </a:rPr>
              <a:t> as a </a:t>
            </a:r>
            <a:r>
              <a:rPr lang="tr-TR" sz="1800" dirty="0" err="1">
                <a:solidFill>
                  <a:schemeClr val="dk1"/>
                </a:solidFill>
                <a:highlight>
                  <a:schemeClr val="lt1"/>
                </a:highlight>
              </a:rPr>
              <a:t>layer</a:t>
            </a:r>
            <a:r>
              <a:rPr lang="tr-TR" sz="1800" dirty="0">
                <a:solidFill>
                  <a:schemeClr val="dk1"/>
                </a:solidFill>
                <a:highlight>
                  <a:schemeClr val="lt1"/>
                </a:highlight>
              </a:rPr>
              <a:t> </a:t>
            </a:r>
            <a:r>
              <a:rPr lang="tr-TR" sz="1800" dirty="0" err="1">
                <a:solidFill>
                  <a:schemeClr val="dk1"/>
                </a:solidFill>
                <a:highlight>
                  <a:schemeClr val="lt1"/>
                </a:highlight>
              </a:rPr>
              <a:t>between</a:t>
            </a:r>
            <a:r>
              <a:rPr lang="tr-TR" sz="1800" dirty="0">
                <a:solidFill>
                  <a:schemeClr val="dk1"/>
                </a:solidFill>
                <a:highlight>
                  <a:schemeClr val="lt1"/>
                </a:highlight>
              </a:rPr>
              <a:t> </a:t>
            </a:r>
            <a:r>
              <a:rPr lang="tr-TR" sz="1800" dirty="0" err="1">
                <a:solidFill>
                  <a:schemeClr val="dk1"/>
                </a:solidFill>
                <a:highlight>
                  <a:schemeClr val="lt1"/>
                </a:highlight>
              </a:rPr>
              <a:t>your</a:t>
            </a:r>
            <a:r>
              <a:rPr lang="tr-TR" sz="1800" dirty="0">
                <a:solidFill>
                  <a:schemeClr val="dk1"/>
                </a:solidFill>
                <a:highlight>
                  <a:schemeClr val="lt1"/>
                </a:highlight>
              </a:rPr>
              <a:t> software </a:t>
            </a:r>
            <a:r>
              <a:rPr lang="tr-TR" sz="1800" dirty="0" err="1">
                <a:solidFill>
                  <a:schemeClr val="dk1"/>
                </a:solidFill>
                <a:highlight>
                  <a:schemeClr val="lt1"/>
                </a:highlight>
              </a:rPr>
              <a:t>and</a:t>
            </a:r>
            <a:r>
              <a:rPr lang="tr-TR" sz="1800" dirty="0">
                <a:solidFill>
                  <a:schemeClr val="dk1"/>
                </a:solidFill>
                <a:highlight>
                  <a:schemeClr val="lt1"/>
                </a:highlight>
              </a:rPr>
              <a:t> </a:t>
            </a:r>
            <a:r>
              <a:rPr lang="tr-TR" sz="1800" dirty="0" err="1">
                <a:solidFill>
                  <a:schemeClr val="dk1"/>
                </a:solidFill>
                <a:highlight>
                  <a:schemeClr val="lt1"/>
                </a:highlight>
              </a:rPr>
              <a:t>your</a:t>
            </a:r>
            <a:r>
              <a:rPr lang="tr-TR" sz="1800" dirty="0">
                <a:solidFill>
                  <a:schemeClr val="dk1"/>
                </a:solidFill>
                <a:highlight>
                  <a:schemeClr val="lt1"/>
                </a:highlight>
              </a:rPr>
              <a:t> hardware. </a:t>
            </a:r>
            <a:r>
              <a:rPr lang="tr-TR" sz="1800" dirty="0" err="1">
                <a:solidFill>
                  <a:schemeClr val="dk1"/>
                </a:solidFill>
                <a:highlight>
                  <a:schemeClr val="lt1"/>
                </a:highlight>
              </a:rPr>
              <a:t>Most</a:t>
            </a:r>
            <a:r>
              <a:rPr lang="tr-TR" sz="1800" dirty="0">
                <a:solidFill>
                  <a:schemeClr val="dk1"/>
                </a:solidFill>
                <a:highlight>
                  <a:schemeClr val="lt1"/>
                </a:highlight>
              </a:rPr>
              <a:t> </a:t>
            </a:r>
            <a:r>
              <a:rPr lang="tr-TR" sz="1800" dirty="0" err="1">
                <a:solidFill>
                  <a:schemeClr val="dk1"/>
                </a:solidFill>
                <a:highlight>
                  <a:schemeClr val="lt1"/>
                </a:highlight>
              </a:rPr>
              <a:t>people</a:t>
            </a:r>
            <a:r>
              <a:rPr lang="tr-TR" sz="1800" dirty="0">
                <a:solidFill>
                  <a:schemeClr val="dk1"/>
                </a:solidFill>
                <a:highlight>
                  <a:schemeClr val="lt1"/>
                </a:highlight>
              </a:rPr>
              <a:t> </a:t>
            </a:r>
            <a:r>
              <a:rPr lang="tr-TR" sz="1800" dirty="0" err="1">
                <a:solidFill>
                  <a:schemeClr val="dk1"/>
                </a:solidFill>
                <a:highlight>
                  <a:schemeClr val="lt1"/>
                </a:highlight>
              </a:rPr>
              <a:t>writing</a:t>
            </a:r>
            <a:r>
              <a:rPr lang="tr-TR" sz="1800" dirty="0">
                <a:solidFill>
                  <a:schemeClr val="dk1"/>
                </a:solidFill>
                <a:highlight>
                  <a:schemeClr val="lt1"/>
                </a:highlight>
              </a:rPr>
              <a:t> software do not </a:t>
            </a:r>
            <a:r>
              <a:rPr lang="tr-TR" sz="1800" dirty="0" err="1">
                <a:solidFill>
                  <a:schemeClr val="dk1"/>
                </a:solidFill>
                <a:highlight>
                  <a:schemeClr val="lt1"/>
                </a:highlight>
              </a:rPr>
              <a:t>want</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know</a:t>
            </a:r>
            <a:r>
              <a:rPr lang="tr-TR" sz="1800" dirty="0">
                <a:solidFill>
                  <a:schemeClr val="dk1"/>
                </a:solidFill>
                <a:highlight>
                  <a:schemeClr val="lt1"/>
                </a:highlight>
              </a:rPr>
              <a:t> how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address</a:t>
            </a:r>
            <a:r>
              <a:rPr lang="tr-TR" sz="1800" dirty="0">
                <a:solidFill>
                  <a:schemeClr val="dk1"/>
                </a:solidFill>
                <a:highlight>
                  <a:schemeClr val="lt1"/>
                </a:highlight>
              </a:rPr>
              <a:t> a CPU in </a:t>
            </a:r>
            <a:r>
              <a:rPr lang="tr-TR" sz="1800" dirty="0" err="1">
                <a:solidFill>
                  <a:schemeClr val="dk1"/>
                </a:solidFill>
                <a:highlight>
                  <a:schemeClr val="lt1"/>
                </a:highlight>
              </a:rPr>
              <a:t>assembler</a:t>
            </a:r>
            <a:r>
              <a:rPr lang="tr-TR" sz="1800" dirty="0">
                <a:solidFill>
                  <a:schemeClr val="dk1"/>
                </a:solidFill>
                <a:highlight>
                  <a:schemeClr val="lt1"/>
                </a:highlight>
              </a:rPr>
              <a:t>, </a:t>
            </a:r>
            <a:r>
              <a:rPr lang="tr-TR" sz="1800" dirty="0" err="1">
                <a:solidFill>
                  <a:schemeClr val="dk1"/>
                </a:solidFill>
                <a:highlight>
                  <a:schemeClr val="lt1"/>
                </a:highlight>
              </a:rPr>
              <a:t>or</a:t>
            </a:r>
            <a:r>
              <a:rPr lang="tr-TR" sz="1800" dirty="0">
                <a:solidFill>
                  <a:schemeClr val="dk1"/>
                </a:solidFill>
                <a:highlight>
                  <a:schemeClr val="lt1"/>
                </a:highlight>
              </a:rPr>
              <a:t> how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communicate</a:t>
            </a:r>
            <a:r>
              <a:rPr lang="tr-TR" sz="1800" dirty="0">
                <a:solidFill>
                  <a:schemeClr val="dk1"/>
                </a:solidFill>
                <a:highlight>
                  <a:schemeClr val="lt1"/>
                </a:highlight>
              </a:rPr>
              <a:t> </a:t>
            </a:r>
            <a:r>
              <a:rPr lang="tr-TR" sz="1800" dirty="0" err="1">
                <a:solidFill>
                  <a:schemeClr val="dk1"/>
                </a:solidFill>
                <a:highlight>
                  <a:schemeClr val="lt1"/>
                </a:highlight>
              </a:rPr>
              <a:t>with</a:t>
            </a:r>
            <a:r>
              <a:rPr lang="tr-TR" sz="1800" dirty="0">
                <a:solidFill>
                  <a:schemeClr val="dk1"/>
                </a:solidFill>
                <a:highlight>
                  <a:schemeClr val="lt1"/>
                </a:highlight>
              </a:rPr>
              <a:t> a </a:t>
            </a:r>
            <a:r>
              <a:rPr lang="tr-TR" sz="1800" dirty="0" err="1">
                <a:solidFill>
                  <a:schemeClr val="dk1"/>
                </a:solidFill>
                <a:highlight>
                  <a:schemeClr val="lt1"/>
                </a:highlight>
              </a:rPr>
              <a:t>graphics</a:t>
            </a:r>
            <a:r>
              <a:rPr lang="tr-TR" sz="1800" dirty="0">
                <a:solidFill>
                  <a:schemeClr val="dk1"/>
                </a:solidFill>
                <a:highlight>
                  <a:schemeClr val="lt1"/>
                </a:highlight>
              </a:rPr>
              <a:t> </a:t>
            </a:r>
            <a:r>
              <a:rPr lang="tr-TR" sz="1800" dirty="0" err="1">
                <a:solidFill>
                  <a:schemeClr val="dk1"/>
                </a:solidFill>
                <a:highlight>
                  <a:schemeClr val="lt1"/>
                </a:highlight>
              </a:rPr>
              <a:t>card</a:t>
            </a:r>
            <a:r>
              <a:rPr lang="tr-TR" sz="1800" dirty="0">
                <a:solidFill>
                  <a:schemeClr val="dk1"/>
                </a:solidFill>
                <a:highlight>
                  <a:schemeClr val="lt1"/>
                </a:highlight>
              </a:rPr>
              <a:t>. An OS </a:t>
            </a:r>
            <a:r>
              <a:rPr lang="tr-TR" sz="1800" dirty="0" err="1">
                <a:solidFill>
                  <a:schemeClr val="dk1"/>
                </a:solidFill>
                <a:highlight>
                  <a:schemeClr val="lt1"/>
                </a:highlight>
              </a:rPr>
              <a:t>such</a:t>
            </a:r>
            <a:r>
              <a:rPr lang="tr-TR" sz="1800" dirty="0">
                <a:solidFill>
                  <a:schemeClr val="dk1"/>
                </a:solidFill>
                <a:highlight>
                  <a:schemeClr val="lt1"/>
                </a:highlight>
              </a:rPr>
              <a:t> as Linux </a:t>
            </a:r>
            <a:r>
              <a:rPr lang="tr-TR" sz="1800" dirty="0" err="1">
                <a:solidFill>
                  <a:schemeClr val="dk1"/>
                </a:solidFill>
                <a:highlight>
                  <a:schemeClr val="lt1"/>
                </a:highlight>
              </a:rPr>
              <a:t>or</a:t>
            </a:r>
            <a:r>
              <a:rPr lang="tr-TR" sz="1800" dirty="0">
                <a:solidFill>
                  <a:schemeClr val="dk1"/>
                </a:solidFill>
                <a:highlight>
                  <a:schemeClr val="lt1"/>
                </a:highlight>
              </a:rPr>
              <a:t> Windows </a:t>
            </a:r>
            <a:r>
              <a:rPr lang="tr-TR" sz="1800" dirty="0" err="1">
                <a:solidFill>
                  <a:schemeClr val="dk1"/>
                </a:solidFill>
                <a:highlight>
                  <a:schemeClr val="lt1"/>
                </a:highlight>
              </a:rPr>
              <a:t>acts</a:t>
            </a:r>
            <a:r>
              <a:rPr lang="tr-TR" sz="1800" dirty="0">
                <a:solidFill>
                  <a:schemeClr val="dk1"/>
                </a:solidFill>
                <a:highlight>
                  <a:schemeClr val="lt1"/>
                </a:highlight>
              </a:rPr>
              <a:t> as a </a:t>
            </a:r>
            <a:r>
              <a:rPr lang="tr-TR" sz="1800" dirty="0" err="1">
                <a:solidFill>
                  <a:schemeClr val="dk1"/>
                </a:solidFill>
                <a:highlight>
                  <a:schemeClr val="lt1"/>
                </a:highlight>
              </a:rPr>
              <a:t>middleman</a:t>
            </a:r>
            <a:r>
              <a:rPr lang="tr-TR" sz="1800" dirty="0">
                <a:solidFill>
                  <a:schemeClr val="dk1"/>
                </a:solidFill>
                <a:highlight>
                  <a:schemeClr val="lt1"/>
                </a:highlight>
              </a:rPr>
              <a:t>.</a:t>
            </a:r>
            <a:endParaRPr sz="1800" dirty="0">
              <a:solidFill>
                <a:schemeClr val="dk1"/>
              </a:solidFill>
              <a:highlight>
                <a:schemeClr val="lt1"/>
              </a:highlight>
            </a:endParaRPr>
          </a:p>
          <a:p>
            <a:pPr marL="0" lvl="0" indent="0" algn="l" rtl="0">
              <a:lnSpc>
                <a:spcPct val="166000"/>
              </a:lnSpc>
              <a:spcBef>
                <a:spcPts val="1500"/>
              </a:spcBef>
              <a:spcAft>
                <a:spcPts val="0"/>
              </a:spcAft>
              <a:buNone/>
            </a:pPr>
            <a:r>
              <a:rPr lang="tr-TR" sz="1800" dirty="0" err="1">
                <a:solidFill>
                  <a:schemeClr val="dk1"/>
                </a:solidFill>
                <a:highlight>
                  <a:schemeClr val="lt1"/>
                </a:highlight>
              </a:rPr>
              <a:t>Every</a:t>
            </a:r>
            <a:r>
              <a:rPr lang="tr-TR" sz="1800" dirty="0">
                <a:solidFill>
                  <a:schemeClr val="dk1"/>
                </a:solidFill>
                <a:highlight>
                  <a:schemeClr val="lt1"/>
                </a:highlight>
              </a:rPr>
              <a:t> OS has </a:t>
            </a:r>
            <a:r>
              <a:rPr lang="tr-TR" sz="1800" dirty="0" err="1">
                <a:solidFill>
                  <a:schemeClr val="dk1"/>
                </a:solidFill>
                <a:highlight>
                  <a:schemeClr val="lt1"/>
                </a:highlight>
              </a:rPr>
              <a:t>component</a:t>
            </a:r>
            <a:r>
              <a:rPr lang="tr-TR" sz="1800" dirty="0">
                <a:solidFill>
                  <a:schemeClr val="dk1"/>
                </a:solidFill>
                <a:highlight>
                  <a:schemeClr val="lt1"/>
                </a:highlight>
              </a:rPr>
              <a:t> </a:t>
            </a:r>
            <a:r>
              <a:rPr lang="tr-TR" sz="1800" dirty="0" err="1">
                <a:solidFill>
                  <a:schemeClr val="dk1"/>
                </a:solidFill>
                <a:highlight>
                  <a:schemeClr val="lt1"/>
                </a:highlight>
              </a:rPr>
              <a:t>parts</a:t>
            </a:r>
            <a:r>
              <a:rPr lang="tr-TR" sz="1800" dirty="0">
                <a:solidFill>
                  <a:schemeClr val="dk1"/>
                </a:solidFill>
                <a:highlight>
                  <a:schemeClr val="lt1"/>
                </a:highlight>
              </a:rPr>
              <a:t>, </a:t>
            </a:r>
            <a:r>
              <a:rPr lang="tr-TR" sz="1800" dirty="0" err="1">
                <a:solidFill>
                  <a:schemeClr val="dk1"/>
                </a:solidFill>
                <a:highlight>
                  <a:schemeClr val="lt1"/>
                </a:highlight>
              </a:rPr>
              <a:t>and</a:t>
            </a:r>
            <a:r>
              <a:rPr lang="tr-TR" sz="1800" dirty="0">
                <a:solidFill>
                  <a:schemeClr val="dk1"/>
                </a:solidFill>
                <a:highlight>
                  <a:schemeClr val="lt1"/>
                </a:highlight>
              </a:rPr>
              <a:t> </a:t>
            </a:r>
            <a:r>
              <a:rPr lang="tr-TR" sz="1800" dirty="0" err="1">
                <a:solidFill>
                  <a:schemeClr val="dk1"/>
                </a:solidFill>
                <a:highlight>
                  <a:schemeClr val="lt1"/>
                </a:highlight>
              </a:rPr>
              <a:t>the</a:t>
            </a:r>
            <a:r>
              <a:rPr lang="tr-TR" sz="1800" dirty="0">
                <a:solidFill>
                  <a:schemeClr val="dk1"/>
                </a:solidFill>
                <a:highlight>
                  <a:schemeClr val="lt1"/>
                </a:highlight>
              </a:rPr>
              <a:t> Linux </a:t>
            </a:r>
            <a:r>
              <a:rPr lang="tr-TR" sz="1800" dirty="0" err="1">
                <a:solidFill>
                  <a:schemeClr val="dk1"/>
                </a:solidFill>
                <a:highlight>
                  <a:schemeClr val="lt1"/>
                </a:highlight>
              </a:rPr>
              <a:t>also</a:t>
            </a:r>
            <a:r>
              <a:rPr lang="tr-TR" sz="1800" dirty="0">
                <a:solidFill>
                  <a:schemeClr val="dk1"/>
                </a:solidFill>
                <a:highlight>
                  <a:schemeClr val="lt1"/>
                </a:highlight>
              </a:rPr>
              <a:t> has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following</a:t>
            </a:r>
            <a:r>
              <a:rPr lang="tr-TR" sz="1800" dirty="0">
                <a:solidFill>
                  <a:schemeClr val="dk1"/>
                </a:solidFill>
                <a:highlight>
                  <a:schemeClr val="lt1"/>
                </a:highlight>
              </a:rPr>
              <a:t> </a:t>
            </a:r>
            <a:r>
              <a:rPr lang="tr-TR" sz="1800" dirty="0" err="1">
                <a:solidFill>
                  <a:schemeClr val="dk1"/>
                </a:solidFill>
                <a:highlight>
                  <a:schemeClr val="lt1"/>
                </a:highlight>
              </a:rPr>
              <a:t>components</a:t>
            </a:r>
            <a:r>
              <a:rPr lang="tr-TR" sz="1800" dirty="0">
                <a:solidFill>
                  <a:schemeClr val="dk1"/>
                </a:solidFill>
                <a:highlight>
                  <a:schemeClr val="lt1"/>
                </a:highlight>
              </a:rPr>
              <a:t>:</a:t>
            </a:r>
            <a:endParaRPr sz="1800" dirty="0">
              <a:solidFill>
                <a:schemeClr val="dk1"/>
              </a:solidFill>
              <a:highlight>
                <a:schemeClr val="lt1"/>
              </a:highlight>
            </a:endParaRPr>
          </a:p>
          <a:p>
            <a:pPr marL="457200" lvl="0" indent="0" algn="l" rtl="0">
              <a:lnSpc>
                <a:spcPct val="115000"/>
              </a:lnSpc>
              <a:spcBef>
                <a:spcPts val="1500"/>
              </a:spcBef>
              <a:spcAft>
                <a:spcPts val="0"/>
              </a:spcAft>
              <a:buNone/>
            </a:pPr>
            <a:endParaRPr sz="1800" dirty="0">
              <a:solidFill>
                <a:schemeClr val="dk1"/>
              </a:solidFill>
              <a:highlight>
                <a:schemeClr val="lt1"/>
              </a:highlight>
            </a:endParaRPr>
          </a:p>
          <a:p>
            <a:pPr marL="800100" lvl="0" indent="-342900" algn="l" rtl="0">
              <a:lnSpc>
                <a:spcPct val="115000"/>
              </a:lnSpc>
              <a:spcBef>
                <a:spcPts val="2300"/>
              </a:spcBef>
              <a:spcAft>
                <a:spcPts val="0"/>
              </a:spcAft>
              <a:buClr>
                <a:schemeClr val="dk1"/>
              </a:buClr>
              <a:buSzPts val="1800"/>
              <a:buChar char="●"/>
            </a:pPr>
            <a:r>
              <a:rPr lang="tr-TR" sz="1800" b="1" dirty="0">
                <a:solidFill>
                  <a:schemeClr val="dk1"/>
                </a:solidFill>
                <a:highlight>
                  <a:schemeClr val="lt1"/>
                </a:highlight>
              </a:rPr>
              <a:t>OS </a:t>
            </a:r>
            <a:r>
              <a:rPr lang="tr-TR" sz="1800" b="1" dirty="0" err="1">
                <a:solidFill>
                  <a:schemeClr val="dk1"/>
                </a:solidFill>
                <a:highlight>
                  <a:schemeClr val="lt1"/>
                </a:highlight>
              </a:rPr>
              <a:t>Kernel</a:t>
            </a:r>
            <a:r>
              <a:rPr lang="tr-TR" sz="1800" dirty="0">
                <a:solidFill>
                  <a:schemeClr val="dk1"/>
                </a:solidFill>
                <a:highlight>
                  <a:schemeClr val="lt1"/>
                </a:highlight>
              </a:rPr>
              <a:t>. </a:t>
            </a:r>
            <a:r>
              <a:rPr lang="tr-TR" sz="1800" dirty="0" err="1">
                <a:solidFill>
                  <a:schemeClr val="dk1"/>
                </a:solidFill>
                <a:highlight>
                  <a:schemeClr val="lt1"/>
                </a:highlight>
              </a:rPr>
              <a:t>You</a:t>
            </a:r>
            <a:r>
              <a:rPr lang="tr-TR" sz="1800" dirty="0">
                <a:solidFill>
                  <a:schemeClr val="dk1"/>
                </a:solidFill>
                <a:highlight>
                  <a:schemeClr val="lt1"/>
                </a:highlight>
              </a:rPr>
              <a:t> can </a:t>
            </a:r>
            <a:r>
              <a:rPr lang="tr-TR" sz="1800" dirty="0" err="1">
                <a:solidFill>
                  <a:schemeClr val="dk1"/>
                </a:solidFill>
                <a:highlight>
                  <a:schemeClr val="lt1"/>
                </a:highlight>
              </a:rPr>
              <a:t>call</a:t>
            </a:r>
            <a:r>
              <a:rPr lang="tr-TR" sz="1800" dirty="0">
                <a:solidFill>
                  <a:schemeClr val="dk1"/>
                </a:solidFill>
                <a:highlight>
                  <a:schemeClr val="lt1"/>
                </a:highlight>
              </a:rPr>
              <a:t>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kernel</a:t>
            </a:r>
            <a:r>
              <a:rPr lang="tr-TR" sz="1800" dirty="0">
                <a:solidFill>
                  <a:schemeClr val="dk1"/>
                </a:solidFill>
                <a:highlight>
                  <a:schemeClr val="lt1"/>
                </a:highlight>
              </a:rPr>
              <a:t>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part</a:t>
            </a:r>
            <a:r>
              <a:rPr lang="tr-TR" sz="1800" dirty="0">
                <a:solidFill>
                  <a:schemeClr val="dk1"/>
                </a:solidFill>
                <a:highlight>
                  <a:schemeClr val="lt1"/>
                </a:highlight>
              </a:rPr>
              <a:t> of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operating</a:t>
            </a:r>
            <a:r>
              <a:rPr lang="tr-TR" sz="1800" dirty="0">
                <a:solidFill>
                  <a:schemeClr val="dk1"/>
                </a:solidFill>
                <a:highlight>
                  <a:schemeClr val="lt1"/>
                </a:highlight>
              </a:rPr>
              <a:t> </a:t>
            </a:r>
            <a:r>
              <a:rPr lang="tr-TR" sz="1800" dirty="0" err="1">
                <a:solidFill>
                  <a:schemeClr val="dk1"/>
                </a:solidFill>
                <a:highlight>
                  <a:schemeClr val="lt1"/>
                </a:highlight>
              </a:rPr>
              <a:t>system</a:t>
            </a:r>
            <a:r>
              <a:rPr lang="tr-TR" sz="1800" dirty="0">
                <a:solidFill>
                  <a:schemeClr val="dk1"/>
                </a:solidFill>
                <a:highlight>
                  <a:schemeClr val="lt1"/>
                </a:highlight>
              </a:rPr>
              <a:t> </a:t>
            </a:r>
            <a:r>
              <a:rPr lang="tr-TR" sz="1800" dirty="0" err="1">
                <a:solidFill>
                  <a:schemeClr val="dk1"/>
                </a:solidFill>
                <a:highlight>
                  <a:schemeClr val="lt1"/>
                </a:highlight>
              </a:rPr>
              <a:t>which</a:t>
            </a:r>
            <a:r>
              <a:rPr lang="tr-TR" sz="1800" dirty="0">
                <a:solidFill>
                  <a:schemeClr val="dk1"/>
                </a:solidFill>
                <a:highlight>
                  <a:schemeClr val="lt1"/>
                </a:highlight>
              </a:rPr>
              <a:t> is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closest</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your</a:t>
            </a:r>
            <a:r>
              <a:rPr lang="tr-TR" sz="1800" dirty="0">
                <a:solidFill>
                  <a:schemeClr val="dk1"/>
                </a:solidFill>
                <a:highlight>
                  <a:schemeClr val="lt1"/>
                </a:highlight>
              </a:rPr>
              <a:t> </a:t>
            </a:r>
            <a:r>
              <a:rPr lang="tr-TR" sz="1800" dirty="0" err="1">
                <a:solidFill>
                  <a:schemeClr val="dk1"/>
                </a:solidFill>
                <a:highlight>
                  <a:schemeClr val="lt1"/>
                </a:highlight>
              </a:rPr>
              <a:t>computing</a:t>
            </a:r>
            <a:r>
              <a:rPr lang="tr-TR" sz="1800" dirty="0">
                <a:solidFill>
                  <a:schemeClr val="dk1"/>
                </a:solidFill>
                <a:highlight>
                  <a:schemeClr val="lt1"/>
                </a:highlight>
              </a:rPr>
              <a:t> hardware as it is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part</a:t>
            </a:r>
            <a:r>
              <a:rPr lang="tr-TR" sz="1800" dirty="0">
                <a:solidFill>
                  <a:schemeClr val="dk1"/>
                </a:solidFill>
                <a:highlight>
                  <a:schemeClr val="lt1"/>
                </a:highlight>
              </a:rPr>
              <a:t> </a:t>
            </a:r>
            <a:r>
              <a:rPr lang="tr-TR" sz="1800" dirty="0" err="1">
                <a:solidFill>
                  <a:schemeClr val="dk1"/>
                </a:solidFill>
                <a:highlight>
                  <a:schemeClr val="lt1"/>
                </a:highlight>
              </a:rPr>
              <a:t>which</a:t>
            </a:r>
            <a:r>
              <a:rPr lang="tr-TR" sz="1800" dirty="0">
                <a:solidFill>
                  <a:schemeClr val="dk1"/>
                </a:solidFill>
                <a:highlight>
                  <a:schemeClr val="lt1"/>
                </a:highlight>
              </a:rPr>
              <a:t> </a:t>
            </a:r>
            <a:r>
              <a:rPr lang="tr-TR" sz="1800" dirty="0" err="1">
                <a:solidFill>
                  <a:schemeClr val="dk1"/>
                </a:solidFill>
                <a:highlight>
                  <a:schemeClr val="lt1"/>
                </a:highlight>
              </a:rPr>
              <a:t>controls</a:t>
            </a:r>
            <a:r>
              <a:rPr lang="tr-TR" sz="1800" dirty="0">
                <a:solidFill>
                  <a:schemeClr val="dk1"/>
                </a:solidFill>
                <a:highlight>
                  <a:schemeClr val="lt1"/>
                </a:highlight>
              </a:rPr>
              <a:t> </a:t>
            </a:r>
            <a:r>
              <a:rPr lang="tr-TR" sz="1800" dirty="0" err="1">
                <a:solidFill>
                  <a:schemeClr val="dk1"/>
                </a:solidFill>
                <a:highlight>
                  <a:schemeClr val="lt1"/>
                </a:highlight>
              </a:rPr>
              <a:t>the</a:t>
            </a:r>
            <a:r>
              <a:rPr lang="tr-TR" sz="1800" dirty="0">
                <a:solidFill>
                  <a:schemeClr val="dk1"/>
                </a:solidFill>
                <a:highlight>
                  <a:schemeClr val="lt1"/>
                </a:highlight>
              </a:rPr>
              <a:t> CPU, </a:t>
            </a:r>
            <a:r>
              <a:rPr lang="tr-TR" sz="1800" dirty="0" err="1">
                <a:solidFill>
                  <a:schemeClr val="dk1"/>
                </a:solidFill>
                <a:highlight>
                  <a:schemeClr val="lt1"/>
                </a:highlight>
              </a:rPr>
              <a:t>access</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memory</a:t>
            </a:r>
            <a:r>
              <a:rPr lang="tr-TR" sz="1800" dirty="0">
                <a:solidFill>
                  <a:schemeClr val="dk1"/>
                </a:solidFill>
                <a:highlight>
                  <a:schemeClr val="lt1"/>
                </a:highlight>
              </a:rPr>
              <a:t> </a:t>
            </a:r>
            <a:r>
              <a:rPr lang="tr-TR" sz="1800" dirty="0" err="1">
                <a:solidFill>
                  <a:schemeClr val="dk1"/>
                </a:solidFill>
                <a:highlight>
                  <a:schemeClr val="lt1"/>
                </a:highlight>
              </a:rPr>
              <a:t>and</a:t>
            </a:r>
            <a:r>
              <a:rPr lang="tr-TR" sz="1800" dirty="0">
                <a:solidFill>
                  <a:schemeClr val="dk1"/>
                </a:solidFill>
                <a:highlight>
                  <a:schemeClr val="lt1"/>
                </a:highlight>
              </a:rPr>
              <a:t> </a:t>
            </a:r>
            <a:r>
              <a:rPr lang="tr-TR" sz="1800" dirty="0" err="1">
                <a:solidFill>
                  <a:schemeClr val="dk1"/>
                </a:solidFill>
                <a:highlight>
                  <a:schemeClr val="lt1"/>
                </a:highlight>
              </a:rPr>
              <a:t>any</a:t>
            </a:r>
            <a:r>
              <a:rPr lang="tr-TR" sz="1800" dirty="0">
                <a:solidFill>
                  <a:schemeClr val="dk1"/>
                </a:solidFill>
                <a:highlight>
                  <a:schemeClr val="lt1"/>
                </a:highlight>
              </a:rPr>
              <a:t> </a:t>
            </a:r>
            <a:r>
              <a:rPr lang="tr-TR" sz="1800" dirty="0" err="1">
                <a:solidFill>
                  <a:schemeClr val="dk1"/>
                </a:solidFill>
                <a:highlight>
                  <a:schemeClr val="lt1"/>
                </a:highlight>
              </a:rPr>
              <a:t>peripheral</a:t>
            </a:r>
            <a:r>
              <a:rPr lang="tr-TR" sz="1800" dirty="0">
                <a:solidFill>
                  <a:schemeClr val="dk1"/>
                </a:solidFill>
                <a:highlight>
                  <a:schemeClr val="lt1"/>
                </a:highlight>
              </a:rPr>
              <a:t> </a:t>
            </a:r>
            <a:r>
              <a:rPr lang="tr-TR" sz="1800" dirty="0" err="1">
                <a:solidFill>
                  <a:schemeClr val="dk1"/>
                </a:solidFill>
                <a:highlight>
                  <a:schemeClr val="lt1"/>
                </a:highlight>
              </a:rPr>
              <a:t>devices</a:t>
            </a:r>
            <a:r>
              <a:rPr lang="tr-TR" sz="1800" dirty="0">
                <a:solidFill>
                  <a:schemeClr val="dk1"/>
                </a:solidFill>
                <a:highlight>
                  <a:schemeClr val="lt1"/>
                </a:highlight>
              </a:rPr>
              <a:t>. </a:t>
            </a:r>
            <a:r>
              <a:rPr lang="tr-TR" sz="1800" dirty="0" err="1">
                <a:solidFill>
                  <a:schemeClr val="dk1"/>
                </a:solidFill>
                <a:highlight>
                  <a:schemeClr val="lt1"/>
                </a:highlight>
              </a:rPr>
              <a:t>It</a:t>
            </a:r>
            <a:r>
              <a:rPr lang="tr-TR" sz="1800" dirty="0">
                <a:solidFill>
                  <a:schemeClr val="dk1"/>
                </a:solidFill>
                <a:highlight>
                  <a:schemeClr val="lt1"/>
                </a:highlight>
              </a:rPr>
              <a:t> is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lowest</a:t>
            </a:r>
            <a:r>
              <a:rPr lang="tr-TR" sz="1800" dirty="0">
                <a:solidFill>
                  <a:schemeClr val="dk1"/>
                </a:solidFill>
                <a:highlight>
                  <a:schemeClr val="lt1"/>
                </a:highlight>
              </a:rPr>
              <a:t>” </a:t>
            </a:r>
            <a:r>
              <a:rPr lang="tr-TR" sz="1800" dirty="0" err="1">
                <a:solidFill>
                  <a:schemeClr val="dk1"/>
                </a:solidFill>
                <a:highlight>
                  <a:schemeClr val="lt1"/>
                </a:highlight>
              </a:rPr>
              <a:t>level</a:t>
            </a:r>
            <a:r>
              <a:rPr lang="tr-TR" sz="1800" dirty="0">
                <a:solidFill>
                  <a:schemeClr val="dk1"/>
                </a:solidFill>
                <a:highlight>
                  <a:schemeClr val="lt1"/>
                </a:highlight>
              </a:rPr>
              <a:t> at </a:t>
            </a:r>
            <a:r>
              <a:rPr lang="tr-TR" sz="1800" dirty="0" err="1">
                <a:solidFill>
                  <a:schemeClr val="dk1"/>
                </a:solidFill>
                <a:highlight>
                  <a:schemeClr val="lt1"/>
                </a:highlight>
              </a:rPr>
              <a:t>which</a:t>
            </a:r>
            <a:r>
              <a:rPr lang="tr-TR" sz="1800" dirty="0">
                <a:solidFill>
                  <a:schemeClr val="dk1"/>
                </a:solidFill>
                <a:highlight>
                  <a:schemeClr val="lt1"/>
                </a:highlight>
              </a:rPr>
              <a:t> </a:t>
            </a:r>
            <a:r>
              <a:rPr lang="tr-TR" sz="1800" dirty="0" err="1">
                <a:solidFill>
                  <a:schemeClr val="dk1"/>
                </a:solidFill>
                <a:highlight>
                  <a:schemeClr val="lt1"/>
                </a:highlight>
              </a:rPr>
              <a:t>your</a:t>
            </a:r>
            <a:r>
              <a:rPr lang="tr-TR" sz="1800" dirty="0">
                <a:solidFill>
                  <a:schemeClr val="dk1"/>
                </a:solidFill>
                <a:highlight>
                  <a:schemeClr val="lt1"/>
                </a:highlight>
              </a:rPr>
              <a:t> </a:t>
            </a:r>
            <a:r>
              <a:rPr lang="tr-TR" sz="1800" dirty="0" err="1">
                <a:solidFill>
                  <a:schemeClr val="dk1"/>
                </a:solidFill>
                <a:highlight>
                  <a:schemeClr val="lt1"/>
                </a:highlight>
              </a:rPr>
              <a:t>operating</a:t>
            </a:r>
            <a:r>
              <a:rPr lang="tr-TR" sz="1800" dirty="0">
                <a:solidFill>
                  <a:schemeClr val="dk1"/>
                </a:solidFill>
                <a:highlight>
                  <a:schemeClr val="lt1"/>
                </a:highlight>
              </a:rPr>
              <a:t> </a:t>
            </a:r>
            <a:r>
              <a:rPr lang="tr-TR" sz="1800" dirty="0" err="1">
                <a:solidFill>
                  <a:schemeClr val="dk1"/>
                </a:solidFill>
                <a:highlight>
                  <a:schemeClr val="lt1"/>
                </a:highlight>
              </a:rPr>
              <a:t>system</a:t>
            </a:r>
            <a:r>
              <a:rPr lang="tr-TR" sz="1800" dirty="0">
                <a:solidFill>
                  <a:schemeClr val="dk1"/>
                </a:solidFill>
                <a:highlight>
                  <a:schemeClr val="lt1"/>
                </a:highlight>
              </a:rPr>
              <a:t> </a:t>
            </a:r>
            <a:r>
              <a:rPr lang="tr-TR" sz="1800" dirty="0" err="1">
                <a:solidFill>
                  <a:schemeClr val="dk1"/>
                </a:solidFill>
                <a:highlight>
                  <a:schemeClr val="lt1"/>
                </a:highlight>
              </a:rPr>
              <a:t>works</a:t>
            </a:r>
            <a:r>
              <a:rPr lang="tr-TR" sz="1800" dirty="0">
                <a:solidFill>
                  <a:schemeClr val="dk1"/>
                </a:solidFill>
                <a:highlight>
                  <a:schemeClr val="lt1"/>
                </a:highlight>
              </a:rPr>
              <a:t>.</a:t>
            </a:r>
            <a:endParaRPr sz="1800" dirty="0">
              <a:solidFill>
                <a:schemeClr val="dk1"/>
              </a:solidFill>
              <a:highlight>
                <a:schemeClr val="lt1"/>
              </a:highlight>
            </a:endParaRPr>
          </a:p>
          <a:p>
            <a:pPr marL="800100" lvl="0" indent="-342900" algn="l" rtl="0">
              <a:lnSpc>
                <a:spcPct val="115000"/>
              </a:lnSpc>
              <a:spcBef>
                <a:spcPts val="0"/>
              </a:spcBef>
              <a:spcAft>
                <a:spcPts val="0"/>
              </a:spcAft>
              <a:buClr>
                <a:schemeClr val="dk1"/>
              </a:buClr>
              <a:buSzPts val="1800"/>
              <a:buChar char="●"/>
            </a:pPr>
            <a:r>
              <a:rPr lang="tr-TR" sz="1800" b="1" dirty="0">
                <a:solidFill>
                  <a:schemeClr val="dk1"/>
                </a:solidFill>
                <a:highlight>
                  <a:schemeClr val="lt1"/>
                </a:highlight>
              </a:rPr>
              <a:t>OS Shell.</a:t>
            </a:r>
            <a:r>
              <a:rPr lang="tr-TR" sz="1800" dirty="0">
                <a:solidFill>
                  <a:schemeClr val="dk1"/>
                </a:solidFill>
                <a:highlight>
                  <a:schemeClr val="lt1"/>
                </a:highlight>
              </a:rPr>
              <a:t> </a:t>
            </a:r>
            <a:r>
              <a:rPr lang="tr-TR" sz="1800" dirty="0" err="1">
                <a:solidFill>
                  <a:schemeClr val="dk1"/>
                </a:solidFill>
                <a:highlight>
                  <a:schemeClr val="lt1"/>
                </a:highlight>
              </a:rPr>
              <a:t>You</a:t>
            </a:r>
            <a:r>
              <a:rPr lang="tr-TR" sz="1800" dirty="0">
                <a:solidFill>
                  <a:schemeClr val="dk1"/>
                </a:solidFill>
                <a:highlight>
                  <a:schemeClr val="lt1"/>
                </a:highlight>
              </a:rPr>
              <a:t> </a:t>
            </a:r>
            <a:r>
              <a:rPr lang="tr-TR" sz="1800" dirty="0" err="1">
                <a:solidFill>
                  <a:schemeClr val="dk1"/>
                </a:solidFill>
                <a:highlight>
                  <a:schemeClr val="lt1"/>
                </a:highlight>
              </a:rPr>
              <a:t>need</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be </a:t>
            </a:r>
            <a:r>
              <a:rPr lang="tr-TR" sz="1800" dirty="0" err="1">
                <a:solidFill>
                  <a:schemeClr val="dk1"/>
                </a:solidFill>
                <a:highlight>
                  <a:schemeClr val="lt1"/>
                </a:highlight>
              </a:rPr>
              <a:t>able</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tell</a:t>
            </a:r>
            <a:r>
              <a:rPr lang="tr-TR" sz="1800" dirty="0">
                <a:solidFill>
                  <a:schemeClr val="dk1"/>
                </a:solidFill>
                <a:highlight>
                  <a:schemeClr val="lt1"/>
                </a:highlight>
              </a:rPr>
              <a:t> </a:t>
            </a:r>
            <a:r>
              <a:rPr lang="tr-TR" sz="1800" dirty="0" err="1">
                <a:solidFill>
                  <a:schemeClr val="dk1"/>
                </a:solidFill>
                <a:highlight>
                  <a:schemeClr val="lt1"/>
                </a:highlight>
              </a:rPr>
              <a:t>our</a:t>
            </a:r>
            <a:r>
              <a:rPr lang="tr-TR" sz="1800" dirty="0">
                <a:solidFill>
                  <a:schemeClr val="dk1"/>
                </a:solidFill>
                <a:highlight>
                  <a:schemeClr val="lt1"/>
                </a:highlight>
              </a:rPr>
              <a:t> </a:t>
            </a:r>
            <a:r>
              <a:rPr lang="tr-TR" sz="1800" dirty="0" err="1">
                <a:solidFill>
                  <a:schemeClr val="dk1"/>
                </a:solidFill>
                <a:highlight>
                  <a:schemeClr val="lt1"/>
                </a:highlight>
              </a:rPr>
              <a:t>operating</a:t>
            </a:r>
            <a:r>
              <a:rPr lang="tr-TR" sz="1800" dirty="0">
                <a:solidFill>
                  <a:schemeClr val="dk1"/>
                </a:solidFill>
                <a:highlight>
                  <a:schemeClr val="lt1"/>
                </a:highlight>
              </a:rPr>
              <a:t> </a:t>
            </a:r>
            <a:r>
              <a:rPr lang="tr-TR" sz="1800" dirty="0" err="1">
                <a:solidFill>
                  <a:schemeClr val="dk1"/>
                </a:solidFill>
                <a:highlight>
                  <a:schemeClr val="lt1"/>
                </a:highlight>
              </a:rPr>
              <a:t>system</a:t>
            </a:r>
            <a:r>
              <a:rPr lang="tr-TR" sz="1800" dirty="0">
                <a:solidFill>
                  <a:schemeClr val="dk1"/>
                </a:solidFill>
                <a:highlight>
                  <a:schemeClr val="lt1"/>
                </a:highlight>
              </a:rPr>
              <a:t> </a:t>
            </a:r>
            <a:r>
              <a:rPr lang="tr-TR" sz="1800" dirty="0" err="1">
                <a:solidFill>
                  <a:schemeClr val="dk1"/>
                </a:solidFill>
                <a:highlight>
                  <a:schemeClr val="lt1"/>
                </a:highlight>
              </a:rPr>
              <a:t>what</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do, </a:t>
            </a:r>
            <a:r>
              <a:rPr lang="tr-TR" sz="1800" dirty="0" err="1">
                <a:solidFill>
                  <a:schemeClr val="dk1"/>
                </a:solidFill>
                <a:highlight>
                  <a:schemeClr val="lt1"/>
                </a:highlight>
              </a:rPr>
              <a:t>and</a:t>
            </a:r>
            <a:r>
              <a:rPr lang="tr-TR" sz="1800" dirty="0">
                <a:solidFill>
                  <a:schemeClr val="dk1"/>
                </a:solidFill>
                <a:highlight>
                  <a:schemeClr val="lt1"/>
                </a:highlight>
              </a:rPr>
              <a:t> </a:t>
            </a:r>
            <a:r>
              <a:rPr lang="tr-TR" sz="1800" dirty="0" err="1">
                <a:solidFill>
                  <a:schemeClr val="dk1"/>
                </a:solidFill>
                <a:highlight>
                  <a:schemeClr val="lt1"/>
                </a:highlight>
              </a:rPr>
              <a:t>this</a:t>
            </a:r>
            <a:r>
              <a:rPr lang="tr-TR" sz="1800" dirty="0">
                <a:solidFill>
                  <a:schemeClr val="dk1"/>
                </a:solidFill>
                <a:highlight>
                  <a:schemeClr val="lt1"/>
                </a:highlight>
              </a:rPr>
              <a:t> is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goal</a:t>
            </a:r>
            <a:r>
              <a:rPr lang="tr-TR" sz="1800" dirty="0">
                <a:solidFill>
                  <a:schemeClr val="dk1"/>
                </a:solidFill>
                <a:highlight>
                  <a:schemeClr val="lt1"/>
                </a:highlight>
              </a:rPr>
              <a:t> of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shell</a:t>
            </a:r>
            <a:r>
              <a:rPr lang="tr-TR" sz="1800" dirty="0">
                <a:solidFill>
                  <a:schemeClr val="dk1"/>
                </a:solidFill>
                <a:highlight>
                  <a:schemeClr val="lt1"/>
                </a:highlight>
              </a:rPr>
              <a:t>. </a:t>
            </a:r>
            <a:r>
              <a:rPr lang="tr-TR" sz="1800" dirty="0" err="1">
                <a:solidFill>
                  <a:schemeClr val="dk1"/>
                </a:solidFill>
                <a:highlight>
                  <a:schemeClr val="lt1"/>
                </a:highlight>
              </a:rPr>
              <a:t>Also</a:t>
            </a:r>
            <a:r>
              <a:rPr lang="tr-TR" sz="1800" dirty="0">
                <a:solidFill>
                  <a:schemeClr val="dk1"/>
                </a:solidFill>
                <a:highlight>
                  <a:schemeClr val="lt1"/>
                </a:highlight>
              </a:rPr>
              <a:t> </a:t>
            </a:r>
            <a:r>
              <a:rPr lang="tr-TR" sz="1800" dirty="0" err="1">
                <a:solidFill>
                  <a:schemeClr val="dk1"/>
                </a:solidFill>
                <a:highlight>
                  <a:schemeClr val="lt1"/>
                </a:highlight>
              </a:rPr>
              <a:t>known</a:t>
            </a:r>
            <a:r>
              <a:rPr lang="tr-TR" sz="1800" dirty="0">
                <a:solidFill>
                  <a:schemeClr val="dk1"/>
                </a:solidFill>
                <a:highlight>
                  <a:schemeClr val="lt1"/>
                </a:highlight>
              </a:rPr>
              <a:t> as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command</a:t>
            </a:r>
            <a:r>
              <a:rPr lang="tr-TR" sz="1800" dirty="0">
                <a:solidFill>
                  <a:schemeClr val="dk1"/>
                </a:solidFill>
                <a:highlight>
                  <a:schemeClr val="lt1"/>
                </a:highlight>
              </a:rPr>
              <a:t> </a:t>
            </a:r>
            <a:r>
              <a:rPr lang="tr-TR" sz="1800" dirty="0" err="1">
                <a:solidFill>
                  <a:schemeClr val="dk1"/>
                </a:solidFill>
                <a:highlight>
                  <a:schemeClr val="lt1"/>
                </a:highlight>
              </a:rPr>
              <a:t>line</a:t>
            </a:r>
            <a:r>
              <a:rPr lang="tr-TR" sz="1800" dirty="0">
                <a:solidFill>
                  <a:schemeClr val="dk1"/>
                </a:solidFill>
                <a:highlight>
                  <a:schemeClr val="lt1"/>
                </a:highlight>
              </a:rPr>
              <a:t>, it is a </a:t>
            </a:r>
            <a:r>
              <a:rPr lang="tr-TR" sz="1800" dirty="0" err="1">
                <a:solidFill>
                  <a:schemeClr val="dk1"/>
                </a:solidFill>
                <a:highlight>
                  <a:schemeClr val="lt1"/>
                </a:highlight>
              </a:rPr>
              <a:t>facility</a:t>
            </a:r>
            <a:r>
              <a:rPr lang="tr-TR" sz="1800" dirty="0">
                <a:solidFill>
                  <a:schemeClr val="dk1"/>
                </a:solidFill>
                <a:highlight>
                  <a:schemeClr val="lt1"/>
                </a:highlight>
              </a:rPr>
              <a:t> </a:t>
            </a:r>
            <a:r>
              <a:rPr lang="tr-TR" sz="1800" dirty="0" err="1">
                <a:solidFill>
                  <a:schemeClr val="dk1"/>
                </a:solidFill>
                <a:highlight>
                  <a:schemeClr val="lt1"/>
                </a:highlight>
              </a:rPr>
              <a:t>which</a:t>
            </a:r>
            <a:r>
              <a:rPr lang="tr-TR" sz="1800" dirty="0">
                <a:solidFill>
                  <a:schemeClr val="dk1"/>
                </a:solidFill>
                <a:highlight>
                  <a:schemeClr val="lt1"/>
                </a:highlight>
              </a:rPr>
              <a:t> </a:t>
            </a:r>
            <a:r>
              <a:rPr lang="tr-TR" sz="1800" dirty="0" err="1">
                <a:solidFill>
                  <a:schemeClr val="dk1"/>
                </a:solidFill>
                <a:highlight>
                  <a:schemeClr val="lt1"/>
                </a:highlight>
              </a:rPr>
              <a:t>lets</a:t>
            </a:r>
            <a:r>
              <a:rPr lang="tr-TR" sz="1800" dirty="0">
                <a:solidFill>
                  <a:schemeClr val="dk1"/>
                </a:solidFill>
                <a:highlight>
                  <a:schemeClr val="lt1"/>
                </a:highlight>
              </a:rPr>
              <a:t> </a:t>
            </a:r>
            <a:r>
              <a:rPr lang="tr-TR" sz="1800" dirty="0" err="1">
                <a:solidFill>
                  <a:schemeClr val="dk1"/>
                </a:solidFill>
                <a:highlight>
                  <a:schemeClr val="lt1"/>
                </a:highlight>
              </a:rPr>
              <a:t>you</a:t>
            </a:r>
            <a:r>
              <a:rPr lang="tr-TR" sz="1800" dirty="0">
                <a:solidFill>
                  <a:schemeClr val="dk1"/>
                </a:solidFill>
                <a:highlight>
                  <a:schemeClr val="lt1"/>
                </a:highlight>
              </a:rPr>
              <a:t> </a:t>
            </a:r>
            <a:r>
              <a:rPr lang="tr-TR" sz="1800" dirty="0" err="1">
                <a:solidFill>
                  <a:schemeClr val="dk1"/>
                </a:solidFill>
                <a:highlight>
                  <a:schemeClr val="lt1"/>
                </a:highlight>
              </a:rPr>
              <a:t>instruct</a:t>
            </a:r>
            <a:r>
              <a:rPr lang="tr-TR" sz="1800" dirty="0">
                <a:solidFill>
                  <a:schemeClr val="dk1"/>
                </a:solidFill>
                <a:highlight>
                  <a:schemeClr val="lt1"/>
                </a:highlight>
              </a:rPr>
              <a:t> </a:t>
            </a:r>
            <a:r>
              <a:rPr lang="tr-TR" sz="1800" dirty="0" err="1">
                <a:solidFill>
                  <a:schemeClr val="dk1"/>
                </a:solidFill>
                <a:highlight>
                  <a:schemeClr val="lt1"/>
                </a:highlight>
              </a:rPr>
              <a:t>your</a:t>
            </a:r>
            <a:r>
              <a:rPr lang="tr-TR" sz="1800" dirty="0">
                <a:solidFill>
                  <a:schemeClr val="dk1"/>
                </a:solidFill>
                <a:highlight>
                  <a:schemeClr val="lt1"/>
                </a:highlight>
              </a:rPr>
              <a:t> OS </a:t>
            </a:r>
            <a:r>
              <a:rPr lang="tr-TR" sz="1800" dirty="0" err="1">
                <a:solidFill>
                  <a:schemeClr val="dk1"/>
                </a:solidFill>
                <a:highlight>
                  <a:schemeClr val="lt1"/>
                </a:highlight>
              </a:rPr>
              <a:t>using</a:t>
            </a:r>
            <a:r>
              <a:rPr lang="tr-TR" sz="1800" dirty="0">
                <a:solidFill>
                  <a:schemeClr val="dk1"/>
                </a:solidFill>
                <a:highlight>
                  <a:schemeClr val="lt1"/>
                </a:highlight>
              </a:rPr>
              <a:t> </a:t>
            </a:r>
            <a:r>
              <a:rPr lang="tr-TR" sz="1800" dirty="0" err="1">
                <a:solidFill>
                  <a:schemeClr val="dk1"/>
                </a:solidFill>
                <a:highlight>
                  <a:schemeClr val="lt1"/>
                </a:highlight>
              </a:rPr>
              <a:t>text</a:t>
            </a:r>
            <a:r>
              <a:rPr lang="tr-TR" sz="1800" dirty="0">
                <a:solidFill>
                  <a:schemeClr val="dk1"/>
                </a:solidFill>
                <a:highlight>
                  <a:schemeClr val="lt1"/>
                </a:highlight>
              </a:rPr>
              <a:t>. </a:t>
            </a:r>
            <a:r>
              <a:rPr lang="tr-TR" sz="1800" dirty="0" err="1">
                <a:solidFill>
                  <a:schemeClr val="dk1"/>
                </a:solidFill>
                <a:highlight>
                  <a:schemeClr val="lt1"/>
                </a:highlight>
              </a:rPr>
              <a:t>However</a:t>
            </a:r>
            <a:r>
              <a:rPr lang="tr-TR" sz="1800" dirty="0">
                <a:solidFill>
                  <a:schemeClr val="dk1"/>
                </a:solidFill>
                <a:highlight>
                  <a:schemeClr val="lt1"/>
                </a:highlight>
              </a:rPr>
              <a:t> </a:t>
            </a:r>
            <a:r>
              <a:rPr lang="tr-TR" sz="1800" dirty="0" err="1">
                <a:solidFill>
                  <a:schemeClr val="dk1"/>
                </a:solidFill>
                <a:highlight>
                  <a:schemeClr val="lt1"/>
                </a:highlight>
              </a:rPr>
              <a:t>few</a:t>
            </a:r>
            <a:r>
              <a:rPr lang="tr-TR" sz="1800" dirty="0">
                <a:solidFill>
                  <a:schemeClr val="dk1"/>
                </a:solidFill>
                <a:highlight>
                  <a:schemeClr val="lt1"/>
                </a:highlight>
              </a:rPr>
              <a:t> </a:t>
            </a:r>
            <a:r>
              <a:rPr lang="tr-TR" sz="1800" dirty="0" err="1">
                <a:solidFill>
                  <a:schemeClr val="dk1"/>
                </a:solidFill>
                <a:highlight>
                  <a:schemeClr val="lt1"/>
                </a:highlight>
              </a:rPr>
              <a:t>people</a:t>
            </a:r>
            <a:r>
              <a:rPr lang="tr-TR" sz="1800" dirty="0">
                <a:solidFill>
                  <a:schemeClr val="dk1"/>
                </a:solidFill>
                <a:highlight>
                  <a:schemeClr val="lt1"/>
                </a:highlight>
              </a:rPr>
              <a:t> </a:t>
            </a:r>
            <a:r>
              <a:rPr lang="tr-TR" sz="1800" dirty="0" err="1">
                <a:solidFill>
                  <a:schemeClr val="dk1"/>
                </a:solidFill>
                <a:highlight>
                  <a:schemeClr val="lt1"/>
                </a:highlight>
              </a:rPr>
              <a:t>nowadays</a:t>
            </a:r>
            <a:r>
              <a:rPr lang="tr-TR" sz="1800" dirty="0">
                <a:solidFill>
                  <a:schemeClr val="dk1"/>
                </a:solidFill>
                <a:highlight>
                  <a:schemeClr val="lt1"/>
                </a:highlight>
              </a:rPr>
              <a:t> </a:t>
            </a:r>
            <a:r>
              <a:rPr lang="tr-TR" sz="1800" dirty="0" err="1">
                <a:solidFill>
                  <a:schemeClr val="dk1"/>
                </a:solidFill>
                <a:highlight>
                  <a:schemeClr val="lt1"/>
                </a:highlight>
              </a:rPr>
              <a:t>are</a:t>
            </a:r>
            <a:r>
              <a:rPr lang="tr-TR" sz="1800" dirty="0">
                <a:solidFill>
                  <a:schemeClr val="dk1"/>
                </a:solidFill>
                <a:highlight>
                  <a:schemeClr val="lt1"/>
                </a:highlight>
              </a:rPr>
              <a:t> </a:t>
            </a:r>
            <a:r>
              <a:rPr lang="tr-TR" sz="1800" dirty="0" err="1">
                <a:solidFill>
                  <a:schemeClr val="dk1"/>
                </a:solidFill>
                <a:highlight>
                  <a:schemeClr val="lt1"/>
                </a:highlight>
              </a:rPr>
              <a:t>familiar</a:t>
            </a:r>
            <a:r>
              <a:rPr lang="tr-TR" sz="1800" dirty="0">
                <a:solidFill>
                  <a:schemeClr val="dk1"/>
                </a:solidFill>
                <a:highlight>
                  <a:schemeClr val="lt1"/>
                </a:highlight>
              </a:rPr>
              <a:t> </a:t>
            </a:r>
            <a:r>
              <a:rPr lang="tr-TR" sz="1800" dirty="0" err="1">
                <a:solidFill>
                  <a:schemeClr val="dk1"/>
                </a:solidFill>
                <a:highlight>
                  <a:schemeClr val="lt1"/>
                </a:highlight>
              </a:rPr>
              <a:t>with</a:t>
            </a:r>
            <a:r>
              <a:rPr lang="tr-TR" sz="1800" dirty="0">
                <a:solidFill>
                  <a:schemeClr val="dk1"/>
                </a:solidFill>
                <a:highlight>
                  <a:schemeClr val="lt1"/>
                </a:highlight>
              </a:rPr>
              <a:t> </a:t>
            </a:r>
            <a:r>
              <a:rPr lang="tr-TR" sz="1800" dirty="0" err="1">
                <a:solidFill>
                  <a:schemeClr val="dk1"/>
                </a:solidFill>
                <a:highlight>
                  <a:schemeClr val="lt1"/>
                </a:highlight>
              </a:rPr>
              <a:t>command</a:t>
            </a:r>
            <a:r>
              <a:rPr lang="tr-TR" sz="1800" dirty="0">
                <a:solidFill>
                  <a:schemeClr val="dk1"/>
                </a:solidFill>
                <a:highlight>
                  <a:schemeClr val="lt1"/>
                </a:highlight>
              </a:rPr>
              <a:t> </a:t>
            </a:r>
            <a:r>
              <a:rPr lang="tr-TR" sz="1800" dirty="0" err="1">
                <a:solidFill>
                  <a:schemeClr val="dk1"/>
                </a:solidFill>
                <a:highlight>
                  <a:schemeClr val="lt1"/>
                </a:highlight>
              </a:rPr>
              <a:t>line</a:t>
            </a:r>
            <a:r>
              <a:rPr lang="tr-TR" sz="1800" dirty="0">
                <a:solidFill>
                  <a:schemeClr val="dk1"/>
                </a:solidFill>
                <a:highlight>
                  <a:schemeClr val="lt1"/>
                </a:highlight>
              </a:rPr>
              <a:t> </a:t>
            </a:r>
            <a:r>
              <a:rPr lang="tr-TR" sz="1800" dirty="0" err="1">
                <a:solidFill>
                  <a:schemeClr val="dk1"/>
                </a:solidFill>
                <a:highlight>
                  <a:schemeClr val="lt1"/>
                </a:highlight>
              </a:rPr>
              <a:t>code</a:t>
            </a:r>
            <a:r>
              <a:rPr lang="tr-TR" sz="1800" dirty="0">
                <a:solidFill>
                  <a:schemeClr val="dk1"/>
                </a:solidFill>
                <a:highlight>
                  <a:schemeClr val="lt1"/>
                </a:highlight>
              </a:rPr>
              <a:t>, </a:t>
            </a:r>
            <a:r>
              <a:rPr lang="tr-TR" sz="1800" dirty="0" err="1">
                <a:solidFill>
                  <a:schemeClr val="dk1"/>
                </a:solidFill>
                <a:highlight>
                  <a:schemeClr val="lt1"/>
                </a:highlight>
              </a:rPr>
              <a:t>and</a:t>
            </a:r>
            <a:r>
              <a:rPr lang="tr-TR" sz="1800" dirty="0">
                <a:solidFill>
                  <a:schemeClr val="dk1"/>
                </a:solidFill>
                <a:highlight>
                  <a:schemeClr val="lt1"/>
                </a:highlight>
              </a:rPr>
              <a:t> it </a:t>
            </a:r>
            <a:r>
              <a:rPr lang="tr-TR" sz="1800" dirty="0" err="1">
                <a:solidFill>
                  <a:schemeClr val="dk1"/>
                </a:solidFill>
                <a:highlight>
                  <a:schemeClr val="lt1"/>
                </a:highlight>
              </a:rPr>
              <a:t>once</a:t>
            </a:r>
            <a:r>
              <a:rPr lang="tr-TR" sz="1800" dirty="0">
                <a:solidFill>
                  <a:schemeClr val="dk1"/>
                </a:solidFill>
                <a:highlight>
                  <a:schemeClr val="lt1"/>
                </a:highlight>
              </a:rPr>
              <a:t> </a:t>
            </a:r>
            <a:r>
              <a:rPr lang="tr-TR" sz="1800" dirty="0" err="1">
                <a:solidFill>
                  <a:schemeClr val="dk1"/>
                </a:solidFill>
                <a:highlight>
                  <a:schemeClr val="lt1"/>
                </a:highlight>
              </a:rPr>
              <a:t>used</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put </a:t>
            </a:r>
            <a:r>
              <a:rPr lang="tr-TR" sz="1800" dirty="0" err="1">
                <a:solidFill>
                  <a:schemeClr val="dk1"/>
                </a:solidFill>
                <a:highlight>
                  <a:schemeClr val="lt1"/>
                </a:highlight>
              </a:rPr>
              <a:t>people</a:t>
            </a:r>
            <a:r>
              <a:rPr lang="tr-TR" sz="1800" dirty="0">
                <a:solidFill>
                  <a:schemeClr val="dk1"/>
                </a:solidFill>
                <a:highlight>
                  <a:schemeClr val="lt1"/>
                </a:highlight>
              </a:rPr>
              <a:t> </a:t>
            </a:r>
            <a:r>
              <a:rPr lang="tr-TR" sz="1800" dirty="0" err="1">
                <a:solidFill>
                  <a:schemeClr val="dk1"/>
                </a:solidFill>
                <a:highlight>
                  <a:schemeClr val="lt1"/>
                </a:highlight>
              </a:rPr>
              <a:t>off</a:t>
            </a:r>
            <a:r>
              <a:rPr lang="tr-TR" sz="1800" dirty="0">
                <a:solidFill>
                  <a:schemeClr val="dk1"/>
                </a:solidFill>
                <a:highlight>
                  <a:schemeClr val="lt1"/>
                </a:highlight>
              </a:rPr>
              <a:t> </a:t>
            </a:r>
            <a:r>
              <a:rPr lang="tr-TR" sz="1800" dirty="0" err="1">
                <a:solidFill>
                  <a:schemeClr val="dk1"/>
                </a:solidFill>
                <a:highlight>
                  <a:schemeClr val="lt1"/>
                </a:highlight>
              </a:rPr>
              <a:t>using</a:t>
            </a:r>
            <a:r>
              <a:rPr lang="tr-TR" sz="1800" dirty="0">
                <a:solidFill>
                  <a:schemeClr val="dk1"/>
                </a:solidFill>
                <a:highlight>
                  <a:schemeClr val="lt1"/>
                </a:highlight>
              </a:rPr>
              <a:t> Linux. </a:t>
            </a:r>
            <a:r>
              <a:rPr lang="tr-TR" sz="1800" dirty="0" err="1">
                <a:solidFill>
                  <a:schemeClr val="dk1"/>
                </a:solidFill>
                <a:highlight>
                  <a:srgbClr val="FFFF00"/>
                </a:highlight>
              </a:rPr>
              <a:t>This</a:t>
            </a:r>
            <a:r>
              <a:rPr lang="tr-TR" sz="1800" dirty="0">
                <a:solidFill>
                  <a:schemeClr val="dk1"/>
                </a:solidFill>
                <a:highlight>
                  <a:srgbClr val="FFFF00"/>
                </a:highlight>
              </a:rPr>
              <a:t> </a:t>
            </a:r>
            <a:r>
              <a:rPr lang="tr-TR" sz="1800" dirty="0" err="1">
                <a:solidFill>
                  <a:schemeClr val="dk1"/>
                </a:solidFill>
                <a:highlight>
                  <a:srgbClr val="FFFF00"/>
                </a:highlight>
              </a:rPr>
              <a:t>changed</a:t>
            </a:r>
            <a:r>
              <a:rPr lang="tr-TR" sz="1800" dirty="0">
                <a:solidFill>
                  <a:schemeClr val="dk1"/>
                </a:solidFill>
                <a:highlight>
                  <a:srgbClr val="FFFF00"/>
                </a:highlight>
              </a:rPr>
              <a:t> </a:t>
            </a:r>
            <a:r>
              <a:rPr lang="tr-TR" sz="1800" dirty="0" err="1">
                <a:solidFill>
                  <a:schemeClr val="dk1"/>
                </a:solidFill>
                <a:highlight>
                  <a:srgbClr val="FFFF00"/>
                </a:highlight>
              </a:rPr>
              <a:t>because</a:t>
            </a:r>
            <a:r>
              <a:rPr lang="tr-TR" sz="1800" dirty="0">
                <a:solidFill>
                  <a:schemeClr val="dk1"/>
                </a:solidFill>
                <a:highlight>
                  <a:srgbClr val="FFFF00"/>
                </a:highlight>
              </a:rPr>
              <a:t> a modern </a:t>
            </a:r>
            <a:r>
              <a:rPr lang="tr-TR" sz="1800" dirty="0" err="1">
                <a:solidFill>
                  <a:schemeClr val="dk1"/>
                </a:solidFill>
                <a:highlight>
                  <a:srgbClr val="FFFF00"/>
                </a:highlight>
              </a:rPr>
              <a:t>distribution</a:t>
            </a:r>
            <a:r>
              <a:rPr lang="tr-TR" sz="1800" dirty="0">
                <a:solidFill>
                  <a:schemeClr val="dk1"/>
                </a:solidFill>
                <a:highlight>
                  <a:srgbClr val="FFFF00"/>
                </a:highlight>
              </a:rPr>
              <a:t> of Linux </a:t>
            </a:r>
            <a:r>
              <a:rPr lang="tr-TR" sz="1800" dirty="0" err="1">
                <a:solidFill>
                  <a:schemeClr val="dk1"/>
                </a:solidFill>
                <a:highlight>
                  <a:srgbClr val="FFFF00"/>
                </a:highlight>
              </a:rPr>
              <a:t>will</a:t>
            </a:r>
            <a:r>
              <a:rPr lang="tr-TR" sz="1800" dirty="0">
                <a:solidFill>
                  <a:schemeClr val="dk1"/>
                </a:solidFill>
                <a:highlight>
                  <a:srgbClr val="FFFF00"/>
                </a:highlight>
              </a:rPr>
              <a:t> </a:t>
            </a:r>
            <a:r>
              <a:rPr lang="tr-TR" sz="1800" dirty="0" err="1">
                <a:solidFill>
                  <a:schemeClr val="dk1"/>
                </a:solidFill>
                <a:highlight>
                  <a:srgbClr val="FFFF00"/>
                </a:highlight>
              </a:rPr>
              <a:t>use</a:t>
            </a:r>
            <a:r>
              <a:rPr lang="tr-TR" sz="1800" dirty="0">
                <a:solidFill>
                  <a:schemeClr val="dk1"/>
                </a:solidFill>
                <a:highlight>
                  <a:srgbClr val="FFFF00"/>
                </a:highlight>
              </a:rPr>
              <a:t> a </a:t>
            </a:r>
            <a:r>
              <a:rPr lang="tr-TR" sz="1800" dirty="0" err="1">
                <a:solidFill>
                  <a:schemeClr val="dk1"/>
                </a:solidFill>
                <a:highlight>
                  <a:srgbClr val="FFFF00"/>
                </a:highlight>
              </a:rPr>
              <a:t>desktop</a:t>
            </a:r>
            <a:r>
              <a:rPr lang="tr-TR" sz="1800" dirty="0">
                <a:solidFill>
                  <a:schemeClr val="dk1"/>
                </a:solidFill>
                <a:highlight>
                  <a:srgbClr val="FFFF00"/>
                </a:highlight>
              </a:rPr>
              <a:t> </a:t>
            </a:r>
            <a:r>
              <a:rPr lang="tr-TR" sz="1800" dirty="0" err="1">
                <a:solidFill>
                  <a:schemeClr val="dk1"/>
                </a:solidFill>
                <a:highlight>
                  <a:srgbClr val="FFFF00"/>
                </a:highlight>
              </a:rPr>
              <a:t>shell</a:t>
            </a:r>
            <a:r>
              <a:rPr lang="tr-TR" sz="1800" dirty="0">
                <a:solidFill>
                  <a:schemeClr val="dk1"/>
                </a:solidFill>
                <a:highlight>
                  <a:srgbClr val="FFFF00"/>
                </a:highlight>
              </a:rPr>
              <a:t> </a:t>
            </a:r>
            <a:r>
              <a:rPr lang="tr-TR" sz="1800" dirty="0" err="1">
                <a:solidFill>
                  <a:schemeClr val="dk1"/>
                </a:solidFill>
                <a:highlight>
                  <a:srgbClr val="FFFF00"/>
                </a:highlight>
              </a:rPr>
              <a:t>just</a:t>
            </a:r>
            <a:r>
              <a:rPr lang="tr-TR" sz="1800" dirty="0">
                <a:solidFill>
                  <a:schemeClr val="dk1"/>
                </a:solidFill>
                <a:highlight>
                  <a:srgbClr val="FFFF00"/>
                </a:highlight>
              </a:rPr>
              <a:t> </a:t>
            </a:r>
            <a:r>
              <a:rPr lang="tr-TR" sz="1800" dirty="0" err="1">
                <a:solidFill>
                  <a:schemeClr val="dk1"/>
                </a:solidFill>
                <a:highlight>
                  <a:srgbClr val="FFFF00"/>
                </a:highlight>
              </a:rPr>
              <a:t>like</a:t>
            </a:r>
            <a:r>
              <a:rPr lang="tr-TR" sz="1800" dirty="0">
                <a:solidFill>
                  <a:schemeClr val="dk1"/>
                </a:solidFill>
                <a:highlight>
                  <a:srgbClr val="FFFF00"/>
                </a:highlight>
              </a:rPr>
              <a:t> Windows.</a:t>
            </a:r>
            <a:endParaRPr sz="1800" dirty="0">
              <a:solidFill>
                <a:schemeClr val="dk1"/>
              </a:solidFill>
              <a:highlight>
                <a:srgbClr val="FFFF00"/>
              </a:highlight>
            </a:endParaRPr>
          </a:p>
          <a:p>
            <a:pPr marL="0" lvl="0" indent="0" algn="l" rtl="0">
              <a:lnSpc>
                <a:spcPct val="166000"/>
              </a:lnSpc>
              <a:spcBef>
                <a:spcPts val="2300"/>
              </a:spcBef>
              <a:spcAft>
                <a:spcPts val="0"/>
              </a:spcAft>
              <a:buNone/>
            </a:pPr>
            <a:r>
              <a:rPr lang="tr-TR" sz="1800" dirty="0" err="1">
                <a:solidFill>
                  <a:schemeClr val="dk1"/>
                </a:solidFill>
                <a:highlight>
                  <a:schemeClr val="lt1"/>
                </a:highlight>
              </a:rPr>
              <a:t>It’s</a:t>
            </a:r>
            <a:r>
              <a:rPr lang="tr-TR" sz="1800" dirty="0">
                <a:solidFill>
                  <a:schemeClr val="dk1"/>
                </a:solidFill>
                <a:highlight>
                  <a:schemeClr val="lt1"/>
                </a:highlight>
              </a:rPr>
              <a:t> </a:t>
            </a:r>
            <a:r>
              <a:rPr lang="tr-TR" sz="1800" dirty="0" err="1">
                <a:solidFill>
                  <a:schemeClr val="dk1"/>
                </a:solidFill>
                <a:highlight>
                  <a:schemeClr val="lt1"/>
                </a:highlight>
              </a:rPr>
              <a:t>worth</a:t>
            </a:r>
            <a:r>
              <a:rPr lang="tr-TR" sz="1800" dirty="0">
                <a:solidFill>
                  <a:schemeClr val="dk1"/>
                </a:solidFill>
                <a:highlight>
                  <a:schemeClr val="lt1"/>
                </a:highlight>
              </a:rPr>
              <a:t> </a:t>
            </a:r>
            <a:r>
              <a:rPr lang="tr-TR" sz="1800" dirty="0" err="1">
                <a:solidFill>
                  <a:schemeClr val="dk1"/>
                </a:solidFill>
                <a:highlight>
                  <a:schemeClr val="lt1"/>
                </a:highlight>
              </a:rPr>
              <a:t>noting</a:t>
            </a:r>
            <a:r>
              <a:rPr lang="tr-TR" sz="1800" dirty="0">
                <a:solidFill>
                  <a:schemeClr val="dk1"/>
                </a:solidFill>
                <a:highlight>
                  <a:schemeClr val="lt1"/>
                </a:highlight>
              </a:rPr>
              <a:t> </a:t>
            </a:r>
            <a:r>
              <a:rPr lang="tr-TR" sz="1800" dirty="0" err="1">
                <a:solidFill>
                  <a:schemeClr val="dk1"/>
                </a:solidFill>
                <a:highlight>
                  <a:schemeClr val="lt1"/>
                </a:highlight>
              </a:rPr>
              <a:t>that</a:t>
            </a:r>
            <a:r>
              <a:rPr lang="tr-TR" sz="1800" dirty="0">
                <a:solidFill>
                  <a:schemeClr val="dk1"/>
                </a:solidFill>
                <a:highlight>
                  <a:schemeClr val="lt1"/>
                </a:highlight>
              </a:rPr>
              <a:t> </a:t>
            </a:r>
            <a:r>
              <a:rPr lang="tr-TR" sz="1800" dirty="0" err="1">
                <a:solidFill>
                  <a:schemeClr val="dk1"/>
                </a:solidFill>
                <a:highlight>
                  <a:schemeClr val="lt1"/>
                </a:highlight>
              </a:rPr>
              <a:t>Ubuntu’s</a:t>
            </a:r>
            <a:r>
              <a:rPr lang="tr-TR" sz="1800" dirty="0">
                <a:solidFill>
                  <a:schemeClr val="dk1"/>
                </a:solidFill>
                <a:highlight>
                  <a:schemeClr val="lt1"/>
                </a:highlight>
              </a:rPr>
              <a:t> </a:t>
            </a:r>
            <a:r>
              <a:rPr lang="tr-TR" sz="1800" dirty="0" err="1">
                <a:solidFill>
                  <a:schemeClr val="dk1"/>
                </a:solidFill>
                <a:highlight>
                  <a:schemeClr val="lt1"/>
                </a:highlight>
              </a:rPr>
              <a:t>application</a:t>
            </a:r>
            <a:r>
              <a:rPr lang="tr-TR" sz="1800" dirty="0">
                <a:solidFill>
                  <a:schemeClr val="dk1"/>
                </a:solidFill>
                <a:highlight>
                  <a:schemeClr val="lt1"/>
                </a:highlight>
              </a:rPr>
              <a:t> </a:t>
            </a:r>
            <a:r>
              <a:rPr lang="tr-TR" sz="1800" dirty="0" err="1">
                <a:solidFill>
                  <a:schemeClr val="dk1"/>
                </a:solidFill>
                <a:highlight>
                  <a:schemeClr val="lt1"/>
                </a:highlight>
              </a:rPr>
              <a:t>repository</a:t>
            </a:r>
            <a:r>
              <a:rPr lang="tr-TR" sz="1800" dirty="0">
                <a:solidFill>
                  <a:schemeClr val="dk1"/>
                </a:solidFill>
                <a:highlight>
                  <a:schemeClr val="lt1"/>
                </a:highlight>
              </a:rPr>
              <a:t>, </a:t>
            </a:r>
            <a:r>
              <a:rPr lang="tr-TR" sz="1800" dirty="0" err="1">
                <a:solidFill>
                  <a:schemeClr val="dk1"/>
                </a:solidFill>
                <a:highlight>
                  <a:schemeClr val="lt1"/>
                </a:highlight>
              </a:rPr>
              <a:t>the</a:t>
            </a:r>
            <a:r>
              <a:rPr lang="tr-TR" sz="1800" dirty="0">
                <a:solidFill>
                  <a:schemeClr val="dk1"/>
                </a:solidFill>
                <a:highlight>
                  <a:schemeClr val="lt1"/>
                </a:highlight>
              </a:rPr>
              <a:t> </a:t>
            </a:r>
            <a:r>
              <a:rPr lang="tr-TR" sz="1800" dirty="0" err="1">
                <a:solidFill>
                  <a:schemeClr val="dk1"/>
                </a:solidFill>
                <a:highlight>
                  <a:schemeClr val="lt1"/>
                </a:highlight>
              </a:rPr>
              <a:t>Ubuntu</a:t>
            </a:r>
            <a:r>
              <a:rPr lang="tr-TR" sz="1800" dirty="0">
                <a:solidFill>
                  <a:schemeClr val="dk1"/>
                </a:solidFill>
                <a:highlight>
                  <a:schemeClr val="lt1"/>
                </a:highlight>
              </a:rPr>
              <a:t> software </a:t>
            </a:r>
            <a:r>
              <a:rPr lang="tr-TR" sz="1800" dirty="0" err="1">
                <a:solidFill>
                  <a:schemeClr val="dk1"/>
                </a:solidFill>
                <a:highlight>
                  <a:schemeClr val="lt1"/>
                </a:highlight>
              </a:rPr>
              <a:t>centre</a:t>
            </a:r>
            <a:r>
              <a:rPr lang="tr-TR" sz="1800" dirty="0">
                <a:solidFill>
                  <a:schemeClr val="dk1"/>
                </a:solidFill>
                <a:highlight>
                  <a:schemeClr val="lt1"/>
                </a:highlight>
              </a:rPr>
              <a:t>, is a </a:t>
            </a:r>
            <a:r>
              <a:rPr lang="tr-TR" sz="1800" dirty="0" err="1">
                <a:solidFill>
                  <a:schemeClr val="dk1"/>
                </a:solidFill>
                <a:highlight>
                  <a:schemeClr val="lt1"/>
                </a:highlight>
              </a:rPr>
              <a:t>great</a:t>
            </a:r>
            <a:r>
              <a:rPr lang="tr-TR" sz="1800" dirty="0">
                <a:solidFill>
                  <a:schemeClr val="dk1"/>
                </a:solidFill>
                <a:highlight>
                  <a:schemeClr val="lt1"/>
                </a:highlight>
              </a:rPr>
              <a:t> </a:t>
            </a:r>
            <a:r>
              <a:rPr lang="tr-TR" sz="1800" dirty="0" err="1">
                <a:solidFill>
                  <a:schemeClr val="dk1"/>
                </a:solidFill>
                <a:highlight>
                  <a:schemeClr val="lt1"/>
                </a:highlight>
              </a:rPr>
              <a:t>place</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look</a:t>
            </a:r>
            <a:r>
              <a:rPr lang="tr-TR" sz="1800" dirty="0">
                <a:solidFill>
                  <a:schemeClr val="dk1"/>
                </a:solidFill>
                <a:highlight>
                  <a:schemeClr val="lt1"/>
                </a:highlight>
              </a:rPr>
              <a:t> </a:t>
            </a:r>
            <a:r>
              <a:rPr lang="tr-TR" sz="1800" dirty="0" err="1">
                <a:solidFill>
                  <a:schemeClr val="dk1"/>
                </a:solidFill>
                <a:highlight>
                  <a:schemeClr val="lt1"/>
                </a:highlight>
              </a:rPr>
              <a:t>around</a:t>
            </a:r>
            <a:r>
              <a:rPr lang="tr-TR" sz="1800" dirty="0">
                <a:solidFill>
                  <a:schemeClr val="dk1"/>
                </a:solidFill>
                <a:highlight>
                  <a:schemeClr val="lt1"/>
                </a:highlight>
              </a:rPr>
              <a:t> </a:t>
            </a:r>
            <a:r>
              <a:rPr lang="tr-TR" sz="1800" dirty="0" err="1">
                <a:solidFill>
                  <a:schemeClr val="dk1"/>
                </a:solidFill>
                <a:highlight>
                  <a:schemeClr val="lt1"/>
                </a:highlight>
              </a:rPr>
              <a:t>for</a:t>
            </a:r>
            <a:r>
              <a:rPr lang="tr-TR" sz="1800" dirty="0">
                <a:solidFill>
                  <a:schemeClr val="dk1"/>
                </a:solidFill>
                <a:highlight>
                  <a:schemeClr val="lt1"/>
                </a:highlight>
              </a:rPr>
              <a:t> Linux </a:t>
            </a:r>
            <a:r>
              <a:rPr lang="tr-TR" sz="1800" dirty="0" err="1">
                <a:solidFill>
                  <a:schemeClr val="dk1"/>
                </a:solidFill>
                <a:highlight>
                  <a:schemeClr val="lt1"/>
                </a:highlight>
              </a:rPr>
              <a:t>applications</a:t>
            </a:r>
            <a:r>
              <a:rPr lang="tr-TR" sz="1800" dirty="0">
                <a:solidFill>
                  <a:schemeClr val="dk1"/>
                </a:solidFill>
                <a:highlight>
                  <a:schemeClr val="lt1"/>
                </a:highlight>
              </a:rPr>
              <a:t>, </a:t>
            </a:r>
            <a:r>
              <a:rPr lang="tr-TR" sz="1800" dirty="0" err="1">
                <a:solidFill>
                  <a:schemeClr val="dk1"/>
                </a:solidFill>
                <a:highlight>
                  <a:schemeClr val="lt1"/>
                </a:highlight>
              </a:rPr>
              <a:t>both</a:t>
            </a:r>
            <a:r>
              <a:rPr lang="tr-TR" sz="1800" dirty="0">
                <a:solidFill>
                  <a:schemeClr val="dk1"/>
                </a:solidFill>
                <a:highlight>
                  <a:schemeClr val="lt1"/>
                </a:highlight>
              </a:rPr>
              <a:t> </a:t>
            </a:r>
            <a:r>
              <a:rPr lang="tr-TR" sz="1800" dirty="0" err="1">
                <a:solidFill>
                  <a:schemeClr val="dk1"/>
                </a:solidFill>
                <a:highlight>
                  <a:schemeClr val="lt1"/>
                </a:highlight>
              </a:rPr>
              <a:t>free</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use</a:t>
            </a:r>
            <a:r>
              <a:rPr lang="tr-TR" sz="1800" dirty="0">
                <a:solidFill>
                  <a:schemeClr val="dk1"/>
                </a:solidFill>
                <a:highlight>
                  <a:schemeClr val="lt1"/>
                </a:highlight>
              </a:rPr>
              <a:t> </a:t>
            </a:r>
            <a:r>
              <a:rPr lang="tr-TR" sz="1800" dirty="0" err="1">
                <a:solidFill>
                  <a:schemeClr val="dk1"/>
                </a:solidFill>
                <a:highlight>
                  <a:schemeClr val="lt1"/>
                </a:highlight>
              </a:rPr>
              <a:t>and</a:t>
            </a:r>
            <a:r>
              <a:rPr lang="tr-TR" sz="1800" dirty="0">
                <a:solidFill>
                  <a:schemeClr val="dk1"/>
                </a:solidFill>
                <a:highlight>
                  <a:schemeClr val="lt1"/>
                </a:highlight>
              </a:rPr>
              <a:t> </a:t>
            </a:r>
            <a:r>
              <a:rPr lang="tr-TR" sz="1800" dirty="0" err="1">
                <a:solidFill>
                  <a:schemeClr val="dk1"/>
                </a:solidFill>
                <a:highlight>
                  <a:schemeClr val="lt1"/>
                </a:highlight>
              </a:rPr>
              <a:t>paid</a:t>
            </a:r>
            <a:r>
              <a:rPr lang="tr-TR" sz="1800" dirty="0">
                <a:solidFill>
                  <a:schemeClr val="dk1"/>
                </a:solidFill>
                <a:highlight>
                  <a:schemeClr val="lt1"/>
                </a:highlight>
              </a:rPr>
              <a:t> </a:t>
            </a:r>
            <a:r>
              <a:rPr lang="tr-TR" sz="1800" dirty="0" err="1">
                <a:solidFill>
                  <a:schemeClr val="dk1"/>
                </a:solidFill>
                <a:highlight>
                  <a:schemeClr val="lt1"/>
                </a:highlight>
              </a:rPr>
              <a:t>to</a:t>
            </a:r>
            <a:r>
              <a:rPr lang="tr-TR" sz="1800" dirty="0">
                <a:solidFill>
                  <a:schemeClr val="dk1"/>
                </a:solidFill>
                <a:highlight>
                  <a:schemeClr val="lt1"/>
                </a:highlight>
              </a:rPr>
              <a:t> </a:t>
            </a:r>
            <a:r>
              <a:rPr lang="tr-TR" sz="1800" dirty="0" err="1">
                <a:solidFill>
                  <a:schemeClr val="dk1"/>
                </a:solidFill>
                <a:highlight>
                  <a:schemeClr val="lt1"/>
                </a:highlight>
              </a:rPr>
              <a:t>use</a:t>
            </a:r>
            <a:r>
              <a:rPr lang="tr-TR" sz="1800" dirty="0">
                <a:solidFill>
                  <a:schemeClr val="dk1"/>
                </a:solidFill>
                <a:highlight>
                  <a:schemeClr val="lt1"/>
                </a:highlight>
              </a:rPr>
              <a:t>.</a:t>
            </a:r>
            <a:endParaRPr sz="1800" dirty="0">
              <a:solidFill>
                <a:schemeClr val="dk1"/>
              </a:solidFill>
              <a:highlight>
                <a:schemeClr val="lt1"/>
              </a:highlight>
            </a:endParaRPr>
          </a:p>
          <a:p>
            <a:pPr marL="0" lvl="0" indent="0" algn="l" rtl="0">
              <a:lnSpc>
                <a:spcPct val="115000"/>
              </a:lnSpc>
              <a:spcBef>
                <a:spcPts val="3000"/>
              </a:spcBef>
              <a:spcAft>
                <a:spcPts val="3000"/>
              </a:spcAft>
              <a:buNone/>
            </a:pPr>
            <a:endParaRPr sz="1300" dirty="0">
              <a:solidFill>
                <a:srgbClr val="222222"/>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300"/>
              <a:buNone/>
            </a:pPr>
            <a:r>
              <a:rPr lang="en-US" sz="1800"/>
              <a:t>Shell is a program that receives the user's commands and gives them to the operating system for processing and displaying the output. Its distros come in the GUI, but essentially Linux has a CLI (command-line interface).</a:t>
            </a:r>
            <a:endParaRPr sz="1800"/>
          </a:p>
          <a:p>
            <a:pPr marL="0" lvl="0" indent="0" algn="l" rtl="0">
              <a:spcBef>
                <a:spcPts val="0"/>
              </a:spcBef>
              <a:spcAft>
                <a:spcPts val="0"/>
              </a:spcAft>
              <a:buSzPts val="1300"/>
              <a:buNone/>
            </a:pPr>
            <a:endParaRPr sz="1800"/>
          </a:p>
          <a:p>
            <a:pPr marL="0" lvl="0" indent="0" algn="l" rtl="0">
              <a:spcBef>
                <a:spcPts val="0"/>
              </a:spcBef>
              <a:spcAft>
                <a:spcPts val="0"/>
              </a:spcAft>
              <a:buSzPts val="1300"/>
              <a:buNone/>
            </a:pPr>
            <a:r>
              <a:rPr lang="en-US" sz="1800"/>
              <a:t>The shell is basically a program that takes keyboard commands and gives them to the operating system to conduct. A program called bash, serves as the shell program on most Linux systems </a:t>
            </a:r>
            <a:r>
              <a:rPr lang="en-US" sz="1800">
                <a:solidFill>
                  <a:schemeClr val="dk1"/>
                </a:solidFill>
              </a:rPr>
              <a:t>(which stands for Bourne Again SHell, an enhanced version of Steve Bourne's first Unix shell application, sh)</a:t>
            </a:r>
            <a:r>
              <a:rPr lang="en-US" sz="1800"/>
              <a:t>.</a:t>
            </a:r>
            <a:endParaRPr sz="1800"/>
          </a:p>
          <a:p>
            <a:pPr marL="0" lvl="0" indent="0" algn="l" rtl="0">
              <a:spcBef>
                <a:spcPts val="0"/>
              </a:spcBef>
              <a:spcAft>
                <a:spcPts val="0"/>
              </a:spcAft>
              <a:buSzPts val="1300"/>
              <a:buNone/>
            </a:pPr>
            <a:endParaRPr sz="1800"/>
          </a:p>
          <a:p>
            <a:pPr marL="0" lvl="0" indent="0" algn="l" rtl="0">
              <a:spcBef>
                <a:spcPts val="0"/>
              </a:spcBef>
              <a:spcAft>
                <a:spcPts val="0"/>
              </a:spcAft>
              <a:buSzPts val="1200"/>
              <a:buNone/>
            </a:pPr>
            <a:r>
              <a:rPr lang="en-US" sz="1800" u="sng">
                <a:solidFill>
                  <a:srgbClr val="007BB9"/>
                </a:solidFill>
                <a:hlinkClick r:id="rId3">
                  <a:extLst>
                    <a:ext uri="{A12FA001-AC4F-418D-AE19-62706E023703}">
                      <ahyp:hlinkClr xmlns:ahyp="http://schemas.microsoft.com/office/drawing/2018/hyperlinkcolor" val="tx"/>
                    </a:ext>
                  </a:extLst>
                </a:hlinkClick>
              </a:rPr>
              <a:t>https://www.journaldev.com/39194/different-types-of-shells-in-linux</a:t>
            </a:r>
            <a:endParaRPr sz="1800">
              <a:solidFill>
                <a:schemeClr val="dk1"/>
              </a:solidFill>
            </a:endParaRPr>
          </a:p>
          <a:p>
            <a:pPr marL="0" lvl="0" indent="0" algn="l" rtl="0">
              <a:spcBef>
                <a:spcPts val="0"/>
              </a:spcBef>
              <a:spcAft>
                <a:spcPts val="0"/>
              </a:spcAft>
              <a:buClr>
                <a:schemeClr val="dk1"/>
              </a:buClr>
              <a:buSzPts val="1200"/>
              <a:buFont typeface="Arial"/>
              <a:buNone/>
            </a:pPr>
            <a:endParaRPr sz="1800">
              <a:solidFill>
                <a:schemeClr val="dk1"/>
              </a:solidFill>
            </a:endParaRPr>
          </a:p>
          <a:p>
            <a:pPr marL="0" lvl="0" indent="0" algn="l" rtl="0">
              <a:spcBef>
                <a:spcPts val="0"/>
              </a:spcBef>
              <a:spcAft>
                <a:spcPts val="0"/>
              </a:spcAft>
              <a:buSzPts val="1300"/>
              <a:buNone/>
            </a:pPr>
            <a:endParaRPr sz="1800"/>
          </a:p>
          <a:p>
            <a:pPr marL="0" lvl="0" indent="0" algn="l" rtl="0">
              <a:spcBef>
                <a:spcPts val="0"/>
              </a:spcBef>
              <a:spcAft>
                <a:spcPts val="0"/>
              </a:spcAft>
              <a:buClr>
                <a:srgbClr val="000000"/>
              </a:buClr>
              <a:buSzPts val="1300"/>
              <a:buFont typeface="Arial"/>
              <a:buNone/>
            </a:pPr>
            <a:endParaRPr sz="18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 name="Google Shape;77;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200"/>
              <a:buNone/>
            </a:pPr>
            <a:r>
              <a:rPr lang="en-US" sz="1800"/>
              <a:t>The standard Linux shell is both a command-line interpreter and a programming language.</a:t>
            </a:r>
            <a:endParaRPr sz="1800"/>
          </a:p>
          <a:p>
            <a:pPr marL="0" lvl="0" indent="0" algn="l" rtl="0">
              <a:spcBef>
                <a:spcPts val="0"/>
              </a:spcBef>
              <a:spcAft>
                <a:spcPts val="0"/>
              </a:spcAft>
              <a:buSzPts val="1200"/>
              <a:buNone/>
            </a:pPr>
            <a:r>
              <a:rPr lang="en-US" sz="1800"/>
              <a:t>The command prompt at the beginning of the command line is a short text string. The command prompt for Linux generally shows the current user, the current host, and the appropriate directory.</a:t>
            </a:r>
            <a:endParaRPr sz="1800"/>
          </a:p>
          <a:p>
            <a:pPr marL="0" lvl="0" indent="0" algn="l" rtl="0">
              <a:spcBef>
                <a:spcPts val="0"/>
              </a:spcBef>
              <a:spcAft>
                <a:spcPts val="0"/>
              </a:spcAft>
              <a:buSzPts val="1200"/>
              <a:buNone/>
            </a:pPr>
            <a:r>
              <a:rPr lang="en-US" sz="1800"/>
              <a:t>The prompt of the command can be easily modified to display as desired more or less information. At the end of the prompt string, the $ (dollar sign) signifies that the current user is unprivileged, and the device is ready to receive feedback.</a:t>
            </a:r>
            <a:endParaRPr sz="1800"/>
          </a:p>
          <a:p>
            <a:pPr marL="0" lvl="0" indent="0" algn="l" rtl="0">
              <a:spcBef>
                <a:spcPts val="0"/>
              </a:spcBef>
              <a:spcAft>
                <a:spcPts val="0"/>
              </a:spcAft>
              <a:buClr>
                <a:srgbClr val="000000"/>
              </a:buClr>
              <a:buSzPts val="1200"/>
              <a:buFont typeface="Arial"/>
              <a:buNone/>
            </a:pPr>
            <a:r>
              <a:rPr lang="en-US" sz="1800"/>
              <a:t>The input is sent for parsing and execution to the interpreter. The most common interpreter is BASH or the </a:t>
            </a:r>
            <a:r>
              <a:rPr lang="en-US" sz="1800" err="1"/>
              <a:t>Bourne</a:t>
            </a:r>
            <a:r>
              <a:rPr lang="en-US" sz="1800"/>
              <a:t> Again Shell, but there are others available, some of them are using different signs instead of the dollar sign.</a:t>
            </a:r>
            <a:endParaRPr sz="1800"/>
          </a:p>
          <a:p>
            <a:pPr marL="0" lvl="0" indent="0" algn="l" rtl="0">
              <a:spcBef>
                <a:spcPts val="0"/>
              </a:spcBef>
              <a:spcAft>
                <a:spcPts val="0"/>
              </a:spcAft>
              <a:buClr>
                <a:srgbClr val="000000"/>
              </a:buClr>
              <a:buSzPts val="1200"/>
              <a:buFont typeface="Arial"/>
              <a:buNone/>
            </a:pPr>
            <a:endParaRPr sz="1800"/>
          </a:p>
          <a:p>
            <a:pPr marL="0" lvl="0" indent="0" algn="l" rtl="0">
              <a:spcBef>
                <a:spcPts val="0"/>
              </a:spcBef>
              <a:spcAft>
                <a:spcPts val="0"/>
              </a:spcAft>
              <a:buClr>
                <a:srgbClr val="000000"/>
              </a:buClr>
              <a:buSzPts val="1200"/>
              <a:buFont typeface="Arial"/>
              <a:buNone/>
            </a:pPr>
            <a:r>
              <a:rPr lang="en-US" sz="1800"/>
              <a:t>some uses % instead of $ sign </a:t>
            </a:r>
            <a:endParaRPr sz="1800"/>
          </a:p>
          <a:p>
            <a:pPr marL="0" lvl="0" indent="0" algn="l" rtl="0">
              <a:spcBef>
                <a:spcPts val="0"/>
              </a:spcBef>
              <a:spcAft>
                <a:spcPts val="0"/>
              </a:spcAft>
              <a:buClr>
                <a:srgbClr val="000000"/>
              </a:buClr>
              <a:buSzPts val="1200"/>
              <a:buFont typeface="Arial"/>
              <a:buNone/>
            </a:pPr>
            <a:endParaRPr sz="1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70ceb96d9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70ceb96d9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When we look deeply at the command prompt we see some details about our environment. For example, here, user refers to the current logged on user. And host name is generally the machine being used. Then, the current directory, where the user is working on and lastly user type, which is a $ sign means the current user is a normal user without extra </a:t>
            </a:r>
            <a:r>
              <a:rPr lang="en-US" sz="1800" dirty="0" err="1"/>
              <a:t>privilages</a:t>
            </a:r>
            <a:r>
              <a:rPr lang="en-US" sz="1800" dirty="0"/>
              <a:t>.</a:t>
            </a:r>
            <a:endParaRPr sz="18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c81216c435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c81216c43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At last, we can do some practice. </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Now, let’s get our hands dirty guys. Before continuing, please start your shells, or open Linux simulators on your browsers.</a:t>
            </a:r>
            <a:endParaRPr sz="18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0ceb96d9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0ceb96d9a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Though you can see the current path on your command prompt, the most used command, in my opinion, is pwd.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It is my habit to look and confirm my working directory by using this command. Especially if you are the root user, it becomes more important to know where you are on the system. I do also suggest you use this command first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do it together please...</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034f1a9e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034f1a9e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ls, means list directory contents,  is the most used command with </a:t>
            </a:r>
            <a:r>
              <a:rPr lang="en-US" sz="1800" err="1"/>
              <a:t>pwd</a:t>
            </a:r>
            <a:r>
              <a:rPr lang="en-US" sz="1800"/>
              <a:t> in Linux, I think.</a:t>
            </a:r>
            <a:endParaRPr sz="1800"/>
          </a:p>
          <a:p>
            <a:pPr marL="0" lvl="0" indent="0" algn="l" rtl="0">
              <a:spcBef>
                <a:spcPts val="0"/>
              </a:spcBef>
              <a:spcAft>
                <a:spcPts val="0"/>
              </a:spcAft>
              <a:buNone/>
            </a:pPr>
            <a:r>
              <a:rPr lang="en-US" sz="1800"/>
              <a:t>It has many arguments, I mean options.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ls -l, ls -a, and ls -al are mostly used options for ls command.  it should be space between options and command</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Let’s check the contents of our current directories with different arguments.</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18ef67eac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a18ef67eac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tr-TR" sz="1800"/>
              <a:t>Here are the topics we will cover today. I will shortly answer the questions: Why, where and when Linux.</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tr-TR" sz="1800"/>
              <a:t>Then, I will explain the evolution of Linux. And address open source applications. Afterwards I will mention open source software and licensing and talk about Free Software Foundation and Open Software Initiative. Lastly, I will explain how can we use Linux on different platforms.</a:t>
            </a:r>
            <a:endParaRPr sz="18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0ceb96d9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70ceb96d9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0ceb96d9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0ceb96d9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70ceb96d9a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70ceb96d9a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ceb96d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ceb96d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create an em</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70ceb96d9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70ceb96d9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tr-TR" err="1"/>
              <a:t>Rmdir</a:t>
            </a:r>
            <a:r>
              <a:rPr lang="tr-TR"/>
              <a:t> * </a:t>
            </a:r>
          </a:p>
          <a:p>
            <a:r>
              <a:rPr lang="tr-TR"/>
              <a:t>İçi dolu ise </a:t>
            </a:r>
            <a:r>
              <a:rPr lang="tr-TR" err="1"/>
              <a:t>rm</a:t>
            </a:r>
            <a:r>
              <a:rPr lang="tr-TR"/>
              <a:t> –r *</a:t>
            </a:r>
          </a:p>
          <a:p>
            <a:r>
              <a:rPr lang="tr-TR" err="1"/>
              <a:t>Rmdir</a:t>
            </a:r>
            <a:r>
              <a:rPr lang="tr-TR"/>
              <a:t> ./</a:t>
            </a:r>
            <a:r>
              <a:rPr lang="tr-TR" err="1"/>
              <a:t>FullStack</a:t>
            </a:r>
            <a:r>
              <a:rPr lang="tr-TR"/>
              <a:t>/listeler </a:t>
            </a:r>
          </a:p>
          <a:p>
            <a:r>
              <a:rPr lang="tr-TR" err="1"/>
              <a:t>Rm</a:t>
            </a:r>
            <a:r>
              <a:rPr lang="tr-TR"/>
              <a:t> –r ./</a:t>
            </a:r>
            <a:r>
              <a:rPr lang="tr-TR" err="1"/>
              <a:t>fullStack</a:t>
            </a:r>
            <a:r>
              <a:rPr lang="tr-TR"/>
              <a:t>/listeler</a:t>
            </a:r>
          </a:p>
          <a:p>
            <a:endParaRPr lang="tr-TR"/>
          </a:p>
          <a:p>
            <a:r>
              <a:rPr lang="tr-TR" err="1"/>
              <a:t>Mkdir</a:t>
            </a:r>
            <a:r>
              <a:rPr lang="tr-TR"/>
              <a:t> ../denemeler üst dizinde oluştur</a:t>
            </a:r>
          </a:p>
          <a:p>
            <a:r>
              <a:rPr lang="tr-TR" err="1"/>
              <a:t>Mkdir</a:t>
            </a:r>
            <a:r>
              <a:rPr lang="tr-TR"/>
              <a:t> –p Linux/denemeler/listeler hepsini oluşturur</a:t>
            </a:r>
          </a:p>
          <a:p>
            <a:endParaRPr lang="tr-TR"/>
          </a:p>
          <a:p>
            <a:r>
              <a:rPr lang="tr-TR" err="1"/>
              <a:t>Mkdir</a:t>
            </a:r>
            <a:r>
              <a:rPr lang="tr-TR"/>
              <a:t> --</a:t>
            </a:r>
            <a:r>
              <a:rPr lang="tr-TR" err="1"/>
              <a:t>help</a:t>
            </a:r>
            <a:endParaRPr lang="tr-TR"/>
          </a:p>
          <a:p>
            <a:endParaRPr lang="tr-TR"/>
          </a:p>
          <a:p>
            <a:r>
              <a:rPr lang="tr-TR" err="1"/>
              <a:t>Clear</a:t>
            </a:r>
            <a:endParaRPr lang="tr-TR"/>
          </a:p>
          <a:p>
            <a:r>
              <a:rPr lang="tr-TR" err="1"/>
              <a:t>Cat</a:t>
            </a:r>
            <a:r>
              <a:rPr lang="tr-TR"/>
              <a:t> .</a:t>
            </a:r>
            <a:r>
              <a:rPr lang="tr-TR" err="1"/>
              <a:t>bashhistory</a:t>
            </a:r>
            <a:endParaRPr lang="tr-TR"/>
          </a:p>
          <a:p>
            <a:pPr marL="0" lvl="0" indent="0" algn="l" rtl="0">
              <a:spcBef>
                <a:spcPts val="0"/>
              </a:spcBef>
              <a:spcAft>
                <a:spcPts val="0"/>
              </a:spcAft>
              <a:buNone/>
            </a:pPr>
            <a:endParaRPr/>
          </a:p>
        </p:txBody>
      </p:sp>
    </p:spTree>
    <p:extLst>
      <p:ext uri="{BB962C8B-B14F-4D97-AF65-F5344CB8AC3E}">
        <p14:creationId xmlns:p14="http://schemas.microsoft.com/office/powerpoint/2010/main" val="19692691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0277fd514_0_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70277fd514_0_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Let’s try together:</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touch newfile</a:t>
            </a:r>
            <a:endParaRPr sz="1800"/>
          </a:p>
          <a:p>
            <a:pPr marL="0" lvl="0" indent="0" algn="l" rtl="0">
              <a:lnSpc>
                <a:spcPct val="100000"/>
              </a:lnSpc>
              <a:spcBef>
                <a:spcPts val="0"/>
              </a:spcBef>
              <a:spcAft>
                <a:spcPts val="0"/>
              </a:spcAft>
              <a:buSzPts val="1400"/>
              <a:buNone/>
            </a:pPr>
            <a:r>
              <a:rPr lang="en-US" sz="1800"/>
              <a:t>touch Newfile</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SzPts val="1400"/>
              <a:buNone/>
            </a:pPr>
            <a:r>
              <a:rPr lang="en-US" sz="1800"/>
              <a:t>ls -l</a:t>
            </a:r>
            <a:endParaRPr sz="1800"/>
          </a:p>
          <a:p>
            <a:pPr marL="0" lvl="0" indent="0" algn="l" rtl="0">
              <a:lnSpc>
                <a:spcPct val="100000"/>
              </a:lnSpc>
              <a:spcBef>
                <a:spcPts val="0"/>
              </a:spcBef>
              <a:spcAft>
                <a:spcPts val="0"/>
              </a:spcAft>
              <a:buSzPts val="1400"/>
              <a:buNone/>
            </a:pPr>
            <a:endParaRPr sz="1800"/>
          </a:p>
          <a:p>
            <a:pPr marL="0" lvl="0" indent="0" algn="l" rtl="0">
              <a:lnSpc>
                <a:spcPct val="100000"/>
              </a:lnSpc>
              <a:spcBef>
                <a:spcPts val="0"/>
              </a:spcBef>
              <a:spcAft>
                <a:spcPts val="0"/>
              </a:spcAft>
              <a:buClr>
                <a:schemeClr val="dk1"/>
              </a:buClr>
              <a:buSzPts val="1100"/>
              <a:buFont typeface="Arial"/>
              <a:buNone/>
            </a:pPr>
            <a:r>
              <a:rPr lang="en-US" sz="1800"/>
              <a:t>uppercase letter</a:t>
            </a:r>
            <a:endParaRPr sz="1800"/>
          </a:p>
          <a:p>
            <a:pPr marL="0" lvl="0" indent="0" algn="l" rtl="0">
              <a:lnSpc>
                <a:spcPct val="100000"/>
              </a:lnSpc>
              <a:spcBef>
                <a:spcPts val="0"/>
              </a:spcBef>
              <a:spcAft>
                <a:spcPts val="0"/>
              </a:spcAft>
              <a:buClr>
                <a:schemeClr val="dk1"/>
              </a:buClr>
              <a:buSzPts val="1100"/>
              <a:buFont typeface="Arial"/>
              <a:buNone/>
            </a:pPr>
            <a:r>
              <a:rPr lang="en-US" sz="1800"/>
              <a:t>lower case</a:t>
            </a:r>
            <a:endParaRPr sz="1800"/>
          </a:p>
          <a:p>
            <a:pPr marL="0" lvl="0" indent="0" algn="l" rtl="0">
              <a:lnSpc>
                <a:spcPct val="100000"/>
              </a:lnSpc>
              <a:spcBef>
                <a:spcPts val="0"/>
              </a:spcBef>
              <a:spcAft>
                <a:spcPts val="0"/>
              </a:spcAft>
              <a:buSzPts val="1400"/>
              <a:buNone/>
            </a:pPr>
            <a:endParaRPr sz="1800"/>
          </a:p>
        </p:txBody>
      </p:sp>
    </p:spTree>
    <p:extLst>
      <p:ext uri="{BB962C8B-B14F-4D97-AF65-F5344CB8AC3E}">
        <p14:creationId xmlns:p14="http://schemas.microsoft.com/office/powerpoint/2010/main" val="477271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ceb96d9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ceb96d9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70ceb96d9a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70ceb96d9a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8095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0ceb96d9a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0ceb96d9a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70ceb96d9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70ceb96d9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9bcca6169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g9bcca6169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400"/>
              <a:buFont typeface="Arial"/>
              <a:buNone/>
            </a:pPr>
            <a:r>
              <a:rPr lang="tr-TR" sz="1800">
                <a:solidFill>
                  <a:schemeClr val="dk1"/>
                </a:solidFill>
              </a:rPr>
              <a:t>I will answer my question in three parts. Why, Where and When.</a:t>
            </a:r>
            <a:endParaRPr sz="18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38663464f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38663464f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create an </a:t>
            </a:r>
            <a:r>
              <a:rPr lang="en-US" dirty="0" err="1"/>
              <a:t>em</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0ceb96d9a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0ceb96d9a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err="1"/>
              <a:t>cat</a:t>
            </a:r>
            <a:r>
              <a:rPr lang="tr-TR"/>
              <a:t> file1.txt file2.txt &gt; file1andfile2.txt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0277fd514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g70277fd514_0_8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dirty="0">
                <a:solidFill>
                  <a:srgbClr val="202124"/>
                </a:solidFill>
                <a:highlight>
                  <a:srgbClr val="FFFFFF"/>
                </a:highlight>
              </a:rPr>
              <a:t>File </a:t>
            </a:r>
            <a:r>
              <a:rPr lang="en-US" sz="1200" b="1" dirty="0" err="1">
                <a:solidFill>
                  <a:srgbClr val="202124"/>
                </a:solidFill>
                <a:highlight>
                  <a:srgbClr val="FFFFFF"/>
                </a:highlight>
              </a:rPr>
              <a:t>globbing</a:t>
            </a:r>
            <a:r>
              <a:rPr lang="en-US" sz="1200" dirty="0">
                <a:solidFill>
                  <a:srgbClr val="202124"/>
                </a:solidFill>
                <a:highlight>
                  <a:srgbClr val="FFFFFF"/>
                </a:highlight>
              </a:rPr>
              <a:t> is a feature provided by the UNIX/</a:t>
            </a:r>
            <a:r>
              <a:rPr lang="en-US" sz="1200" b="1" dirty="0">
                <a:solidFill>
                  <a:srgbClr val="202124"/>
                </a:solidFill>
                <a:highlight>
                  <a:srgbClr val="FFFFFF"/>
                </a:highlight>
              </a:rPr>
              <a:t>Linux</a:t>
            </a:r>
            <a:r>
              <a:rPr lang="en-US" sz="1200" dirty="0">
                <a:solidFill>
                  <a:srgbClr val="202124"/>
                </a:solidFill>
                <a:highlight>
                  <a:srgbClr val="FFFFFF"/>
                </a:highlight>
              </a:rPr>
              <a:t> shell to represent multiple filenames by using special characters called wildcards with a single </a:t>
            </a:r>
            <a:r>
              <a:rPr lang="en-US" sz="1200" b="1" dirty="0">
                <a:solidFill>
                  <a:srgbClr val="202124"/>
                </a:solidFill>
                <a:highlight>
                  <a:srgbClr val="FFFFFF"/>
                </a:highlight>
              </a:rPr>
              <a:t>file</a:t>
            </a:r>
            <a:r>
              <a:rPr lang="en-US" sz="1200" dirty="0">
                <a:solidFill>
                  <a:srgbClr val="202124"/>
                </a:solidFill>
                <a:highlight>
                  <a:srgbClr val="FFFFFF"/>
                </a:highlight>
              </a:rPr>
              <a:t> name. A wildcard is essentially a symbol which may be used to substitute for one or more characters.</a:t>
            </a:r>
            <a:endParaRPr dirty="0"/>
          </a:p>
        </p:txBody>
      </p:sp>
    </p:spTree>
    <p:extLst>
      <p:ext uri="{BB962C8B-B14F-4D97-AF65-F5344CB8AC3E}">
        <p14:creationId xmlns:p14="http://schemas.microsoft.com/office/powerpoint/2010/main" val="30623958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f8c184cf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f8c184cf2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ls</a:t>
            </a:r>
            <a:r>
              <a:rPr lang="tr-TR" b="0" i="0" dirty="0">
                <a:solidFill>
                  <a:srgbClr val="292929"/>
                </a:solidFill>
                <a:effectLst/>
                <a:latin typeface="+mj-lt"/>
              </a:rPr>
              <a:t> y[abcd]ng.txt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a:solidFill>
                  <a:srgbClr val="292929"/>
                </a:solidFill>
                <a:effectLst/>
                <a:latin typeface="+mj-lt"/>
              </a:rPr>
              <a:t>yang.txt</a:t>
            </a:r>
          </a:p>
          <a:p>
            <a:pPr marL="0" lvl="0" indent="0" algn="l" rtl="0">
              <a:lnSpc>
                <a:spcPct val="100000"/>
              </a:lnSpc>
              <a:spcBef>
                <a:spcPts val="0"/>
              </a:spcBef>
              <a:spcAft>
                <a:spcPts val="0"/>
              </a:spcAft>
              <a:buSzPts val="1400"/>
              <a:buNone/>
            </a:pPr>
            <a:r>
              <a:rPr lang="tr-TR" b="0" i="0" dirty="0">
                <a:solidFill>
                  <a:srgbClr val="292929"/>
                </a:solidFill>
                <a:effectLst/>
                <a:latin typeface="+mj-lt"/>
              </a:rPr>
              <a:t>ybng.txt</a:t>
            </a:r>
          </a:p>
          <a:p>
            <a:pPr marL="0" lvl="0" indent="0" algn="l" rtl="0">
              <a:lnSpc>
                <a:spcPct val="100000"/>
              </a:lnSpc>
              <a:spcBef>
                <a:spcPts val="0"/>
              </a:spcBef>
              <a:spcAft>
                <a:spcPts val="0"/>
              </a:spcAft>
              <a:buSzPts val="1400"/>
              <a:buNone/>
            </a:pPr>
            <a:r>
              <a:rPr lang="tr-TR" b="0" i="0" dirty="0">
                <a:solidFill>
                  <a:srgbClr val="292929"/>
                </a:solidFill>
                <a:effectLst/>
                <a:latin typeface="+mj-lt"/>
              </a:rPr>
              <a:t>ycng.txt</a:t>
            </a:r>
          </a:p>
          <a:p>
            <a:pPr marL="0" lvl="0" indent="0" algn="l" rtl="0">
              <a:lnSpc>
                <a:spcPct val="100000"/>
              </a:lnSpc>
              <a:spcBef>
                <a:spcPts val="0"/>
              </a:spcBef>
              <a:spcAft>
                <a:spcPts val="0"/>
              </a:spcAft>
              <a:buSzPts val="1400"/>
              <a:buNone/>
            </a:pPr>
            <a:r>
              <a:rPr lang="tr-TR" b="0" i="0" dirty="0">
                <a:solidFill>
                  <a:srgbClr val="292929"/>
                </a:solidFill>
                <a:effectLst/>
                <a:latin typeface="+mj-lt"/>
              </a:rPr>
              <a:t>ydng.txt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ls</a:t>
            </a:r>
            <a:r>
              <a:rPr lang="tr-TR" b="0" i="0" dirty="0">
                <a:solidFill>
                  <a:srgbClr val="292929"/>
                </a:solidFill>
                <a:effectLst/>
                <a:latin typeface="+mj-lt"/>
              </a:rPr>
              <a:t> post[0-9].</a:t>
            </a:r>
            <a:r>
              <a:rPr lang="tr-TR" b="0" i="0" dirty="0" err="1">
                <a:solidFill>
                  <a:srgbClr val="292929"/>
                </a:solidFill>
                <a:effectLst/>
                <a:latin typeface="+mj-lt"/>
              </a:rPr>
              <a:t>tx</a:t>
            </a: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rm</a:t>
            </a:r>
            <a:r>
              <a:rPr lang="tr-TR" b="0" i="0" dirty="0">
                <a:solidFill>
                  <a:srgbClr val="292929"/>
                </a:solidFill>
                <a:effectLst/>
                <a:latin typeface="+mj-lt"/>
              </a:rPr>
              <a:t> *.txt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r>
              <a:rPr lang="tr-TR" b="0" i="0" dirty="0" err="1">
                <a:solidFill>
                  <a:srgbClr val="292929"/>
                </a:solidFill>
                <a:effectLst/>
                <a:latin typeface="+mj-lt"/>
              </a:rPr>
              <a:t>ls</a:t>
            </a:r>
            <a:r>
              <a:rPr lang="tr-TR" b="0" i="0" dirty="0">
                <a:solidFill>
                  <a:srgbClr val="292929"/>
                </a:solidFill>
                <a:effectLst/>
                <a:latin typeface="+mj-lt"/>
              </a:rPr>
              <a:t> ???t.txt	4 </a:t>
            </a:r>
            <a:r>
              <a:rPr lang="tr-TR" b="0" i="0" dirty="0" err="1">
                <a:solidFill>
                  <a:srgbClr val="292929"/>
                </a:solidFill>
                <a:effectLst/>
                <a:latin typeface="+mj-lt"/>
              </a:rPr>
              <a:t>characters</a:t>
            </a:r>
            <a:r>
              <a:rPr lang="tr-TR" b="0" i="0" dirty="0">
                <a:solidFill>
                  <a:srgbClr val="292929"/>
                </a:solidFill>
                <a:effectLst/>
                <a:latin typeface="+mj-lt"/>
              </a:rPr>
              <a:t> </a:t>
            </a:r>
            <a:r>
              <a:rPr lang="tr-TR" b="0" i="0" dirty="0" err="1">
                <a:solidFill>
                  <a:srgbClr val="292929"/>
                </a:solidFill>
                <a:effectLst/>
                <a:latin typeface="+mj-lt"/>
              </a:rPr>
              <a:t>long</a:t>
            </a:r>
            <a:r>
              <a:rPr lang="tr-TR" b="0" i="0" dirty="0">
                <a:solidFill>
                  <a:srgbClr val="292929"/>
                </a:solidFill>
                <a:effectLst/>
                <a:latin typeface="+mj-lt"/>
              </a:rPr>
              <a:t> </a:t>
            </a:r>
            <a:r>
              <a:rPr lang="tr-TR" b="0" i="0" dirty="0" err="1">
                <a:solidFill>
                  <a:srgbClr val="292929"/>
                </a:solidFill>
                <a:effectLst/>
                <a:latin typeface="+mj-lt"/>
              </a:rPr>
              <a:t>and</a:t>
            </a:r>
            <a:r>
              <a:rPr lang="tr-TR" b="0" i="0" dirty="0">
                <a:solidFill>
                  <a:srgbClr val="292929"/>
                </a:solidFill>
                <a:effectLst/>
                <a:latin typeface="+mj-lt"/>
              </a:rPr>
              <a:t> </a:t>
            </a:r>
            <a:r>
              <a:rPr lang="tr-TR" b="0" i="0" dirty="0" err="1">
                <a:solidFill>
                  <a:srgbClr val="292929"/>
                </a:solidFill>
                <a:effectLst/>
                <a:latin typeface="+mj-lt"/>
              </a:rPr>
              <a:t>the</a:t>
            </a:r>
            <a:r>
              <a:rPr lang="tr-TR" b="0" i="0" dirty="0">
                <a:solidFill>
                  <a:srgbClr val="292929"/>
                </a:solidFill>
                <a:effectLst/>
                <a:latin typeface="+mj-lt"/>
              </a:rPr>
              <a:t> </a:t>
            </a:r>
            <a:r>
              <a:rPr lang="tr-TR" b="0" i="0" dirty="0" err="1">
                <a:solidFill>
                  <a:srgbClr val="292929"/>
                </a:solidFill>
                <a:effectLst/>
                <a:latin typeface="+mj-lt"/>
              </a:rPr>
              <a:t>last</a:t>
            </a:r>
            <a:r>
              <a:rPr lang="tr-TR" b="0" i="0" dirty="0">
                <a:solidFill>
                  <a:srgbClr val="292929"/>
                </a:solidFill>
                <a:effectLst/>
                <a:latin typeface="+mj-lt"/>
              </a:rPr>
              <a:t> </a:t>
            </a:r>
            <a:r>
              <a:rPr lang="tr-TR" b="0" i="0" dirty="0" err="1">
                <a:solidFill>
                  <a:srgbClr val="292929"/>
                </a:solidFill>
                <a:effectLst/>
                <a:latin typeface="+mj-lt"/>
              </a:rPr>
              <a:t>character</a:t>
            </a:r>
            <a:r>
              <a:rPr lang="tr-TR" b="0" i="0" dirty="0">
                <a:solidFill>
                  <a:srgbClr val="292929"/>
                </a:solidFill>
                <a:effectLst/>
                <a:latin typeface="+mj-lt"/>
              </a:rPr>
              <a:t> is ‘t’</a:t>
            </a: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endParaRPr lang="tr-TR" b="0" i="0" dirty="0">
              <a:solidFill>
                <a:srgbClr val="292929"/>
              </a:solidFill>
              <a:effectLst/>
              <a:latin typeface="+mj-lt"/>
            </a:endParaRPr>
          </a:p>
          <a:p>
            <a:pPr marL="0" lvl="0" indent="0" algn="l" rtl="0">
              <a:lnSpc>
                <a:spcPct val="100000"/>
              </a:lnSpc>
              <a:spcBef>
                <a:spcPts val="0"/>
              </a:spcBef>
              <a:spcAft>
                <a:spcPts val="0"/>
              </a:spcAft>
              <a:buSzPts val="1400"/>
              <a:buNone/>
            </a:pPr>
            <a:endParaRPr dirty="0">
              <a:latin typeface="+mj-lt"/>
            </a:endParaRPr>
          </a:p>
        </p:txBody>
      </p:sp>
    </p:spTree>
    <p:extLst>
      <p:ext uri="{BB962C8B-B14F-4D97-AF65-F5344CB8AC3E}">
        <p14:creationId xmlns:p14="http://schemas.microsoft.com/office/powerpoint/2010/main" val="28600258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en-US" sz="1800"/>
              <a:t>There are hundreds of commands on Linux systems and it is not possible for us to explain each of them one by one. You can search internet for cheat sheets and check different commands.</a:t>
            </a:r>
            <a:endParaRPr sz="1800"/>
          </a:p>
          <a:p>
            <a:pPr marL="0" lvl="0" indent="0" algn="l" rtl="0">
              <a:lnSpc>
                <a:spcPct val="100000"/>
              </a:lnSpc>
              <a:spcBef>
                <a:spcPts val="0"/>
              </a:spcBef>
              <a:spcAft>
                <a:spcPts val="0"/>
              </a:spcAft>
              <a:buSzPts val="1400"/>
              <a:buNone/>
            </a:pPr>
            <a:endParaRPr sz="1800"/>
          </a:p>
          <a:p>
            <a:pPr marL="0" lvl="0" indent="0" algn="l" rtl="0">
              <a:lnSpc>
                <a:spcPct val="175000"/>
              </a:lnSpc>
              <a:spcBef>
                <a:spcPts val="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Linux commands may seem intimidating at first glance if you are not used to using the terminal. There are many commands for performing operations and processes on your Linux system.</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SzPts val="1100"/>
              <a:buNone/>
            </a:pPr>
            <a:r>
              <a:rPr lang="en-US" sz="1350">
                <a:solidFill>
                  <a:schemeClr val="dk1"/>
                </a:solidFill>
                <a:highlight>
                  <a:srgbClr val="FFFFFF"/>
                </a:highlight>
                <a:latin typeface="Roboto"/>
                <a:ea typeface="Roboto"/>
                <a:cs typeface="Roboto"/>
                <a:sym typeface="Roboto"/>
              </a:rPr>
              <a:t>No matter whether you are new to Linux or an experienced user, having a list of common commands close at hand is helpful.</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for exp</a:t>
            </a:r>
            <a:endParaRPr sz="1350">
              <a:solidFill>
                <a:schemeClr val="dk1"/>
              </a:solidFill>
              <a:highlight>
                <a:srgbClr val="FFFFFF"/>
              </a:highlight>
              <a:latin typeface="Roboto"/>
              <a:ea typeface="Roboto"/>
              <a:cs typeface="Roboto"/>
              <a:sym typeface="Roboto"/>
            </a:endParaRPr>
          </a:p>
          <a:p>
            <a:pPr marL="0" lvl="0" indent="0" algn="l" rtl="0">
              <a:lnSpc>
                <a:spcPct val="175000"/>
              </a:lnSpc>
              <a:spcBef>
                <a:spcPts val="1400"/>
              </a:spcBef>
              <a:spcAft>
                <a:spcPts val="0"/>
              </a:spcAft>
              <a:buClr>
                <a:schemeClr val="dk1"/>
              </a:buClr>
              <a:buSzPts val="1100"/>
              <a:buFont typeface="Arial"/>
              <a:buNone/>
            </a:pPr>
            <a:r>
              <a:rPr lang="en-US" sz="1350">
                <a:solidFill>
                  <a:schemeClr val="dk1"/>
                </a:solidFill>
                <a:highlight>
                  <a:srgbClr val="FFFFFF"/>
                </a:highlight>
                <a:latin typeface="Roboto"/>
                <a:ea typeface="Roboto"/>
                <a:cs typeface="Roboto"/>
                <a:sym typeface="Roboto"/>
              </a:rPr>
              <a:t>The more you use Linux commands, the better you will get at remembering them. Do not stress about memorizing their syntax; use our cheat sheet.;</a:t>
            </a:r>
            <a:endParaRPr sz="1350">
              <a:solidFill>
                <a:schemeClr val="dk1"/>
              </a:solidFill>
              <a:highlight>
                <a:srgbClr val="FFFFFF"/>
              </a:highlight>
              <a:latin typeface="Roboto"/>
              <a:ea typeface="Roboto"/>
              <a:cs typeface="Roboto"/>
              <a:sym typeface="Roboto"/>
            </a:endParaRPr>
          </a:p>
          <a:p>
            <a:pPr marL="0" lvl="0" indent="0" algn="l" rtl="0">
              <a:lnSpc>
                <a:spcPct val="100000"/>
              </a:lnSpc>
              <a:spcBef>
                <a:spcPts val="0"/>
              </a:spcBef>
              <a:spcAft>
                <a:spcPts val="0"/>
              </a:spcAft>
              <a:buSzPts val="1400"/>
              <a:buNone/>
            </a:pPr>
            <a:r>
              <a:rPr lang="en-US" sz="1800" u="sng">
                <a:solidFill>
                  <a:schemeClr val="hlink"/>
                </a:solidFill>
                <a:hlinkClick r:id="rId3"/>
              </a:rPr>
              <a:t>https://phoenixnap.com/kb/linux-commands-cheat-sheet</a:t>
            </a:r>
            <a:endParaRPr sz="1800"/>
          </a:p>
          <a:p>
            <a:pPr marL="0" lvl="0" indent="0" algn="l" rtl="0">
              <a:lnSpc>
                <a:spcPct val="100000"/>
              </a:lnSpc>
              <a:spcBef>
                <a:spcPts val="0"/>
              </a:spcBef>
              <a:spcAft>
                <a:spcPts val="0"/>
              </a:spcAft>
              <a:buSzPts val="1400"/>
              <a:buNone/>
            </a:pPr>
            <a:endParaRPr sz="18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38663464f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 name="Google Shape;212;ge38663464f_0_6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0ceb96d9a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0ceb96d9a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algn="l" rtl="0">
              <a:spcBef>
                <a:spcPts val="0"/>
              </a:spcBef>
              <a:spcAft>
                <a:spcPts val="0"/>
              </a:spcAft>
              <a:buFont typeface="+mj-lt"/>
              <a:buAutoNum type="arabicPeriod"/>
            </a:pPr>
            <a:r>
              <a:rPr lang="tr-TR" b="0" dirty="0" err="1"/>
              <a:t>ls</a:t>
            </a:r>
            <a:endParaRPr lang="tr-TR" b="0" dirty="0"/>
          </a:p>
          <a:p>
            <a:pPr marL="228600" lvl="0" indent="-228600" algn="l" rtl="0">
              <a:spcBef>
                <a:spcPts val="0"/>
              </a:spcBef>
              <a:spcAft>
                <a:spcPts val="0"/>
              </a:spcAft>
              <a:buFont typeface="+mj-lt"/>
              <a:buAutoNum type="arabicPeriod"/>
            </a:pPr>
            <a:r>
              <a:rPr lang="en-US" b="0" dirty="0" err="1"/>
              <a:t>mkdir</a:t>
            </a:r>
            <a:r>
              <a:rPr lang="en-US" b="0" dirty="0"/>
              <a:t> </a:t>
            </a:r>
            <a:r>
              <a:rPr lang="en-US" b="0" dirty="0" err="1"/>
              <a:t>clarusway</a:t>
            </a:r>
            <a:endParaRPr lang="tr-TR" b="0" dirty="0"/>
          </a:p>
          <a:p>
            <a:pPr marL="228600" lvl="0" indent="-228600" algn="l" rtl="0">
              <a:spcBef>
                <a:spcPts val="0"/>
              </a:spcBef>
              <a:spcAft>
                <a:spcPts val="0"/>
              </a:spcAft>
              <a:buFont typeface="+mj-lt"/>
              <a:buAutoNum type="arabicPeriod"/>
            </a:pPr>
            <a:r>
              <a:rPr lang="tr-TR" b="0" dirty="0"/>
              <a:t>cd </a:t>
            </a:r>
            <a:r>
              <a:rPr lang="tr-TR" b="0" dirty="0" err="1"/>
              <a:t>clarusway</a:t>
            </a:r>
            <a:endParaRPr lang="tr-TR" b="0" dirty="0"/>
          </a:p>
          <a:p>
            <a:pPr marL="228600" lvl="0" indent="-228600" algn="l" rtl="0">
              <a:spcBef>
                <a:spcPts val="0"/>
              </a:spcBef>
              <a:spcAft>
                <a:spcPts val="0"/>
              </a:spcAft>
              <a:buFont typeface="+mj-lt"/>
              <a:buAutoNum type="arabicPeriod"/>
            </a:pPr>
            <a:r>
              <a:rPr lang="tr-TR" b="0" dirty="0" err="1"/>
              <a:t>mkdir</a:t>
            </a:r>
            <a:r>
              <a:rPr lang="tr-TR" b="0" dirty="0"/>
              <a:t> </a:t>
            </a:r>
            <a:r>
              <a:rPr lang="tr-TR" b="0" dirty="0" err="1"/>
              <a:t>lessons</a:t>
            </a:r>
            <a:endParaRPr lang="tr-TR" b="0" dirty="0"/>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b="0" dirty="0"/>
              <a:t>cd </a:t>
            </a:r>
            <a:r>
              <a:rPr lang="tr-TR" b="0" dirty="0" err="1"/>
              <a:t>lessons</a:t>
            </a:r>
            <a:r>
              <a:rPr lang="tr-TR" b="0" dirty="0"/>
              <a:t>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b="0" dirty="0" err="1"/>
              <a:t>touch</a:t>
            </a:r>
            <a:r>
              <a:rPr lang="tr-TR" b="0" dirty="0"/>
              <a:t> linux.txt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b="0" dirty="0" err="1"/>
              <a:t>echo</a:t>
            </a:r>
            <a:r>
              <a:rPr lang="tr-TR" b="0" dirty="0"/>
              <a:t> "</a:t>
            </a:r>
            <a:r>
              <a:rPr lang="en-US" sz="1100" b="0" dirty="0">
                <a:solidFill>
                  <a:srgbClr val="373A3C"/>
                </a:solidFill>
              </a:rPr>
              <a:t>I love </a:t>
            </a:r>
            <a:r>
              <a:rPr lang="en-US" sz="1100" b="0" dirty="0" err="1">
                <a:solidFill>
                  <a:srgbClr val="373A3C"/>
                </a:solidFill>
              </a:rPr>
              <a:t>linux</a:t>
            </a:r>
            <a:r>
              <a:rPr lang="tr-TR" sz="1100" b="0" dirty="0">
                <a:solidFill>
                  <a:srgbClr val="373A3C"/>
                </a:solidFill>
              </a:rPr>
              <a:t>" &gt;linux.txt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touch</a:t>
            </a:r>
            <a:r>
              <a:rPr lang="tr-TR" sz="1100" b="0" dirty="0">
                <a:solidFill>
                  <a:srgbClr val="373A3C"/>
                </a:solidFill>
              </a:rPr>
              <a:t> html.txt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echo</a:t>
            </a:r>
            <a:r>
              <a:rPr lang="tr-TR" sz="1100" b="0" dirty="0">
                <a:solidFill>
                  <a:srgbClr val="373A3C"/>
                </a:solidFill>
              </a:rPr>
              <a:t> </a:t>
            </a:r>
            <a:r>
              <a:rPr lang="en-US" sz="1100" b="0" dirty="0">
                <a:solidFill>
                  <a:srgbClr val="373A3C"/>
                </a:solidFill>
              </a:rPr>
              <a:t>I </a:t>
            </a:r>
            <a:r>
              <a:rPr lang="tr-TR" sz="1100" b="0" dirty="0">
                <a:solidFill>
                  <a:srgbClr val="373A3C"/>
                </a:solidFill>
              </a:rPr>
              <a:t>"</a:t>
            </a:r>
            <a:r>
              <a:rPr lang="en-US" sz="1100" b="0" dirty="0">
                <a:solidFill>
                  <a:srgbClr val="373A3C"/>
                </a:solidFill>
              </a:rPr>
              <a:t>can create a website</a:t>
            </a:r>
            <a:r>
              <a:rPr lang="tr-TR" sz="1100" b="0" dirty="0">
                <a:solidFill>
                  <a:srgbClr val="373A3C"/>
                </a:solidFill>
              </a:rPr>
              <a:t>" &gt; html.txt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mkdir</a:t>
            </a:r>
            <a:r>
              <a:rPr lang="tr-TR" sz="1100" b="0" dirty="0">
                <a:solidFill>
                  <a:srgbClr val="373A3C"/>
                </a:solidFill>
              </a:rPr>
              <a:t> </a:t>
            </a:r>
            <a:r>
              <a:rPr lang="tr-TR" sz="1100" b="0" dirty="0" err="1">
                <a:solidFill>
                  <a:srgbClr val="373A3C"/>
                </a:solidFill>
              </a:rPr>
              <a:t>materials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r>
              <a:rPr lang="tr-TR" sz="1100" b="0" dirty="0" err="1">
                <a:solidFill>
                  <a:srgbClr val="373A3C"/>
                </a:solidFill>
              </a:rPr>
              <a:t>materials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mkdir</a:t>
            </a:r>
            <a:r>
              <a:rPr lang="tr-TR" sz="1100" b="0" dirty="0">
                <a:solidFill>
                  <a:srgbClr val="373A3C"/>
                </a:solidFill>
              </a:rPr>
              <a:t> </a:t>
            </a:r>
            <a:r>
              <a:rPr lang="tr-TR" sz="1100" b="0" dirty="0" err="1">
                <a:solidFill>
                  <a:srgbClr val="373A3C"/>
                </a:solidFill>
              </a:rPr>
              <a:t>pre-class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r>
              <a:rPr lang="tr-TR" sz="1100" b="0" dirty="0" err="1">
                <a:solidFill>
                  <a:srgbClr val="373A3C"/>
                </a:solidFill>
              </a:rPr>
              <a:t>pre-class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touch</a:t>
            </a:r>
            <a:r>
              <a:rPr lang="tr-TR" sz="1100" b="0" dirty="0">
                <a:solidFill>
                  <a:srgbClr val="373A3C"/>
                </a:solidFill>
              </a:rPr>
              <a:t> lms.txt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mkdir</a:t>
            </a:r>
            <a:r>
              <a:rPr lang="tr-TR" sz="1100" b="0" dirty="0">
                <a:solidFill>
                  <a:srgbClr val="373A3C"/>
                </a:solidFill>
              </a:rPr>
              <a:t> post-</a:t>
            </a:r>
            <a:r>
              <a:rPr lang="tr-TR" sz="1100" b="0" dirty="0" err="1">
                <a:solidFill>
                  <a:srgbClr val="373A3C"/>
                </a:solidFill>
              </a:rPr>
              <a:t>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a:solidFill>
                  <a:srgbClr val="373A3C"/>
                </a:solidFill>
              </a:rPr>
              <a:t>cd post-</a:t>
            </a:r>
            <a:r>
              <a:rPr lang="tr-TR" sz="1100" b="0" dirty="0" err="1">
                <a:solidFill>
                  <a:srgbClr val="373A3C"/>
                </a:solidFill>
              </a:rPr>
              <a:t>class</a:t>
            </a:r>
            <a:endParaRPr lang="tr-TR" sz="1100" b="0"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tr-TR" sz="1100" b="0" dirty="0" err="1">
                <a:solidFill>
                  <a:srgbClr val="373A3C"/>
                </a:solidFill>
              </a:rPr>
              <a:t>touch</a:t>
            </a:r>
            <a:r>
              <a:rPr lang="tr-TR" sz="1100" b="0" dirty="0">
                <a:solidFill>
                  <a:srgbClr val="373A3C"/>
                </a:solidFill>
              </a:rPr>
              <a:t> try-it.txt</a:t>
            </a: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tr-TR" sz="1100" b="1" dirty="0">
              <a:solidFill>
                <a:srgbClr val="373A3C"/>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tr-TR" dirty="0" err="1"/>
              <a:t>Short</a:t>
            </a:r>
            <a:r>
              <a:rPr lang="tr-TR" dirty="0"/>
              <a:t> </a:t>
            </a:r>
            <a:r>
              <a:rPr lang="tr-TR" dirty="0" err="1"/>
              <a:t>cut</a:t>
            </a:r>
            <a:r>
              <a:rPr lang="tr-TR" dirty="0"/>
              <a:t> 3-4  = </a:t>
            </a:r>
            <a:r>
              <a:rPr lang="tr-TR" dirty="0" err="1"/>
              <a:t>mkdir</a:t>
            </a:r>
            <a:r>
              <a:rPr lang="tr-TR" dirty="0"/>
              <a:t> </a:t>
            </a:r>
            <a:r>
              <a:rPr lang="tr-TR" dirty="0" err="1"/>
              <a:t>clarusway</a:t>
            </a:r>
            <a:r>
              <a:rPr lang="tr-TR" dirty="0"/>
              <a:t>/</a:t>
            </a:r>
            <a:r>
              <a:rPr lang="tr-TR" dirty="0" err="1"/>
              <a:t>lessons</a:t>
            </a:r>
            <a:r>
              <a:rPr lang="tr-TR" dirty="0"/>
              <a:t> </a:t>
            </a:r>
          </a:p>
          <a:p>
            <a:pPr marL="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tr-TR" dirty="0"/>
              <a:t>	</a:t>
            </a:r>
            <a:r>
              <a:rPr lang="tr-TR" dirty="0" err="1"/>
              <a:t>touch</a:t>
            </a:r>
            <a:r>
              <a:rPr lang="tr-TR" dirty="0"/>
              <a:t> </a:t>
            </a:r>
            <a:r>
              <a:rPr lang="tr-TR" dirty="0" err="1"/>
              <a:t>lessons</a:t>
            </a:r>
            <a:r>
              <a:rPr lang="tr-TR" dirty="0"/>
              <a:t>/linux.txt	 </a:t>
            </a:r>
            <a:endParaRPr lang="en-US" sz="1100" b="1" dirty="0">
              <a:solidFill>
                <a:srgbClr val="373A3C"/>
              </a:solidFill>
            </a:endParaRPr>
          </a:p>
          <a:p>
            <a:pPr marL="2286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endParaRPr lang="tr-TR" dirty="0"/>
          </a:p>
          <a:p>
            <a:pPr marL="228600" lvl="0" indent="-228600" algn="l" rtl="0">
              <a:spcBef>
                <a:spcPts val="0"/>
              </a:spcBef>
              <a:spcAft>
                <a:spcPts val="0"/>
              </a:spcAft>
              <a:buFont typeface="+mj-lt"/>
              <a:buAutoNum type="arabicPeriod"/>
            </a:pPr>
            <a:endParaRPr lang="tr-TR" dirty="0"/>
          </a:p>
          <a:p>
            <a:pPr marL="228600" lvl="0" indent="-228600" algn="l" rtl="0">
              <a:spcBef>
                <a:spcPts val="0"/>
              </a:spcBef>
              <a:spcAft>
                <a:spcPts val="0"/>
              </a:spcAft>
              <a:buAutoNum type="arabicPlain" startAt="4"/>
            </a:pPr>
            <a:endParaRPr lang="tr-TR" dirty="0"/>
          </a:p>
          <a:p>
            <a:pPr marL="228600" lvl="0" indent="-228600" algn="l" rtl="0">
              <a:spcBef>
                <a:spcPts val="0"/>
              </a:spcBef>
              <a:spcAft>
                <a:spcPts val="0"/>
              </a:spcAft>
              <a:buAutoNum type="arabicPlain" startAt="4"/>
            </a:pPr>
            <a:endParaRPr lang="tr-TR" dirty="0"/>
          </a:p>
          <a:p>
            <a:pPr marL="0" lvl="0" indent="0" algn="l" rtl="0">
              <a:spcBef>
                <a:spcPts val="0"/>
              </a:spcBef>
              <a:spcAft>
                <a:spcPts val="0"/>
              </a:spcAft>
              <a:buNone/>
            </a:pPr>
            <a:endParaRPr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9bcca616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9bcca6169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tr-TR" sz="1800">
                <a:solidFill>
                  <a:schemeClr val="dk1"/>
                </a:solidFill>
              </a:rPr>
              <a:t>First, why Linux? You can find hundreds of reasons for migrating from Windows to Linux. Here are just a few of them. I will not dive details, instead just give the headlines.</a:t>
            </a:r>
            <a:endParaRPr sz="1800">
              <a:solidFill>
                <a:schemeClr val="dk1"/>
              </a:solidFill>
            </a:endParaRPr>
          </a:p>
          <a:p>
            <a:pPr marL="0" lvl="0" indent="0" algn="l" rtl="0">
              <a:spcBef>
                <a:spcPts val="0"/>
              </a:spcBef>
              <a:spcAft>
                <a:spcPts val="0"/>
              </a:spcAft>
              <a:buClr>
                <a:schemeClr val="dk1"/>
              </a:buClr>
              <a:buSzPts val="1400"/>
              <a:buFont typeface="Arial"/>
              <a:buNone/>
            </a:pPr>
            <a:endParaRPr sz="1800">
              <a:solidFill>
                <a:schemeClr val="dk1"/>
              </a:solidFill>
            </a:endParaRPr>
          </a:p>
          <a:p>
            <a:pPr marL="0" lvl="0" indent="0" algn="l" rtl="0">
              <a:spcBef>
                <a:spcPts val="0"/>
              </a:spcBef>
              <a:spcAft>
                <a:spcPts val="0"/>
              </a:spcAft>
              <a:buClr>
                <a:schemeClr val="dk1"/>
              </a:buClr>
              <a:buSzPts val="1400"/>
              <a:buFont typeface="Arial"/>
              <a:buNone/>
            </a:pPr>
            <a:r>
              <a:rPr lang="tr-TR" sz="1800" u="sng">
                <a:solidFill>
                  <a:schemeClr val="hlink"/>
                </a:solidFill>
                <a:hlinkClick r:id="rId3"/>
              </a:rPr>
              <a:t>http://www.linuxandubuntu.com/home/10-reasons-why-linux-is-better-than-windows#:~:text=Linux%20can%20be%20installed%20and,as%20per%20the%20user%20requirements</a:t>
            </a:r>
            <a:r>
              <a:rPr lang="tr-TR" sz="1800">
                <a:solidFill>
                  <a:schemeClr val="dk1"/>
                </a:solidFill>
              </a:rPr>
              <a:t>.</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c4f907b67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gc4f907b67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3A3F50"/>
              </a:buClr>
              <a:buSzPts val="1400"/>
              <a:buFont typeface="Arial"/>
              <a:buNone/>
            </a:pPr>
            <a:r>
              <a:rPr lang="tr-TR" sz="1800">
                <a:solidFill>
                  <a:schemeClr val="dk1"/>
                </a:solidFill>
              </a:rPr>
              <a:t>Yes, you see the the most famous and known companies in the world, right?</a:t>
            </a:r>
            <a:endParaRPr sz="1800">
              <a:solidFill>
                <a:srgbClr val="3A3F50"/>
              </a:solidFill>
            </a:endParaRPr>
          </a:p>
          <a:p>
            <a:pPr marL="0" lvl="0" indent="0" algn="l" rtl="0">
              <a:spcBef>
                <a:spcPts val="0"/>
              </a:spcBef>
              <a:spcAft>
                <a:spcPts val="0"/>
              </a:spcAft>
              <a:buClr>
                <a:schemeClr val="dk1"/>
              </a:buClr>
              <a:buSzPts val="1400"/>
              <a:buFont typeface="Arial"/>
              <a:buNone/>
            </a:pPr>
            <a:endParaRPr sz="18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808537E-B52B-927A-E1C1-E02B99102A8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0841FF75-D7B1-6059-2E28-FF321CEBE0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49FF91F3-5681-531D-9891-63FF1CABDA0B}"/>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5" name="Alt Bilgi Yer Tutucusu 4">
            <a:extLst>
              <a:ext uri="{FF2B5EF4-FFF2-40B4-BE49-F238E27FC236}">
                <a16:creationId xmlns:a16="http://schemas.microsoft.com/office/drawing/2014/main" id="{C742881E-A3EE-ECD1-3562-8865775F9BB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45608D3-FFCA-397A-6B60-A6604610DC54}"/>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1417708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889A5C5-B674-42EC-D7A9-BC4E6C70F5BE}"/>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3F49D234-8E65-3F4D-8528-779C178EE2BF}"/>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9E13A88-155E-21D8-F944-B7EC9938543C}"/>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5" name="Alt Bilgi Yer Tutucusu 4">
            <a:extLst>
              <a:ext uri="{FF2B5EF4-FFF2-40B4-BE49-F238E27FC236}">
                <a16:creationId xmlns:a16="http://schemas.microsoft.com/office/drawing/2014/main" id="{6067D77D-4D6C-2420-170A-72BB26439F6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99FDE63-BD5C-AFDF-27F8-FCECB927FB0A}"/>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74888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1C34C28B-DD66-5FD3-B430-12DBC79D47A5}"/>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F02EF3C3-0710-DF8B-F3A2-CB8DC8B62F96}"/>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07A3428B-F2D7-AF23-7578-1B3CEC2361C2}"/>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5" name="Alt Bilgi Yer Tutucusu 4">
            <a:extLst>
              <a:ext uri="{FF2B5EF4-FFF2-40B4-BE49-F238E27FC236}">
                <a16:creationId xmlns:a16="http://schemas.microsoft.com/office/drawing/2014/main" id="{1E06D8D5-2AF1-D8E9-7CBE-E1BFD3C9C3C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44AF4B61-B0A3-087C-5EFD-8F1754E25995}"/>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37982215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1435100" y="2484800"/>
            <a:ext cx="6616800" cy="18884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SzPts val="4800"/>
              <a:buNone/>
              <a:defRPr>
                <a:solidFill>
                  <a:srgbClr val="5190CE"/>
                </a:solidFill>
              </a:defRPr>
            </a:lvl1pPr>
            <a:lvl2pPr lvl="1" algn="l">
              <a:lnSpc>
                <a:spcPct val="90000"/>
              </a:lnSpc>
              <a:spcBef>
                <a:spcPts val="0"/>
              </a:spcBef>
              <a:spcAft>
                <a:spcPts val="0"/>
              </a:spcAft>
              <a:buSzPts val="4800"/>
              <a:buNone/>
              <a:defRPr/>
            </a:lvl2pPr>
            <a:lvl3pPr lvl="2" algn="l">
              <a:lnSpc>
                <a:spcPct val="90000"/>
              </a:lnSpc>
              <a:spcBef>
                <a:spcPts val="0"/>
              </a:spcBef>
              <a:spcAft>
                <a:spcPts val="0"/>
              </a:spcAft>
              <a:buSzPts val="4800"/>
              <a:buNone/>
              <a:defRPr/>
            </a:lvl3pPr>
            <a:lvl4pPr lvl="3" algn="l">
              <a:lnSpc>
                <a:spcPct val="90000"/>
              </a:lnSpc>
              <a:spcBef>
                <a:spcPts val="0"/>
              </a:spcBef>
              <a:spcAft>
                <a:spcPts val="0"/>
              </a:spcAft>
              <a:buSzPts val="4800"/>
              <a:buNone/>
              <a:defRPr/>
            </a:lvl4pPr>
            <a:lvl5pPr lvl="4" algn="l">
              <a:lnSpc>
                <a:spcPct val="90000"/>
              </a:lnSpc>
              <a:spcBef>
                <a:spcPts val="0"/>
              </a:spcBef>
              <a:spcAft>
                <a:spcPts val="0"/>
              </a:spcAft>
              <a:buSzPts val="4800"/>
              <a:buNone/>
              <a:defRPr/>
            </a:lvl5pPr>
            <a:lvl6pPr lvl="5" algn="l">
              <a:lnSpc>
                <a:spcPct val="90000"/>
              </a:lnSpc>
              <a:spcBef>
                <a:spcPts val="0"/>
              </a:spcBef>
              <a:spcAft>
                <a:spcPts val="0"/>
              </a:spcAft>
              <a:buSzPts val="4800"/>
              <a:buNone/>
              <a:defRPr/>
            </a:lvl6pPr>
            <a:lvl7pPr lvl="6" algn="l">
              <a:lnSpc>
                <a:spcPct val="90000"/>
              </a:lnSpc>
              <a:spcBef>
                <a:spcPts val="0"/>
              </a:spcBef>
              <a:spcAft>
                <a:spcPts val="0"/>
              </a:spcAft>
              <a:buSzPts val="4800"/>
              <a:buNone/>
              <a:defRPr/>
            </a:lvl7pPr>
            <a:lvl8pPr lvl="7" algn="l">
              <a:lnSpc>
                <a:spcPct val="90000"/>
              </a:lnSpc>
              <a:spcBef>
                <a:spcPts val="0"/>
              </a:spcBef>
              <a:spcAft>
                <a:spcPts val="0"/>
              </a:spcAft>
              <a:buSzPts val="4800"/>
              <a:buNone/>
              <a:defRPr/>
            </a:lvl8pPr>
            <a:lvl9pPr lvl="8" algn="l">
              <a:lnSpc>
                <a:spcPct val="90000"/>
              </a:lnSpc>
              <a:spcBef>
                <a:spcPts val="0"/>
              </a:spcBef>
              <a:spcAft>
                <a:spcPts val="0"/>
              </a:spcAft>
              <a:buSzPts val="4800"/>
              <a:buNone/>
              <a:defRPr/>
            </a:lvl9pPr>
          </a:lstStyle>
          <a:p>
            <a:endParaRPr/>
          </a:p>
        </p:txBody>
      </p:sp>
      <p:sp>
        <p:nvSpPr>
          <p:cNvPr id="12" name="Google Shape;12;p2"/>
          <p:cNvSpPr/>
          <p:nvPr/>
        </p:nvSpPr>
        <p:spPr>
          <a:xfrm rot="5400000">
            <a:off x="-404500" y="2889207"/>
            <a:ext cx="1888400" cy="10796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13" name="Google Shape;13;p2"/>
          <p:cNvPicPr preferRelativeResize="0"/>
          <p:nvPr/>
        </p:nvPicPr>
        <p:blipFill rotWithShape="1">
          <a:blip r:embed="rId2">
            <a:alphaModFix/>
          </a:blip>
          <a:srcRect/>
          <a:stretch/>
        </p:blipFill>
        <p:spPr>
          <a:xfrm>
            <a:off x="92355" y="6364051"/>
            <a:ext cx="1692800" cy="362967"/>
          </a:xfrm>
          <a:prstGeom prst="rect">
            <a:avLst/>
          </a:prstGeom>
          <a:noFill/>
          <a:ln>
            <a:noFill/>
          </a:ln>
        </p:spPr>
      </p:pic>
      <p:sp>
        <p:nvSpPr>
          <p:cNvPr id="14" name="Google Shape;14;p2"/>
          <p:cNvSpPr txBox="1"/>
          <p:nvPr/>
        </p:nvSpPr>
        <p:spPr>
          <a:xfrm>
            <a:off x="1686133" y="6155033"/>
            <a:ext cx="442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867" b="0" i="0" u="none" strike="noStrike" cap="none">
                <a:solidFill>
                  <a:srgbClr val="000000"/>
                </a:solidFill>
                <a:latin typeface="Times New Roman"/>
                <a:ea typeface="Times New Roman"/>
                <a:cs typeface="Times New Roman"/>
                <a:sym typeface="Times New Roman"/>
              </a:rPr>
              <a:t>©</a:t>
            </a:r>
            <a:endParaRPr sz="1867"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87139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6"/>
        <p:cNvGrpSpPr/>
        <p:nvPr/>
      </p:nvGrpSpPr>
      <p:grpSpPr>
        <a:xfrm>
          <a:off x="0" y="0"/>
          <a:ext cx="0" cy="0"/>
          <a:chOff x="0" y="0"/>
          <a:chExt cx="0" cy="0"/>
        </a:xfrm>
      </p:grpSpPr>
      <p:sp>
        <p:nvSpPr>
          <p:cNvPr id="27" name="Google Shape;27;p5"/>
          <p:cNvSpPr/>
          <p:nvPr/>
        </p:nvSpPr>
        <p:spPr>
          <a:xfrm flipH="1">
            <a:off x="11582400" y="6233133"/>
            <a:ext cx="624800" cy="624800"/>
          </a:xfrm>
          <a:prstGeom prst="rtTriangle">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71A0CF"/>
              </a:solidFill>
              <a:latin typeface="Arial"/>
              <a:ea typeface="Arial"/>
              <a:cs typeface="Arial"/>
              <a:sym typeface="Arial"/>
            </a:endParaRPr>
          </a:p>
        </p:txBody>
      </p:sp>
      <p:sp>
        <p:nvSpPr>
          <p:cNvPr id="28" name="Google Shape;28;p5"/>
          <p:cNvSpPr txBox="1">
            <a:spLocks noGrp="1"/>
          </p:cNvSpPr>
          <p:nvPr>
            <p:ph type="body" idx="1"/>
          </p:nvPr>
        </p:nvSpPr>
        <p:spPr>
          <a:xfrm>
            <a:off x="609600" y="1949800"/>
            <a:ext cx="5826000" cy="4588800"/>
          </a:xfrm>
          <a:prstGeom prst="rect">
            <a:avLst/>
          </a:prstGeom>
          <a:noFill/>
          <a:ln>
            <a:noFill/>
          </a:ln>
        </p:spPr>
        <p:txBody>
          <a:bodyPr spcFirstLastPara="1" wrap="square" lIns="0" tIns="0" rIns="0" bIns="0" anchor="t" anchorCtr="0">
            <a:noAutofit/>
          </a:bodyPr>
          <a:lstStyle>
            <a:lvl1pPr marL="609585" lvl="0" indent="-457189" algn="l">
              <a:lnSpc>
                <a:spcPct val="110000"/>
              </a:lnSpc>
              <a:spcBef>
                <a:spcPts val="800"/>
              </a:spcBef>
              <a:spcAft>
                <a:spcPts val="0"/>
              </a:spcAft>
              <a:buClr>
                <a:srgbClr val="741B47"/>
              </a:buClr>
              <a:buSzPts val="1800"/>
              <a:buChar char="▸"/>
              <a:defRPr sz="2400"/>
            </a:lvl1pPr>
            <a:lvl2pPr marL="1219170" lvl="1" indent="-457189" algn="l">
              <a:lnSpc>
                <a:spcPct val="110000"/>
              </a:lnSpc>
              <a:spcBef>
                <a:spcPts val="800"/>
              </a:spcBef>
              <a:spcAft>
                <a:spcPts val="0"/>
              </a:spcAft>
              <a:buClr>
                <a:srgbClr val="741B47"/>
              </a:buClr>
              <a:buSzPts val="1800"/>
              <a:buChar char="▹"/>
              <a:defRPr sz="2400"/>
            </a:lvl2pPr>
            <a:lvl3pPr marL="1828754" lvl="2" indent="-457189" algn="l">
              <a:lnSpc>
                <a:spcPct val="110000"/>
              </a:lnSpc>
              <a:spcBef>
                <a:spcPts val="800"/>
              </a:spcBef>
              <a:spcAft>
                <a:spcPts val="0"/>
              </a:spcAft>
              <a:buClr>
                <a:srgbClr val="741B47"/>
              </a:buClr>
              <a:buSzPts val="1800"/>
              <a:buChar char="▹"/>
              <a:defRPr sz="2400"/>
            </a:lvl3pPr>
            <a:lvl4pPr marL="2438339" lvl="3" indent="-457189" algn="l">
              <a:lnSpc>
                <a:spcPct val="110000"/>
              </a:lnSpc>
              <a:spcBef>
                <a:spcPts val="800"/>
              </a:spcBef>
              <a:spcAft>
                <a:spcPts val="0"/>
              </a:spcAft>
              <a:buClr>
                <a:srgbClr val="741B47"/>
              </a:buClr>
              <a:buSzPts val="1800"/>
              <a:buChar char="▹"/>
              <a:defRPr sz="2400"/>
            </a:lvl4pPr>
            <a:lvl5pPr marL="3047924" lvl="4" indent="-457189" algn="l">
              <a:lnSpc>
                <a:spcPct val="110000"/>
              </a:lnSpc>
              <a:spcBef>
                <a:spcPts val="800"/>
              </a:spcBef>
              <a:spcAft>
                <a:spcPts val="0"/>
              </a:spcAft>
              <a:buClr>
                <a:srgbClr val="741B47"/>
              </a:buClr>
              <a:buSzPts val="1800"/>
              <a:buChar char="▹"/>
              <a:defRPr sz="2400"/>
            </a:lvl5pPr>
            <a:lvl6pPr marL="3657509" lvl="5" indent="-457189" algn="l">
              <a:lnSpc>
                <a:spcPct val="110000"/>
              </a:lnSpc>
              <a:spcBef>
                <a:spcPts val="800"/>
              </a:spcBef>
              <a:spcAft>
                <a:spcPts val="0"/>
              </a:spcAft>
              <a:buClr>
                <a:srgbClr val="741B47"/>
              </a:buClr>
              <a:buSzPts val="1800"/>
              <a:buChar char="▹"/>
              <a:defRPr sz="2400"/>
            </a:lvl6pPr>
            <a:lvl7pPr marL="4267093" lvl="6" indent="-457189" algn="l">
              <a:lnSpc>
                <a:spcPct val="110000"/>
              </a:lnSpc>
              <a:spcBef>
                <a:spcPts val="800"/>
              </a:spcBef>
              <a:spcAft>
                <a:spcPts val="0"/>
              </a:spcAft>
              <a:buClr>
                <a:srgbClr val="741B47"/>
              </a:buClr>
              <a:buSzPts val="1800"/>
              <a:buChar char="▹"/>
              <a:defRPr sz="2400"/>
            </a:lvl7pPr>
            <a:lvl8pPr marL="4876678" lvl="7" indent="-457189" algn="l">
              <a:lnSpc>
                <a:spcPct val="110000"/>
              </a:lnSpc>
              <a:spcBef>
                <a:spcPts val="800"/>
              </a:spcBef>
              <a:spcAft>
                <a:spcPts val="0"/>
              </a:spcAft>
              <a:buClr>
                <a:srgbClr val="741B47"/>
              </a:buClr>
              <a:buSzPts val="1800"/>
              <a:buChar char="▹"/>
              <a:defRPr sz="2400"/>
            </a:lvl8pPr>
            <a:lvl9pPr marL="5486263" lvl="8" indent="-457189" algn="l">
              <a:lnSpc>
                <a:spcPct val="110000"/>
              </a:lnSpc>
              <a:spcBef>
                <a:spcPts val="800"/>
              </a:spcBef>
              <a:spcAft>
                <a:spcPts val="0"/>
              </a:spcAft>
              <a:buClr>
                <a:srgbClr val="741B47"/>
              </a:buClr>
              <a:buSzPts val="1800"/>
              <a:buChar char="▹"/>
              <a:defRPr sz="2400"/>
            </a:lvl9pPr>
          </a:lstStyle>
          <a:p>
            <a:endParaRPr/>
          </a:p>
        </p:txBody>
      </p:sp>
      <p:sp>
        <p:nvSpPr>
          <p:cNvPr id="29" name="Google Shape;29;p5"/>
          <p:cNvSpPr txBox="1">
            <a:spLocks noGrp="1"/>
          </p:cNvSpPr>
          <p:nvPr>
            <p:ph type="sldNum" idx="12"/>
          </p:nvPr>
        </p:nvSpPr>
        <p:spPr>
          <a:xfrm>
            <a:off x="11924467" y="6538500"/>
            <a:ext cx="216800" cy="2688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9pPr>
          </a:lstStyle>
          <a:p>
            <a:fld id="{00000000-1234-1234-1234-123412341234}" type="slidenum">
              <a:rPr lang="tr-TR" smtClean="0"/>
              <a:pPr/>
              <a:t>‹#›</a:t>
            </a:fld>
            <a:endParaRPr lang="tr-TR"/>
          </a:p>
        </p:txBody>
      </p:sp>
      <p:sp>
        <p:nvSpPr>
          <p:cNvPr id="30" name="Google Shape;30;p5"/>
          <p:cNvSpPr/>
          <p:nvPr/>
        </p:nvSpPr>
        <p:spPr>
          <a:xfrm rot="5400000">
            <a:off x="-133800" y="390664"/>
            <a:ext cx="624800" cy="3572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title"/>
          </p:nvPr>
        </p:nvSpPr>
        <p:spPr>
          <a:xfrm>
            <a:off x="609600" y="256864"/>
            <a:ext cx="7521200" cy="1443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pic>
        <p:nvPicPr>
          <p:cNvPr id="32" name="Google Shape;32;p5"/>
          <p:cNvPicPr preferRelativeResize="0"/>
          <p:nvPr/>
        </p:nvPicPr>
        <p:blipFill rotWithShape="1">
          <a:blip r:embed="rId2">
            <a:alphaModFix/>
          </a:blip>
          <a:srcRect/>
          <a:stretch/>
        </p:blipFill>
        <p:spPr>
          <a:xfrm>
            <a:off x="92355" y="6364051"/>
            <a:ext cx="1692800" cy="362967"/>
          </a:xfrm>
          <a:prstGeom prst="rect">
            <a:avLst/>
          </a:prstGeom>
          <a:noFill/>
          <a:ln>
            <a:noFill/>
          </a:ln>
        </p:spPr>
      </p:pic>
      <p:sp>
        <p:nvSpPr>
          <p:cNvPr id="33" name="Google Shape;33;p5"/>
          <p:cNvSpPr txBox="1"/>
          <p:nvPr/>
        </p:nvSpPr>
        <p:spPr>
          <a:xfrm>
            <a:off x="1686133" y="6155033"/>
            <a:ext cx="442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867" b="0" i="0" u="none" strike="noStrike" cap="none">
                <a:solidFill>
                  <a:srgbClr val="000000"/>
                </a:solidFill>
                <a:latin typeface="Times New Roman"/>
                <a:ea typeface="Times New Roman"/>
                <a:cs typeface="Times New Roman"/>
                <a:sym typeface="Times New Roman"/>
              </a:rPr>
              <a:t>©</a:t>
            </a:r>
            <a:endParaRPr sz="1867"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812741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6"/>
        <p:cNvGrpSpPr/>
        <p:nvPr/>
      </p:nvGrpSpPr>
      <p:grpSpPr>
        <a:xfrm>
          <a:off x="0" y="0"/>
          <a:ext cx="0" cy="0"/>
          <a:chOff x="0" y="0"/>
          <a:chExt cx="0" cy="0"/>
        </a:xfrm>
      </p:grpSpPr>
      <p:sp>
        <p:nvSpPr>
          <p:cNvPr id="27" name="Google Shape;27;p5"/>
          <p:cNvSpPr/>
          <p:nvPr/>
        </p:nvSpPr>
        <p:spPr>
          <a:xfrm flipH="1">
            <a:off x="11582400" y="6233133"/>
            <a:ext cx="624800" cy="624800"/>
          </a:xfrm>
          <a:prstGeom prst="rtTriangle">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 name="Google Shape;28;p5"/>
          <p:cNvSpPr/>
          <p:nvPr/>
        </p:nvSpPr>
        <p:spPr>
          <a:xfrm rot="5400000">
            <a:off x="-133800" y="390664"/>
            <a:ext cx="624800" cy="3572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 name="Google Shape;29;p5"/>
          <p:cNvSpPr txBox="1">
            <a:spLocks noGrp="1"/>
          </p:cNvSpPr>
          <p:nvPr>
            <p:ph type="title"/>
          </p:nvPr>
        </p:nvSpPr>
        <p:spPr>
          <a:xfrm>
            <a:off x="609600" y="256864"/>
            <a:ext cx="7521200" cy="1443600"/>
          </a:xfrm>
          <a:prstGeom prst="rect">
            <a:avLst/>
          </a:prstGeom>
          <a:noFill/>
          <a:ln>
            <a:noFill/>
          </a:ln>
        </p:spPr>
        <p:txBody>
          <a:bodyPr spcFirstLastPara="1" wrap="square" lIns="0" tIns="0" rIns="0" bIns="0" anchor="t" anchorCtr="0">
            <a:noAutofit/>
          </a:bodyPr>
          <a:lstStyle>
            <a:lvl1pPr lvl="0" algn="l">
              <a:lnSpc>
                <a:spcPct val="80000"/>
              </a:lnSpc>
              <a:spcBef>
                <a:spcPts val="0"/>
              </a:spcBef>
              <a:spcAft>
                <a:spcPts val="0"/>
              </a:spcAft>
              <a:buSzPts val="4800"/>
              <a:buNone/>
              <a:defRPr>
                <a:solidFill>
                  <a:srgbClr val="71A0CF"/>
                </a:solidFill>
              </a:defRPr>
            </a:lvl1pPr>
            <a:lvl2pPr lvl="1" algn="l">
              <a:lnSpc>
                <a:spcPct val="80000"/>
              </a:lnSpc>
              <a:spcBef>
                <a:spcPts val="0"/>
              </a:spcBef>
              <a:spcAft>
                <a:spcPts val="0"/>
              </a:spcAft>
              <a:buSzPts val="4800"/>
              <a:buNone/>
              <a:defRPr/>
            </a:lvl2pPr>
            <a:lvl3pPr lvl="2" algn="l">
              <a:lnSpc>
                <a:spcPct val="80000"/>
              </a:lnSpc>
              <a:spcBef>
                <a:spcPts val="0"/>
              </a:spcBef>
              <a:spcAft>
                <a:spcPts val="0"/>
              </a:spcAft>
              <a:buSzPts val="4800"/>
              <a:buNone/>
              <a:defRPr/>
            </a:lvl3pPr>
            <a:lvl4pPr lvl="3" algn="l">
              <a:lnSpc>
                <a:spcPct val="80000"/>
              </a:lnSpc>
              <a:spcBef>
                <a:spcPts val="0"/>
              </a:spcBef>
              <a:spcAft>
                <a:spcPts val="0"/>
              </a:spcAft>
              <a:buSzPts val="4800"/>
              <a:buNone/>
              <a:defRPr/>
            </a:lvl4pPr>
            <a:lvl5pPr lvl="4" algn="l">
              <a:lnSpc>
                <a:spcPct val="80000"/>
              </a:lnSpc>
              <a:spcBef>
                <a:spcPts val="0"/>
              </a:spcBef>
              <a:spcAft>
                <a:spcPts val="0"/>
              </a:spcAft>
              <a:buSzPts val="4800"/>
              <a:buNone/>
              <a:defRPr/>
            </a:lvl5pPr>
            <a:lvl6pPr lvl="5" algn="l">
              <a:lnSpc>
                <a:spcPct val="80000"/>
              </a:lnSpc>
              <a:spcBef>
                <a:spcPts val="0"/>
              </a:spcBef>
              <a:spcAft>
                <a:spcPts val="0"/>
              </a:spcAft>
              <a:buSzPts val="4800"/>
              <a:buNone/>
              <a:defRPr/>
            </a:lvl6pPr>
            <a:lvl7pPr lvl="6" algn="l">
              <a:lnSpc>
                <a:spcPct val="80000"/>
              </a:lnSpc>
              <a:spcBef>
                <a:spcPts val="0"/>
              </a:spcBef>
              <a:spcAft>
                <a:spcPts val="0"/>
              </a:spcAft>
              <a:buSzPts val="4800"/>
              <a:buNone/>
              <a:defRPr/>
            </a:lvl7pPr>
            <a:lvl8pPr lvl="7" algn="l">
              <a:lnSpc>
                <a:spcPct val="80000"/>
              </a:lnSpc>
              <a:spcBef>
                <a:spcPts val="0"/>
              </a:spcBef>
              <a:spcAft>
                <a:spcPts val="0"/>
              </a:spcAft>
              <a:buSzPts val="4800"/>
              <a:buNone/>
              <a:defRPr/>
            </a:lvl8pPr>
            <a:lvl9pPr lvl="8" algn="l">
              <a:lnSpc>
                <a:spcPct val="80000"/>
              </a:lnSpc>
              <a:spcBef>
                <a:spcPts val="0"/>
              </a:spcBef>
              <a:spcAft>
                <a:spcPts val="0"/>
              </a:spcAft>
              <a:buSzPts val="4800"/>
              <a:buNone/>
              <a:defRPr/>
            </a:lvl9pPr>
          </a:lstStyle>
          <a:p>
            <a:endParaRPr/>
          </a:p>
        </p:txBody>
      </p:sp>
      <p:sp>
        <p:nvSpPr>
          <p:cNvPr id="30" name="Google Shape;30;p5"/>
          <p:cNvSpPr txBox="1">
            <a:spLocks noGrp="1"/>
          </p:cNvSpPr>
          <p:nvPr>
            <p:ph type="body" idx="1"/>
          </p:nvPr>
        </p:nvSpPr>
        <p:spPr>
          <a:xfrm>
            <a:off x="668667" y="2011533"/>
            <a:ext cx="8807600" cy="4804400"/>
          </a:xfrm>
          <a:prstGeom prst="rect">
            <a:avLst/>
          </a:prstGeom>
          <a:noFill/>
          <a:ln>
            <a:noFill/>
          </a:ln>
        </p:spPr>
        <p:txBody>
          <a:bodyPr spcFirstLastPara="1" wrap="square" lIns="0" tIns="0" rIns="0" bIns="0" anchor="t" anchorCtr="0">
            <a:noAutofit/>
          </a:bodyPr>
          <a:lstStyle>
            <a:lvl1pPr marL="609585" lvl="0" indent="-457189" algn="l">
              <a:lnSpc>
                <a:spcPct val="110000"/>
              </a:lnSpc>
              <a:spcBef>
                <a:spcPts val="800"/>
              </a:spcBef>
              <a:spcAft>
                <a:spcPts val="0"/>
              </a:spcAft>
              <a:buClr>
                <a:srgbClr val="741B47"/>
              </a:buClr>
              <a:buSzPts val="1800"/>
              <a:buChar char="▸"/>
              <a:defRPr/>
            </a:lvl1pPr>
            <a:lvl2pPr marL="1219170" lvl="1" indent="-457189" algn="l">
              <a:lnSpc>
                <a:spcPct val="110000"/>
              </a:lnSpc>
              <a:spcBef>
                <a:spcPts val="800"/>
              </a:spcBef>
              <a:spcAft>
                <a:spcPts val="0"/>
              </a:spcAft>
              <a:buClr>
                <a:srgbClr val="741B47"/>
              </a:buClr>
              <a:buSzPts val="1800"/>
              <a:buChar char="▹"/>
              <a:defRPr/>
            </a:lvl2pPr>
            <a:lvl3pPr marL="1828754" lvl="2" indent="-457189" algn="l">
              <a:lnSpc>
                <a:spcPct val="110000"/>
              </a:lnSpc>
              <a:spcBef>
                <a:spcPts val="800"/>
              </a:spcBef>
              <a:spcAft>
                <a:spcPts val="0"/>
              </a:spcAft>
              <a:buClr>
                <a:srgbClr val="741B47"/>
              </a:buClr>
              <a:buSzPts val="1800"/>
              <a:buChar char="▹"/>
              <a:defRPr/>
            </a:lvl3pPr>
            <a:lvl4pPr marL="2438339" lvl="3" indent="-474121" algn="l">
              <a:lnSpc>
                <a:spcPct val="110000"/>
              </a:lnSpc>
              <a:spcBef>
                <a:spcPts val="800"/>
              </a:spcBef>
              <a:spcAft>
                <a:spcPts val="0"/>
              </a:spcAft>
              <a:buClr>
                <a:srgbClr val="741B47"/>
              </a:buClr>
              <a:buSzPts val="2000"/>
              <a:buChar char="▹"/>
              <a:defRPr/>
            </a:lvl4pPr>
            <a:lvl5pPr marL="3047924" lvl="4" indent="-474121" algn="l">
              <a:lnSpc>
                <a:spcPct val="110000"/>
              </a:lnSpc>
              <a:spcBef>
                <a:spcPts val="800"/>
              </a:spcBef>
              <a:spcAft>
                <a:spcPts val="0"/>
              </a:spcAft>
              <a:buClr>
                <a:srgbClr val="741B47"/>
              </a:buClr>
              <a:buSzPts val="2000"/>
              <a:buChar char="▹"/>
              <a:defRPr/>
            </a:lvl5pPr>
            <a:lvl6pPr marL="3657509" lvl="5" indent="-474121" algn="l">
              <a:lnSpc>
                <a:spcPct val="110000"/>
              </a:lnSpc>
              <a:spcBef>
                <a:spcPts val="800"/>
              </a:spcBef>
              <a:spcAft>
                <a:spcPts val="0"/>
              </a:spcAft>
              <a:buClr>
                <a:srgbClr val="741B47"/>
              </a:buClr>
              <a:buSzPts val="2000"/>
              <a:buChar char="▹"/>
              <a:defRPr/>
            </a:lvl6pPr>
            <a:lvl7pPr marL="4267093" lvl="6" indent="-474121" algn="l">
              <a:lnSpc>
                <a:spcPct val="110000"/>
              </a:lnSpc>
              <a:spcBef>
                <a:spcPts val="800"/>
              </a:spcBef>
              <a:spcAft>
                <a:spcPts val="0"/>
              </a:spcAft>
              <a:buClr>
                <a:srgbClr val="741B47"/>
              </a:buClr>
              <a:buSzPts val="2000"/>
              <a:buChar char="▹"/>
              <a:defRPr/>
            </a:lvl7pPr>
            <a:lvl8pPr marL="4876678" lvl="7" indent="-474121" algn="l">
              <a:lnSpc>
                <a:spcPct val="110000"/>
              </a:lnSpc>
              <a:spcBef>
                <a:spcPts val="800"/>
              </a:spcBef>
              <a:spcAft>
                <a:spcPts val="0"/>
              </a:spcAft>
              <a:buClr>
                <a:srgbClr val="741B47"/>
              </a:buClr>
              <a:buSzPts val="2000"/>
              <a:buChar char="▹"/>
              <a:defRPr/>
            </a:lvl8pPr>
            <a:lvl9pPr marL="5486263" lvl="8" indent="-474121" algn="l">
              <a:lnSpc>
                <a:spcPct val="110000"/>
              </a:lnSpc>
              <a:spcBef>
                <a:spcPts val="800"/>
              </a:spcBef>
              <a:spcAft>
                <a:spcPts val="0"/>
              </a:spcAft>
              <a:buClr>
                <a:srgbClr val="741B47"/>
              </a:buClr>
              <a:buSzPts val="2000"/>
              <a:buChar char="▹"/>
              <a:defRPr/>
            </a:lvl9pPr>
          </a:lstStyle>
          <a:p>
            <a:endParaRPr/>
          </a:p>
        </p:txBody>
      </p:sp>
      <p:sp>
        <p:nvSpPr>
          <p:cNvPr id="31" name="Google Shape;31;p5"/>
          <p:cNvSpPr txBox="1">
            <a:spLocks noGrp="1"/>
          </p:cNvSpPr>
          <p:nvPr>
            <p:ph type="sldNum" idx="12"/>
          </p:nvPr>
        </p:nvSpPr>
        <p:spPr>
          <a:xfrm>
            <a:off x="11878831" y="6579128"/>
            <a:ext cx="274000" cy="236800"/>
          </a:xfrm>
          <a:prstGeom prst="rect">
            <a:avLst/>
          </a:prstGeom>
          <a:noFill/>
          <a:ln>
            <a:noFill/>
          </a:ln>
        </p:spPr>
        <p:txBody>
          <a:bodyPr spcFirstLastPara="1" wrap="square" lIns="0" tIns="0" rIns="0" bIns="0" anchor="b" anchorCtr="0">
            <a:noAutofit/>
          </a:bodyPr>
          <a:lstStyle>
            <a:lvl1pPr marL="0" marR="0" lvl="0"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1pPr>
            <a:lvl2pPr marL="0" marR="0" lvl="1"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2pPr>
            <a:lvl3pPr marL="0" marR="0" lvl="2"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3pPr>
            <a:lvl4pPr marL="0" marR="0" lvl="3"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4pPr>
            <a:lvl5pPr marL="0" marR="0" lvl="4"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5pPr>
            <a:lvl6pPr marL="0" marR="0" lvl="5"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6pPr>
            <a:lvl7pPr marL="0" marR="0" lvl="6"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7pPr>
            <a:lvl8pPr marL="0" marR="0" lvl="7"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8pPr>
            <a:lvl9pPr marL="0" marR="0" lvl="8" indent="0" algn="r">
              <a:lnSpc>
                <a:spcPct val="100000"/>
              </a:lnSpc>
              <a:spcBef>
                <a:spcPts val="0"/>
              </a:spcBef>
              <a:spcAft>
                <a:spcPts val="0"/>
              </a:spcAft>
              <a:buClr>
                <a:srgbClr val="000000"/>
              </a:buClr>
              <a:buSzPts val="1200"/>
              <a:buFont typeface="Arial"/>
              <a:buNone/>
              <a:defRPr sz="1600" b="1" i="0" u="none" strike="noStrike" cap="none">
                <a:solidFill>
                  <a:schemeClr val="lt1"/>
                </a:solidFill>
                <a:latin typeface="Barlow Light"/>
                <a:ea typeface="Barlow Light"/>
                <a:cs typeface="Barlow Light"/>
                <a:sym typeface="Barlow Light"/>
              </a:defRPr>
            </a:lvl9pPr>
          </a:lstStyle>
          <a:p>
            <a:fld id="{00000000-1234-1234-1234-123412341234}" type="slidenum">
              <a:rPr lang="tr-TR" smtClean="0"/>
              <a:pPr/>
              <a:t>‹#›</a:t>
            </a:fld>
            <a:endParaRPr lang="tr-TR"/>
          </a:p>
        </p:txBody>
      </p:sp>
      <p:pic>
        <p:nvPicPr>
          <p:cNvPr id="32" name="Google Shape;32;p5"/>
          <p:cNvPicPr preferRelativeResize="0"/>
          <p:nvPr/>
        </p:nvPicPr>
        <p:blipFill rotWithShape="1">
          <a:blip r:embed="rId2">
            <a:alphaModFix/>
          </a:blip>
          <a:srcRect/>
          <a:stretch/>
        </p:blipFill>
        <p:spPr>
          <a:xfrm>
            <a:off x="92355" y="6465651"/>
            <a:ext cx="1692800" cy="362967"/>
          </a:xfrm>
          <a:prstGeom prst="rect">
            <a:avLst/>
          </a:prstGeom>
          <a:noFill/>
          <a:ln>
            <a:noFill/>
          </a:ln>
        </p:spPr>
      </p:pic>
      <p:sp>
        <p:nvSpPr>
          <p:cNvPr id="33" name="Google Shape;33;p5"/>
          <p:cNvSpPr txBox="1"/>
          <p:nvPr/>
        </p:nvSpPr>
        <p:spPr>
          <a:xfrm>
            <a:off x="1686133" y="6256633"/>
            <a:ext cx="442800" cy="4280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tr-TR" sz="1867" b="0" i="0" u="none" strike="noStrike" cap="none">
                <a:solidFill>
                  <a:srgbClr val="000000"/>
                </a:solidFill>
                <a:latin typeface="Times New Roman"/>
                <a:ea typeface="Times New Roman"/>
                <a:cs typeface="Times New Roman"/>
                <a:sym typeface="Times New Roman"/>
              </a:rPr>
              <a:t>©</a:t>
            </a:r>
            <a:endParaRPr sz="1867" b="0" i="0" u="none" strike="noStrike" cap="none">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531492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8"/>
        <p:cNvGrpSpPr/>
        <p:nvPr/>
      </p:nvGrpSpPr>
      <p:grpSpPr>
        <a:xfrm>
          <a:off x="0" y="0"/>
          <a:ext cx="0" cy="0"/>
          <a:chOff x="0" y="0"/>
          <a:chExt cx="0" cy="0"/>
        </a:xfrm>
      </p:grpSpPr>
      <p:sp>
        <p:nvSpPr>
          <p:cNvPr id="19" name="Google Shape;19;p4"/>
          <p:cNvSpPr txBox="1">
            <a:spLocks noGrp="1"/>
          </p:cNvSpPr>
          <p:nvPr>
            <p:ph type="ctrTitle"/>
          </p:nvPr>
        </p:nvSpPr>
        <p:spPr>
          <a:xfrm>
            <a:off x="1447800" y="2655800"/>
            <a:ext cx="6235600" cy="1546400"/>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4800"/>
              <a:buNone/>
              <a:defRPr sz="6400">
                <a:solidFill>
                  <a:srgbClr val="5B92CA"/>
                </a:solidFill>
              </a:defRPr>
            </a:lvl1pPr>
            <a:lvl2pPr lvl="1" algn="l">
              <a:lnSpc>
                <a:spcPct val="80000"/>
              </a:lnSpc>
              <a:spcBef>
                <a:spcPts val="0"/>
              </a:spcBef>
              <a:spcAft>
                <a:spcPts val="0"/>
              </a:spcAft>
              <a:buSzPts val="4800"/>
              <a:buNone/>
              <a:defRPr sz="6400"/>
            </a:lvl2pPr>
            <a:lvl3pPr lvl="2" algn="l">
              <a:lnSpc>
                <a:spcPct val="80000"/>
              </a:lnSpc>
              <a:spcBef>
                <a:spcPts val="0"/>
              </a:spcBef>
              <a:spcAft>
                <a:spcPts val="0"/>
              </a:spcAft>
              <a:buSzPts val="4800"/>
              <a:buNone/>
              <a:defRPr sz="6400"/>
            </a:lvl3pPr>
            <a:lvl4pPr lvl="3" algn="l">
              <a:lnSpc>
                <a:spcPct val="80000"/>
              </a:lnSpc>
              <a:spcBef>
                <a:spcPts val="0"/>
              </a:spcBef>
              <a:spcAft>
                <a:spcPts val="0"/>
              </a:spcAft>
              <a:buSzPts val="4800"/>
              <a:buNone/>
              <a:defRPr sz="6400"/>
            </a:lvl4pPr>
            <a:lvl5pPr lvl="4" algn="l">
              <a:lnSpc>
                <a:spcPct val="80000"/>
              </a:lnSpc>
              <a:spcBef>
                <a:spcPts val="0"/>
              </a:spcBef>
              <a:spcAft>
                <a:spcPts val="0"/>
              </a:spcAft>
              <a:buSzPts val="4800"/>
              <a:buNone/>
              <a:defRPr sz="6400"/>
            </a:lvl5pPr>
            <a:lvl6pPr lvl="5" algn="l">
              <a:lnSpc>
                <a:spcPct val="80000"/>
              </a:lnSpc>
              <a:spcBef>
                <a:spcPts val="0"/>
              </a:spcBef>
              <a:spcAft>
                <a:spcPts val="0"/>
              </a:spcAft>
              <a:buSzPts val="4800"/>
              <a:buNone/>
              <a:defRPr sz="6400"/>
            </a:lvl6pPr>
            <a:lvl7pPr lvl="6" algn="l">
              <a:lnSpc>
                <a:spcPct val="80000"/>
              </a:lnSpc>
              <a:spcBef>
                <a:spcPts val="0"/>
              </a:spcBef>
              <a:spcAft>
                <a:spcPts val="0"/>
              </a:spcAft>
              <a:buSzPts val="4800"/>
              <a:buNone/>
              <a:defRPr sz="6400"/>
            </a:lvl7pPr>
            <a:lvl8pPr lvl="7" algn="l">
              <a:lnSpc>
                <a:spcPct val="80000"/>
              </a:lnSpc>
              <a:spcBef>
                <a:spcPts val="0"/>
              </a:spcBef>
              <a:spcAft>
                <a:spcPts val="0"/>
              </a:spcAft>
              <a:buSzPts val="4800"/>
              <a:buNone/>
              <a:defRPr sz="6400"/>
            </a:lvl8pPr>
            <a:lvl9pPr lvl="8" algn="l">
              <a:lnSpc>
                <a:spcPct val="80000"/>
              </a:lnSpc>
              <a:spcBef>
                <a:spcPts val="0"/>
              </a:spcBef>
              <a:spcAft>
                <a:spcPts val="0"/>
              </a:spcAft>
              <a:buSzPts val="4800"/>
              <a:buNone/>
              <a:defRPr sz="6400"/>
            </a:lvl9pPr>
          </a:lstStyle>
          <a:p>
            <a:endParaRPr/>
          </a:p>
        </p:txBody>
      </p:sp>
      <p:sp>
        <p:nvSpPr>
          <p:cNvPr id="20" name="Google Shape;20;p4"/>
          <p:cNvSpPr txBox="1">
            <a:spLocks noGrp="1"/>
          </p:cNvSpPr>
          <p:nvPr>
            <p:ph type="subTitle" idx="1"/>
          </p:nvPr>
        </p:nvSpPr>
        <p:spPr>
          <a:xfrm>
            <a:off x="1447800" y="4383635"/>
            <a:ext cx="6235600" cy="511600"/>
          </a:xfrm>
          <a:prstGeom prst="rect">
            <a:avLst/>
          </a:prstGeom>
          <a:noFill/>
          <a:ln>
            <a:noFill/>
          </a:ln>
        </p:spPr>
        <p:txBody>
          <a:bodyPr spcFirstLastPara="1" wrap="square" lIns="0" tIns="0" rIns="0" bIns="0" anchor="t" anchorCtr="0">
            <a:noAutofit/>
          </a:bodyPr>
          <a:lstStyle>
            <a:lvl1pPr lvl="0" algn="l">
              <a:lnSpc>
                <a:spcPct val="110000"/>
              </a:lnSpc>
              <a:spcBef>
                <a:spcPts val="0"/>
              </a:spcBef>
              <a:spcAft>
                <a:spcPts val="0"/>
              </a:spcAft>
              <a:buClr>
                <a:schemeClr val="dk2"/>
              </a:buClr>
              <a:buSzPts val="1800"/>
              <a:buNone/>
              <a:defRPr>
                <a:solidFill>
                  <a:schemeClr val="dk2"/>
                </a:solidFill>
              </a:defRPr>
            </a:lvl1pPr>
            <a:lvl2pPr lvl="1" algn="l">
              <a:lnSpc>
                <a:spcPct val="110000"/>
              </a:lnSpc>
              <a:spcBef>
                <a:spcPts val="0"/>
              </a:spcBef>
              <a:spcAft>
                <a:spcPts val="0"/>
              </a:spcAft>
              <a:buClr>
                <a:schemeClr val="dk2"/>
              </a:buClr>
              <a:buSzPts val="3000"/>
              <a:buNone/>
              <a:defRPr sz="4000">
                <a:solidFill>
                  <a:schemeClr val="dk2"/>
                </a:solidFill>
              </a:defRPr>
            </a:lvl2pPr>
            <a:lvl3pPr lvl="2" algn="l">
              <a:lnSpc>
                <a:spcPct val="110000"/>
              </a:lnSpc>
              <a:spcBef>
                <a:spcPts val="0"/>
              </a:spcBef>
              <a:spcAft>
                <a:spcPts val="0"/>
              </a:spcAft>
              <a:buClr>
                <a:schemeClr val="dk2"/>
              </a:buClr>
              <a:buSzPts val="3000"/>
              <a:buNone/>
              <a:defRPr sz="4000">
                <a:solidFill>
                  <a:schemeClr val="dk2"/>
                </a:solidFill>
              </a:defRPr>
            </a:lvl3pPr>
            <a:lvl4pPr lvl="3" algn="l">
              <a:lnSpc>
                <a:spcPct val="110000"/>
              </a:lnSpc>
              <a:spcBef>
                <a:spcPts val="0"/>
              </a:spcBef>
              <a:spcAft>
                <a:spcPts val="0"/>
              </a:spcAft>
              <a:buClr>
                <a:schemeClr val="dk2"/>
              </a:buClr>
              <a:buSzPts val="3000"/>
              <a:buNone/>
              <a:defRPr sz="4000">
                <a:solidFill>
                  <a:schemeClr val="dk2"/>
                </a:solidFill>
              </a:defRPr>
            </a:lvl4pPr>
            <a:lvl5pPr lvl="4" algn="l">
              <a:lnSpc>
                <a:spcPct val="110000"/>
              </a:lnSpc>
              <a:spcBef>
                <a:spcPts val="0"/>
              </a:spcBef>
              <a:spcAft>
                <a:spcPts val="0"/>
              </a:spcAft>
              <a:buClr>
                <a:schemeClr val="dk2"/>
              </a:buClr>
              <a:buSzPts val="3000"/>
              <a:buNone/>
              <a:defRPr sz="4000">
                <a:solidFill>
                  <a:schemeClr val="dk2"/>
                </a:solidFill>
              </a:defRPr>
            </a:lvl5pPr>
            <a:lvl6pPr lvl="5" algn="l">
              <a:lnSpc>
                <a:spcPct val="110000"/>
              </a:lnSpc>
              <a:spcBef>
                <a:spcPts val="0"/>
              </a:spcBef>
              <a:spcAft>
                <a:spcPts val="0"/>
              </a:spcAft>
              <a:buClr>
                <a:schemeClr val="dk2"/>
              </a:buClr>
              <a:buSzPts val="3000"/>
              <a:buNone/>
              <a:defRPr sz="4000">
                <a:solidFill>
                  <a:schemeClr val="dk2"/>
                </a:solidFill>
              </a:defRPr>
            </a:lvl6pPr>
            <a:lvl7pPr lvl="6" algn="l">
              <a:lnSpc>
                <a:spcPct val="110000"/>
              </a:lnSpc>
              <a:spcBef>
                <a:spcPts val="0"/>
              </a:spcBef>
              <a:spcAft>
                <a:spcPts val="0"/>
              </a:spcAft>
              <a:buClr>
                <a:schemeClr val="dk2"/>
              </a:buClr>
              <a:buSzPts val="3000"/>
              <a:buNone/>
              <a:defRPr sz="4000">
                <a:solidFill>
                  <a:schemeClr val="dk2"/>
                </a:solidFill>
              </a:defRPr>
            </a:lvl7pPr>
            <a:lvl8pPr lvl="7" algn="l">
              <a:lnSpc>
                <a:spcPct val="110000"/>
              </a:lnSpc>
              <a:spcBef>
                <a:spcPts val="0"/>
              </a:spcBef>
              <a:spcAft>
                <a:spcPts val="0"/>
              </a:spcAft>
              <a:buClr>
                <a:schemeClr val="dk2"/>
              </a:buClr>
              <a:buSzPts val="3000"/>
              <a:buNone/>
              <a:defRPr sz="4000">
                <a:solidFill>
                  <a:schemeClr val="dk2"/>
                </a:solidFill>
              </a:defRPr>
            </a:lvl8pPr>
            <a:lvl9pPr lvl="8" algn="l">
              <a:lnSpc>
                <a:spcPct val="110000"/>
              </a:lnSpc>
              <a:spcBef>
                <a:spcPts val="0"/>
              </a:spcBef>
              <a:spcAft>
                <a:spcPts val="0"/>
              </a:spcAft>
              <a:buClr>
                <a:schemeClr val="dk2"/>
              </a:buClr>
              <a:buSzPts val="3000"/>
              <a:buNone/>
              <a:defRPr sz="4000">
                <a:solidFill>
                  <a:schemeClr val="dk2"/>
                </a:solidFill>
              </a:defRPr>
            </a:lvl9pPr>
          </a:lstStyle>
          <a:p>
            <a:endParaRPr/>
          </a:p>
        </p:txBody>
      </p:sp>
      <p:sp>
        <p:nvSpPr>
          <p:cNvPr id="21" name="Google Shape;21;p4"/>
          <p:cNvSpPr/>
          <p:nvPr/>
        </p:nvSpPr>
        <p:spPr>
          <a:xfrm rot="5400000">
            <a:off x="-404500" y="2889207"/>
            <a:ext cx="1888400" cy="1079600"/>
          </a:xfrm>
          <a:prstGeom prst="triangle">
            <a:avLst>
              <a:gd name="adj" fmla="val 50000"/>
            </a:avLst>
          </a:prstGeom>
          <a:solidFill>
            <a:srgbClr val="C27BA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22" name="Google Shape;22;p4"/>
          <p:cNvPicPr preferRelativeResize="0"/>
          <p:nvPr/>
        </p:nvPicPr>
        <p:blipFill rotWithShape="1">
          <a:blip r:embed="rId2">
            <a:alphaModFix/>
          </a:blip>
          <a:srcRect/>
          <a:stretch/>
        </p:blipFill>
        <p:spPr>
          <a:xfrm>
            <a:off x="92355" y="6364051"/>
            <a:ext cx="1692800" cy="362967"/>
          </a:xfrm>
          <a:prstGeom prst="rect">
            <a:avLst/>
          </a:prstGeom>
          <a:noFill/>
          <a:ln>
            <a:noFill/>
          </a:ln>
        </p:spPr>
      </p:pic>
    </p:spTree>
    <p:extLst>
      <p:ext uri="{BB962C8B-B14F-4D97-AF65-F5344CB8AC3E}">
        <p14:creationId xmlns:p14="http://schemas.microsoft.com/office/powerpoint/2010/main" val="366758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F7CA8F2-303B-614E-263E-C91719E7507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E690E62E-B444-A4FC-0442-1FE895DD53A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EAD14C8-645B-98FB-CBF8-C04FFA8E8515}"/>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5" name="Alt Bilgi Yer Tutucusu 4">
            <a:extLst>
              <a:ext uri="{FF2B5EF4-FFF2-40B4-BE49-F238E27FC236}">
                <a16:creationId xmlns:a16="http://schemas.microsoft.com/office/drawing/2014/main" id="{59307437-3908-A2A7-80BB-69D0E7687C0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BC2DC2F-9F4B-540B-2A65-789479F4F48D}"/>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2912625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7019E45-77E9-022B-035F-352E1C97BE3D}"/>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6716EC43-933A-6ACF-DC54-6F74C24698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6A7C0B85-4DEA-2802-221E-3565ACFE0214}"/>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5" name="Alt Bilgi Yer Tutucusu 4">
            <a:extLst>
              <a:ext uri="{FF2B5EF4-FFF2-40B4-BE49-F238E27FC236}">
                <a16:creationId xmlns:a16="http://schemas.microsoft.com/office/drawing/2014/main" id="{83925D7D-2F08-DD07-9AC4-7B998119E40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944CBD8-DBA3-F9E5-22ED-448A91875D55}"/>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4148345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FC29F32-4A49-5B46-C84B-D74D4E1B253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FD0BD0A-5FB8-06D3-D0FE-C5B5D1EE7DE0}"/>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E38DD448-FCD5-7BEA-4669-AEC0D77BC1B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0E04759A-3A79-4A21-3AF9-DCC18F0E802E}"/>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6" name="Alt Bilgi Yer Tutucusu 5">
            <a:extLst>
              <a:ext uri="{FF2B5EF4-FFF2-40B4-BE49-F238E27FC236}">
                <a16:creationId xmlns:a16="http://schemas.microsoft.com/office/drawing/2014/main" id="{1ACD57D0-A283-3179-DFEF-9B9DC43436E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E1BAD260-771A-C85D-1393-8197701AC88C}"/>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17459246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71777BD-15E8-B900-726A-0F1BFD1FB5E9}"/>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B470A72-AD34-4D23-4CE6-2A29D50820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F8013CF1-5F61-C220-23C6-B6B58FAEA022}"/>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37DD272-A5A0-1BDF-ED7F-5ED61B8458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870FF869-D0F6-FB78-B2B0-81345CF516A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D6441E61-5771-5334-3904-66A6DEC0D0EB}"/>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8" name="Alt Bilgi Yer Tutucusu 7">
            <a:extLst>
              <a:ext uri="{FF2B5EF4-FFF2-40B4-BE49-F238E27FC236}">
                <a16:creationId xmlns:a16="http://schemas.microsoft.com/office/drawing/2014/main" id="{37D94D69-7136-F8EC-C42A-C72E0A6CB5AA}"/>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882279F-D879-9907-D50A-3BCDBFA15BCB}"/>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3527154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D565C13-9DB7-626D-1CA8-32FD6580ED7A}"/>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C8D454DC-B46A-2906-E8DE-F234C83AF0DC}"/>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4" name="Alt Bilgi Yer Tutucusu 3">
            <a:extLst>
              <a:ext uri="{FF2B5EF4-FFF2-40B4-BE49-F238E27FC236}">
                <a16:creationId xmlns:a16="http://schemas.microsoft.com/office/drawing/2014/main" id="{B8C1A279-1149-66BD-349B-0DD76DE0D3D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A9EAD775-752B-D4EB-CB35-93A140AD53E8}"/>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869317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ACCBDD1-3E1D-F54F-BDCB-F0A76725145F}"/>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3" name="Alt Bilgi Yer Tutucusu 2">
            <a:extLst>
              <a:ext uri="{FF2B5EF4-FFF2-40B4-BE49-F238E27FC236}">
                <a16:creationId xmlns:a16="http://schemas.microsoft.com/office/drawing/2014/main" id="{677C23D0-A20E-1B9D-9D86-B84E86E5570E}"/>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3D4D52E5-D872-633B-52AB-92BBB9370626}"/>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29917203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B56669-7BE8-D3BA-BD4E-F3C8E0778DB2}"/>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5C3A2DE4-1BAB-FB7F-F10C-7B44BE0D67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02356F73-8EAD-866B-6609-A6EC36169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DC0238B-34DB-3F20-49DB-CA57405110AB}"/>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6" name="Alt Bilgi Yer Tutucusu 5">
            <a:extLst>
              <a:ext uri="{FF2B5EF4-FFF2-40B4-BE49-F238E27FC236}">
                <a16:creationId xmlns:a16="http://schemas.microsoft.com/office/drawing/2014/main" id="{6DDBE484-920D-E0A6-5483-DDC0320E15BC}"/>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A13AF36-5644-1ED0-32A2-30D2E366C74C}"/>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2143874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B68AEC-4CBA-3FFB-8BA8-F40905BDD0F8}"/>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20CE4C7A-CC6B-C452-33DF-6EC9E27989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6B067F2-40EE-50C9-A388-2FC872CE2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CC3E5990-A580-62AF-CCDB-6828C08BB135}"/>
              </a:ext>
            </a:extLst>
          </p:cNvPr>
          <p:cNvSpPr>
            <a:spLocks noGrp="1"/>
          </p:cNvSpPr>
          <p:nvPr>
            <p:ph type="dt" sz="half" idx="10"/>
          </p:nvPr>
        </p:nvSpPr>
        <p:spPr/>
        <p:txBody>
          <a:bodyPr/>
          <a:lstStyle/>
          <a:p>
            <a:fld id="{24E19888-0434-E740-857C-445ACAB699DF}" type="datetimeFigureOut">
              <a:rPr lang="tr-TR" smtClean="0"/>
              <a:t>22.11.2022</a:t>
            </a:fld>
            <a:endParaRPr lang="tr-TR"/>
          </a:p>
        </p:txBody>
      </p:sp>
      <p:sp>
        <p:nvSpPr>
          <p:cNvPr id="6" name="Alt Bilgi Yer Tutucusu 5">
            <a:extLst>
              <a:ext uri="{FF2B5EF4-FFF2-40B4-BE49-F238E27FC236}">
                <a16:creationId xmlns:a16="http://schemas.microsoft.com/office/drawing/2014/main" id="{703B7142-DDD5-A0F2-10B3-B4F15CB8EF5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A9EC609-FC9F-8555-4512-E5E3C53B3F44}"/>
              </a:ext>
            </a:extLst>
          </p:cNvPr>
          <p:cNvSpPr>
            <a:spLocks noGrp="1"/>
          </p:cNvSpPr>
          <p:nvPr>
            <p:ph type="sldNum" sz="quarter" idx="12"/>
          </p:nvPr>
        </p:nvSpPr>
        <p:spPr/>
        <p:txBody>
          <a:bodyPr/>
          <a:lstStyle/>
          <a:p>
            <a:fld id="{2D1758AC-14CC-1840-9223-E00A2CD46411}" type="slidenum">
              <a:rPr lang="tr-TR" smtClean="0"/>
              <a:t>‹#›</a:t>
            </a:fld>
            <a:endParaRPr lang="tr-TR"/>
          </a:p>
        </p:txBody>
      </p:sp>
    </p:spTree>
    <p:extLst>
      <p:ext uri="{BB962C8B-B14F-4D97-AF65-F5344CB8AC3E}">
        <p14:creationId xmlns:p14="http://schemas.microsoft.com/office/powerpoint/2010/main" val="1221102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5363A95-9E9E-2AF0-FFB6-8C9B133EB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0E8786F9-8060-AD7E-F09D-42F5FE019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B523231-8E02-5CC1-6F6D-8560D029D9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E19888-0434-E740-857C-445ACAB699DF}" type="datetimeFigureOut">
              <a:rPr lang="tr-TR" smtClean="0"/>
              <a:t>22.11.2022</a:t>
            </a:fld>
            <a:endParaRPr lang="tr-TR"/>
          </a:p>
        </p:txBody>
      </p:sp>
      <p:sp>
        <p:nvSpPr>
          <p:cNvPr id="5" name="Alt Bilgi Yer Tutucusu 4">
            <a:extLst>
              <a:ext uri="{FF2B5EF4-FFF2-40B4-BE49-F238E27FC236}">
                <a16:creationId xmlns:a16="http://schemas.microsoft.com/office/drawing/2014/main" id="{F1591CA1-5036-32DC-2E75-388070347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39318B83-2370-4E18-F886-EA8357B37A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1758AC-14CC-1840-9223-E00A2CD46411}" type="slidenum">
              <a:rPr lang="tr-TR" smtClean="0"/>
              <a:t>‹#›</a:t>
            </a:fld>
            <a:endParaRPr lang="tr-TR"/>
          </a:p>
        </p:txBody>
      </p:sp>
    </p:spTree>
    <p:extLst>
      <p:ext uri="{BB962C8B-B14F-4D97-AF65-F5344CB8AC3E}">
        <p14:creationId xmlns:p14="http://schemas.microsoft.com/office/powerpoint/2010/main" val="1720441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www.tecmint.com/big-companies-and-devices-running-on-gnulinux/#:~:text=Schools%2C%20colleges%20and%20Universities%20in,the%20most%20sought%20after%20platfor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hyperlink" Target="https://www.opensuse.org/" TargetMode="External"/><Relationship Id="rId3" Type="http://schemas.openxmlformats.org/officeDocument/2006/relationships/image" Target="../media/image40.jpg"/><Relationship Id="rId7" Type="http://schemas.openxmlformats.org/officeDocument/2006/relationships/hyperlink" Target="https://manjaro.org/"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https://linuxmint.com/" TargetMode="External"/><Relationship Id="rId5" Type="http://schemas.openxmlformats.org/officeDocument/2006/relationships/hyperlink" Target="https://ubuntu.com/" TargetMode="External"/><Relationship Id="rId10" Type="http://schemas.openxmlformats.org/officeDocument/2006/relationships/hyperlink" Target="https://getfedora.org/" TargetMode="External"/><Relationship Id="rId4" Type="http://schemas.openxmlformats.org/officeDocument/2006/relationships/hyperlink" Target="https://www.debian.org/" TargetMode="External"/><Relationship Id="rId9" Type="http://schemas.openxmlformats.org/officeDocument/2006/relationships/hyperlink" Target="https://www.redhat.com/e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youtube.com/watch?v=YMCylaT4iV4" TargetMode="External"/><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hyperlink" Target="https://www.techradar.com/best/best-open-source-software"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httpd.apache.org/" TargetMode="External"/><Relationship Id="rId3" Type="http://schemas.openxmlformats.org/officeDocument/2006/relationships/image" Target="../media/image52.jpg"/><Relationship Id="rId7" Type="http://schemas.openxmlformats.org/officeDocument/2006/relationships/image" Target="../media/image56.png"/><Relationship Id="rId12" Type="http://schemas.openxmlformats.org/officeDocument/2006/relationships/hyperlink" Target="https://owncloud.org/"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55.png"/><Relationship Id="rId11" Type="http://schemas.openxmlformats.org/officeDocument/2006/relationships/hyperlink" Target="https://www.samba.org/" TargetMode="External"/><Relationship Id="rId5" Type="http://schemas.openxmlformats.org/officeDocument/2006/relationships/image" Target="../media/image54.png"/><Relationship Id="rId10" Type="http://schemas.openxmlformats.org/officeDocument/2006/relationships/hyperlink" Target="https://www.mysql.com/" TargetMode="External"/><Relationship Id="rId4" Type="http://schemas.openxmlformats.org/officeDocument/2006/relationships/image" Target="../media/image53.png"/><Relationship Id="rId9" Type="http://schemas.openxmlformats.org/officeDocument/2006/relationships/hyperlink" Target="https://www.nginx.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hyperlink" Target="https://www.fsf.or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hyperlink" Target="https://opensource.org/" TargetMode="External"/><Relationship Id="rId4" Type="http://schemas.openxmlformats.org/officeDocument/2006/relationships/hyperlink" Target="https://www.debian.org/intro/free"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14.xml"/><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hyperlink" Target="http://dontchangethislink.peardeckmagic.zone/?eyJ0eXBlIjoiZ29vZ2xlLXNsaWRlcy1hZGRvbi1yZXNwb25zZS1mb290ZXIiLCJsYXN0RWRpdGVkQnkiOiIxMDQxNTgwNDc2NjYwMjcxNzIyOTQiLCJwcmVzZW50YXRpb25JZCI6IjF2aDc3Z2M1N2lybWFvN0JfdHgySDJGMFdMNXNGVldRYjdSX0pwc1o2dFMwIiwiY29udGVudElkIjoiY3VzdG9tLXJlc3BvbnNlLW11bHRpcGxlQ2hvaWNlIiwic2xpZGVJZCI6Imc3YzJmMmRlMjBkXzBfMTM4IiwiY29udGVudEluc3RhbmNlSWQiOiIxdmg3N2djNTdpcm1hbzdCX3R4MkgyRjBXTDVzRlZXUWI3Ul9KcHNaNnRTMC83OTk2YWRmYy1jYWNiLTRjNjAtYmVjMS02NDE5OTQyYjljYWEifQ==pearId=magic-pear-metadata-identifier"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14.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5.xml"/><Relationship Id="rId1" Type="http://schemas.openxmlformats.org/officeDocument/2006/relationships/slideLayout" Target="../slideLayouts/slideLayout14.xml"/><Relationship Id="rId4" Type="http://schemas.openxmlformats.org/officeDocument/2006/relationships/image" Target="../media/image79.jp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85.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5.xml"/><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6.xml"/><Relationship Id="rId1" Type="http://schemas.openxmlformats.org/officeDocument/2006/relationships/slideLayout" Target="../slideLayouts/slideLayout14.xml"/><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www.linuxandubuntu.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6" name="Google Shape;106;p18"/>
          <p:cNvSpPr txBox="1"/>
          <p:nvPr/>
        </p:nvSpPr>
        <p:spPr>
          <a:xfrm>
            <a:off x="1825800" y="1756908"/>
            <a:ext cx="8540400" cy="3854000"/>
          </a:xfrm>
          <a:prstGeom prst="rect">
            <a:avLst/>
          </a:prstGeom>
          <a:noFill/>
          <a:ln>
            <a:noFill/>
          </a:ln>
        </p:spPr>
        <p:txBody>
          <a:bodyPr spcFirstLastPara="1" wrap="square" lIns="0" tIns="0" rIns="0" bIns="0" anchor="ctr" anchorCtr="0">
            <a:noAutofit/>
          </a:bodyPr>
          <a:lstStyle/>
          <a:p>
            <a:pPr algn="ctr">
              <a:lnSpc>
                <a:spcPct val="90000"/>
              </a:lnSpc>
            </a:pPr>
            <a:r>
              <a:rPr lang="tr-TR" sz="6400" dirty="0">
                <a:solidFill>
                  <a:srgbClr val="741B47"/>
                </a:solidFill>
                <a:latin typeface="Raleway SemiBold"/>
                <a:ea typeface="Raleway SemiBold"/>
                <a:cs typeface="Raleway SemiBold"/>
                <a:sym typeface="Raleway SemiBold"/>
              </a:rPr>
              <a:t>Operating </a:t>
            </a:r>
            <a:r>
              <a:rPr lang="tr-TR" sz="6400" dirty="0" err="1">
                <a:solidFill>
                  <a:srgbClr val="741B47"/>
                </a:solidFill>
                <a:latin typeface="Raleway SemiBold"/>
                <a:ea typeface="Raleway SemiBold"/>
                <a:cs typeface="Raleway SemiBold"/>
                <a:sym typeface="Raleway SemiBold"/>
              </a:rPr>
              <a:t>Systems</a:t>
            </a:r>
            <a:endParaRPr sz="6400" dirty="0">
              <a:solidFill>
                <a:srgbClr val="741B47"/>
              </a:solidFill>
              <a:latin typeface="Raleway SemiBold"/>
              <a:ea typeface="Raleway SemiBold"/>
              <a:cs typeface="Raleway SemiBold"/>
              <a:sym typeface="Raleway SemiBold"/>
            </a:endParaRPr>
          </a:p>
        </p:txBody>
      </p:sp>
    </p:spTree>
    <p:extLst>
      <p:ext uri="{BB962C8B-B14F-4D97-AF65-F5344CB8AC3E}">
        <p14:creationId xmlns:p14="http://schemas.microsoft.com/office/powerpoint/2010/main" val="2192489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23"/>
          <p:cNvPicPr preferRelativeResize="0"/>
          <p:nvPr/>
        </p:nvPicPr>
        <p:blipFill>
          <a:blip r:embed="rId3">
            <a:alphaModFix/>
          </a:blip>
          <a:stretch>
            <a:fillRect/>
          </a:stretch>
        </p:blipFill>
        <p:spPr>
          <a:xfrm>
            <a:off x="9219194" y="141634"/>
            <a:ext cx="2363868" cy="1328135"/>
          </a:xfrm>
          <a:prstGeom prst="rect">
            <a:avLst/>
          </a:prstGeom>
          <a:noFill/>
          <a:ln>
            <a:noFill/>
          </a:ln>
        </p:spPr>
      </p:pic>
      <p:sp>
        <p:nvSpPr>
          <p:cNvPr id="142" name="Google Shape;142;p23"/>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a:solidFill>
                  <a:srgbClr val="741B47"/>
                </a:solidFill>
                <a:latin typeface="Raleway"/>
                <a:ea typeface="Raleway"/>
                <a:cs typeface="Raleway"/>
                <a:sym typeface="Raleway"/>
              </a:rPr>
              <a:t>Where Linux?</a:t>
            </a:r>
            <a:endParaRPr sz="4000" b="1">
              <a:solidFill>
                <a:srgbClr val="741B47"/>
              </a:solidFill>
              <a:latin typeface="Raleway"/>
              <a:ea typeface="Raleway"/>
              <a:cs typeface="Raleway"/>
              <a:sym typeface="Raleway"/>
            </a:endParaRPr>
          </a:p>
        </p:txBody>
      </p:sp>
      <p:sp>
        <p:nvSpPr>
          <p:cNvPr id="143" name="Google Shape;143;p23"/>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10</a:t>
            </a:fld>
            <a:endParaRPr/>
          </a:p>
        </p:txBody>
      </p:sp>
      <p:sp>
        <p:nvSpPr>
          <p:cNvPr id="144" name="Google Shape;144;p23"/>
          <p:cNvSpPr txBox="1"/>
          <p:nvPr/>
        </p:nvSpPr>
        <p:spPr>
          <a:xfrm>
            <a:off x="203200" y="946667"/>
            <a:ext cx="12023600" cy="5528800"/>
          </a:xfrm>
          <a:prstGeom prst="rect">
            <a:avLst/>
          </a:prstGeom>
          <a:noFill/>
          <a:ln>
            <a:noFill/>
          </a:ln>
        </p:spPr>
        <p:txBody>
          <a:bodyPr spcFirstLastPara="1" wrap="square" lIns="121900" tIns="121900" rIns="121900" bIns="121900" anchor="t" anchorCtr="0">
            <a:noAutofit/>
          </a:bodyPr>
          <a:lstStyle/>
          <a:p>
            <a:r>
              <a:rPr lang="tr-TR" sz="2400" b="1" dirty="0">
                <a:solidFill>
                  <a:srgbClr val="3498DB"/>
                </a:solidFill>
                <a:highlight>
                  <a:srgbClr val="FFFFFF"/>
                </a:highlight>
              </a:rPr>
              <a:t>1. Google</a:t>
            </a:r>
            <a:endParaRPr sz="2400" b="1" dirty="0">
              <a:solidFill>
                <a:srgbClr val="3498DB"/>
              </a:solidFill>
              <a:highlight>
                <a:srgbClr val="FFFFFF"/>
              </a:highlight>
            </a:endParaRPr>
          </a:p>
          <a:p>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services</a:t>
            </a:r>
            <a:r>
              <a:rPr lang="tr-TR" sz="2400" dirty="0">
                <a:solidFill>
                  <a:srgbClr val="3A3A3A"/>
                </a:solidFill>
                <a:highlight>
                  <a:srgbClr val="FFFFFF"/>
                </a:highlight>
              </a:rPr>
              <a:t> of </a:t>
            </a:r>
            <a:r>
              <a:rPr lang="tr-TR" sz="2400" dirty="0" err="1">
                <a:solidFill>
                  <a:srgbClr val="3A3A3A"/>
                </a:solidFill>
                <a:highlight>
                  <a:srgbClr val="FFFFFF"/>
                </a:highlight>
              </a:rPr>
              <a:t>which</a:t>
            </a:r>
            <a:r>
              <a:rPr lang="tr-TR" sz="2400" dirty="0">
                <a:solidFill>
                  <a:srgbClr val="3A3A3A"/>
                </a:solidFill>
                <a:highlight>
                  <a:srgbClr val="FFFFFF"/>
                </a:highlight>
              </a:rPr>
              <a:t> </a:t>
            </a:r>
            <a:r>
              <a:rPr lang="tr-TR" sz="2400" dirty="0" err="1">
                <a:solidFill>
                  <a:srgbClr val="3A3A3A"/>
                </a:solidFill>
                <a:highlight>
                  <a:srgbClr val="FFFFFF"/>
                </a:highlight>
              </a:rPr>
              <a:t>includes</a:t>
            </a:r>
            <a:r>
              <a:rPr lang="tr-TR" sz="2400" dirty="0">
                <a:solidFill>
                  <a:srgbClr val="3A3A3A"/>
                </a:solidFill>
                <a:highlight>
                  <a:srgbClr val="FFFFFF"/>
                </a:highlight>
              </a:rPr>
              <a:t> </a:t>
            </a:r>
            <a:r>
              <a:rPr lang="tr-TR" sz="2400" dirty="0" err="1">
                <a:solidFill>
                  <a:srgbClr val="3A3A3A"/>
                </a:solidFill>
                <a:highlight>
                  <a:srgbClr val="FFFFFF"/>
                </a:highlight>
              </a:rPr>
              <a:t>search</a:t>
            </a:r>
            <a:r>
              <a:rPr lang="tr-TR" sz="2400" dirty="0">
                <a:solidFill>
                  <a:srgbClr val="3A3A3A"/>
                </a:solidFill>
                <a:highlight>
                  <a:srgbClr val="FFFFFF"/>
                </a:highlight>
              </a:rPr>
              <a:t>, </a:t>
            </a:r>
            <a:r>
              <a:rPr lang="tr-TR" sz="2400" dirty="0" err="1">
                <a:solidFill>
                  <a:srgbClr val="3A3A3A"/>
                </a:solidFill>
                <a:highlight>
                  <a:srgbClr val="FFFFFF"/>
                </a:highlight>
              </a:rPr>
              <a:t>cloud</a:t>
            </a:r>
            <a:r>
              <a:rPr lang="tr-TR" sz="2400" dirty="0">
                <a:solidFill>
                  <a:srgbClr val="3A3A3A"/>
                </a:solidFill>
                <a:highlight>
                  <a:srgbClr val="FFFFFF"/>
                </a:highlight>
              </a:rPr>
              <a:t> </a:t>
            </a:r>
            <a:r>
              <a:rPr lang="tr-TR" sz="2400" dirty="0" err="1">
                <a:solidFill>
                  <a:srgbClr val="3A3A3A"/>
                </a:solidFill>
                <a:highlight>
                  <a:srgbClr val="FFFFFF"/>
                </a:highlight>
              </a:rPr>
              <a:t>computing</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online </a:t>
            </a:r>
            <a:r>
              <a:rPr lang="tr-TR" sz="2400" dirty="0" err="1">
                <a:solidFill>
                  <a:srgbClr val="3A3A3A"/>
                </a:solidFill>
                <a:highlight>
                  <a:srgbClr val="FFFFFF"/>
                </a:highlight>
              </a:rPr>
              <a:t>advertising</a:t>
            </a:r>
            <a:r>
              <a:rPr lang="tr-TR" sz="2400" dirty="0">
                <a:solidFill>
                  <a:srgbClr val="3A3A3A"/>
                </a:solidFill>
                <a:highlight>
                  <a:srgbClr val="FFFFFF"/>
                </a:highlight>
              </a:rPr>
              <a:t> </a:t>
            </a:r>
            <a:r>
              <a:rPr lang="tr-TR" sz="2400" dirty="0" err="1">
                <a:solidFill>
                  <a:srgbClr val="3A3A3A"/>
                </a:solidFill>
                <a:highlight>
                  <a:srgbClr val="FFFFFF"/>
                </a:highlight>
              </a:rPr>
              <a:t>technologies</a:t>
            </a:r>
            <a:r>
              <a:rPr lang="tr-TR" sz="2400" dirty="0">
                <a:solidFill>
                  <a:srgbClr val="3A3A3A"/>
                </a:solidFill>
                <a:highlight>
                  <a:srgbClr val="FFFFFF"/>
                </a:highlight>
              </a:rPr>
              <a:t> </a:t>
            </a:r>
            <a:r>
              <a:rPr lang="tr-TR" sz="2400" dirty="0" err="1">
                <a:solidFill>
                  <a:srgbClr val="3A3A3A"/>
                </a:solidFill>
                <a:highlight>
                  <a:srgbClr val="FFFFFF"/>
                </a:highlight>
              </a:rPr>
              <a:t>runs</a:t>
            </a:r>
            <a:r>
              <a:rPr lang="tr-TR" sz="2400" dirty="0">
                <a:solidFill>
                  <a:srgbClr val="3A3A3A"/>
                </a:solidFill>
                <a:highlight>
                  <a:srgbClr val="FFFFFF"/>
                </a:highlight>
              </a:rPr>
              <a:t> on Linux.</a:t>
            </a:r>
            <a:endParaRPr sz="2400" dirty="0">
              <a:solidFill>
                <a:srgbClr val="3A3A3A"/>
              </a:solidFill>
              <a:highlight>
                <a:srgbClr val="FFFFFF"/>
              </a:highlight>
            </a:endParaRPr>
          </a:p>
          <a:p>
            <a:r>
              <a:rPr lang="tr-TR" sz="2400" b="1" dirty="0">
                <a:solidFill>
                  <a:srgbClr val="3498DB"/>
                </a:solidFill>
                <a:highlight>
                  <a:srgbClr val="FFFFFF"/>
                </a:highlight>
              </a:rPr>
              <a:t>2. </a:t>
            </a:r>
            <a:r>
              <a:rPr lang="tr-TR" sz="2400" b="1" dirty="0" err="1">
                <a:solidFill>
                  <a:srgbClr val="3498DB"/>
                </a:solidFill>
                <a:highlight>
                  <a:srgbClr val="FFFFFF"/>
                </a:highlight>
              </a:rPr>
              <a:t>Twitter</a:t>
            </a:r>
            <a:endParaRPr sz="2400" b="1" dirty="0">
              <a:solidFill>
                <a:srgbClr val="3498DB"/>
              </a:solidFill>
              <a:highlight>
                <a:srgbClr val="FFFFFF"/>
              </a:highlight>
            </a:endParaRPr>
          </a:p>
          <a:p>
            <a:r>
              <a:rPr lang="tr-TR" sz="2400" dirty="0" err="1">
                <a:solidFill>
                  <a:srgbClr val="3A3A3A"/>
                </a:solidFill>
                <a:highlight>
                  <a:srgbClr val="FFFFFF"/>
                </a:highlight>
              </a:rPr>
              <a:t>Twitter</a:t>
            </a:r>
            <a:r>
              <a:rPr lang="tr-TR" sz="2400" dirty="0">
                <a:solidFill>
                  <a:srgbClr val="3A3A3A"/>
                </a:solidFill>
                <a:highlight>
                  <a:srgbClr val="FFFFFF"/>
                </a:highlight>
              </a:rPr>
              <a:t>, </a:t>
            </a:r>
            <a:r>
              <a:rPr lang="tr-TR" sz="2400" dirty="0" err="1">
                <a:solidFill>
                  <a:srgbClr val="3A3A3A"/>
                </a:solidFill>
                <a:highlight>
                  <a:srgbClr val="FFFFFF"/>
                </a:highlight>
              </a:rPr>
              <a:t>famous</a:t>
            </a:r>
            <a:r>
              <a:rPr lang="tr-TR" sz="2400" dirty="0">
                <a:solidFill>
                  <a:srgbClr val="3A3A3A"/>
                </a:solidFill>
                <a:highlight>
                  <a:srgbClr val="FFFFFF"/>
                </a:highlight>
              </a:rPr>
              <a:t> online </a:t>
            </a:r>
            <a:r>
              <a:rPr lang="tr-TR" sz="2400" dirty="0" err="1">
                <a:solidFill>
                  <a:srgbClr val="3A3A3A"/>
                </a:solidFill>
                <a:highlight>
                  <a:srgbClr val="FFFFFF"/>
                </a:highlight>
              </a:rPr>
              <a:t>social</a:t>
            </a:r>
            <a:r>
              <a:rPr lang="tr-TR" sz="2400" dirty="0">
                <a:solidFill>
                  <a:srgbClr val="3A3A3A"/>
                </a:solidFill>
                <a:highlight>
                  <a:srgbClr val="FFFFFF"/>
                </a:highlight>
              </a:rPr>
              <a:t> </a:t>
            </a:r>
            <a:r>
              <a:rPr lang="tr-TR" sz="2400" dirty="0" err="1">
                <a:solidFill>
                  <a:srgbClr val="3A3A3A"/>
                </a:solidFill>
                <a:highlight>
                  <a:srgbClr val="FFFFFF"/>
                </a:highlight>
              </a:rPr>
              <a:t>networking</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micro-blogging</a:t>
            </a:r>
            <a:r>
              <a:rPr lang="tr-TR" sz="2400" dirty="0">
                <a:solidFill>
                  <a:srgbClr val="3A3A3A"/>
                </a:solidFill>
                <a:highlight>
                  <a:srgbClr val="FFFFFF"/>
                </a:highlight>
              </a:rPr>
              <a:t> site is Powered </a:t>
            </a:r>
            <a:r>
              <a:rPr lang="tr-TR" sz="2400" dirty="0" err="1">
                <a:solidFill>
                  <a:srgbClr val="3A3A3A"/>
                </a:solidFill>
                <a:highlight>
                  <a:srgbClr val="FFFFFF"/>
                </a:highlight>
              </a:rPr>
              <a:t>by</a:t>
            </a:r>
            <a:r>
              <a:rPr lang="tr-TR" sz="2400" dirty="0">
                <a:solidFill>
                  <a:srgbClr val="3A3A3A"/>
                </a:solidFill>
                <a:highlight>
                  <a:srgbClr val="FFFFFF"/>
                </a:highlight>
              </a:rPr>
              <a:t> Linux.</a:t>
            </a:r>
            <a:endParaRPr sz="2400" dirty="0">
              <a:solidFill>
                <a:srgbClr val="3A3A3A"/>
              </a:solidFill>
              <a:highlight>
                <a:srgbClr val="FFFFFF"/>
              </a:highlight>
            </a:endParaRPr>
          </a:p>
          <a:p>
            <a:r>
              <a:rPr lang="tr-TR" sz="2400" b="1" dirty="0">
                <a:solidFill>
                  <a:srgbClr val="3498DB"/>
                </a:solidFill>
                <a:highlight>
                  <a:srgbClr val="FFFFFF"/>
                </a:highlight>
              </a:rPr>
              <a:t>3. Facebook</a:t>
            </a:r>
            <a:endParaRPr sz="2400" b="1" dirty="0">
              <a:solidFill>
                <a:srgbClr val="3498DB"/>
              </a:solidFill>
              <a:highlight>
                <a:srgbClr val="FFFFFF"/>
              </a:highlight>
            </a:endParaRPr>
          </a:p>
          <a:p>
            <a:r>
              <a:rPr lang="tr-TR" sz="2400" dirty="0">
                <a:solidFill>
                  <a:srgbClr val="3A3A3A"/>
                </a:solidFill>
                <a:highlight>
                  <a:srgbClr val="FFFFFF"/>
                </a:highlight>
              </a:rPr>
              <a:t>Facebook, </a:t>
            </a:r>
            <a:r>
              <a:rPr lang="tr-TR" sz="2400" dirty="0" err="1">
                <a:solidFill>
                  <a:srgbClr val="3A3A3A"/>
                </a:solidFill>
                <a:highlight>
                  <a:srgbClr val="FFFFFF"/>
                </a:highlight>
              </a:rPr>
              <a:t>one</a:t>
            </a:r>
            <a:r>
              <a:rPr lang="tr-TR" sz="2400" dirty="0">
                <a:solidFill>
                  <a:srgbClr val="3A3A3A"/>
                </a:solidFill>
                <a:highlight>
                  <a:srgbClr val="FFFFFF"/>
                </a:highlight>
              </a:rPr>
              <a:t> of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most</a:t>
            </a:r>
            <a:r>
              <a:rPr lang="tr-TR" sz="2400" dirty="0">
                <a:solidFill>
                  <a:srgbClr val="3A3A3A"/>
                </a:solidFill>
                <a:highlight>
                  <a:srgbClr val="FFFFFF"/>
                </a:highlight>
              </a:rPr>
              <a:t> </a:t>
            </a:r>
            <a:r>
              <a:rPr lang="tr-TR" sz="2400" dirty="0" err="1">
                <a:solidFill>
                  <a:srgbClr val="3A3A3A"/>
                </a:solidFill>
                <a:highlight>
                  <a:srgbClr val="FFFFFF"/>
                </a:highlight>
              </a:rPr>
              <a:t>famous</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most</a:t>
            </a:r>
            <a:r>
              <a:rPr lang="tr-TR" sz="2400" dirty="0">
                <a:solidFill>
                  <a:srgbClr val="3A3A3A"/>
                </a:solidFill>
                <a:highlight>
                  <a:srgbClr val="FFFFFF"/>
                </a:highlight>
              </a:rPr>
              <a:t> </a:t>
            </a:r>
            <a:r>
              <a:rPr lang="tr-TR" sz="2400" dirty="0" err="1">
                <a:solidFill>
                  <a:srgbClr val="3A3A3A"/>
                </a:solidFill>
                <a:highlight>
                  <a:srgbClr val="FFFFFF"/>
                </a:highlight>
              </a:rPr>
              <a:t>widely</a:t>
            </a:r>
            <a:r>
              <a:rPr lang="tr-TR" sz="2400" dirty="0">
                <a:solidFill>
                  <a:srgbClr val="3A3A3A"/>
                </a:solidFill>
                <a:highlight>
                  <a:srgbClr val="FFFFFF"/>
                </a:highlight>
              </a:rPr>
              <a:t> </a:t>
            </a:r>
            <a:r>
              <a:rPr lang="tr-TR" sz="2400" dirty="0" err="1">
                <a:solidFill>
                  <a:srgbClr val="3A3A3A"/>
                </a:solidFill>
                <a:highlight>
                  <a:srgbClr val="FFFFFF"/>
                </a:highlight>
              </a:rPr>
              <a:t>used</a:t>
            </a:r>
            <a:r>
              <a:rPr lang="tr-TR" sz="2400" dirty="0">
                <a:solidFill>
                  <a:srgbClr val="3A3A3A"/>
                </a:solidFill>
                <a:highlight>
                  <a:srgbClr val="FFFFFF"/>
                </a:highlight>
              </a:rPr>
              <a:t> </a:t>
            </a:r>
            <a:r>
              <a:rPr lang="tr-TR" sz="2400" dirty="0" err="1">
                <a:solidFill>
                  <a:srgbClr val="3A3A3A"/>
                </a:solidFill>
                <a:highlight>
                  <a:srgbClr val="FFFFFF"/>
                </a:highlight>
              </a:rPr>
              <a:t>Social</a:t>
            </a:r>
            <a:r>
              <a:rPr lang="tr-TR" sz="2400" dirty="0">
                <a:solidFill>
                  <a:srgbClr val="3A3A3A"/>
                </a:solidFill>
                <a:highlight>
                  <a:srgbClr val="FFFFFF"/>
                </a:highlight>
              </a:rPr>
              <a:t> Networking service </a:t>
            </a:r>
            <a:r>
              <a:rPr lang="tr-TR" sz="2400" dirty="0" err="1">
                <a:solidFill>
                  <a:srgbClr val="3A3A3A"/>
                </a:solidFill>
                <a:highlight>
                  <a:srgbClr val="FFFFFF"/>
                </a:highlight>
              </a:rPr>
              <a:t>runs</a:t>
            </a:r>
            <a:r>
              <a:rPr lang="tr-TR" sz="2400" dirty="0">
                <a:solidFill>
                  <a:srgbClr val="3A3A3A"/>
                </a:solidFill>
                <a:highlight>
                  <a:srgbClr val="FFFFFF"/>
                </a:highlight>
              </a:rPr>
              <a:t> on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same</a:t>
            </a:r>
            <a:r>
              <a:rPr lang="tr-TR" sz="2400" dirty="0">
                <a:solidFill>
                  <a:srgbClr val="3A3A3A"/>
                </a:solidFill>
                <a:highlight>
                  <a:srgbClr val="FFFFFF"/>
                </a:highlight>
              </a:rPr>
              <a:t> platform.</a:t>
            </a:r>
            <a:endParaRPr sz="2400" dirty="0">
              <a:solidFill>
                <a:srgbClr val="3A3A3A"/>
              </a:solidFill>
              <a:highlight>
                <a:srgbClr val="FFFFFF"/>
              </a:highlight>
            </a:endParaRPr>
          </a:p>
          <a:p>
            <a:r>
              <a:rPr lang="tr-TR" sz="2400" b="1" dirty="0">
                <a:solidFill>
                  <a:srgbClr val="3498DB"/>
                </a:solidFill>
                <a:highlight>
                  <a:srgbClr val="FFFFFF"/>
                </a:highlight>
              </a:rPr>
              <a:t>4. Amazon</a:t>
            </a:r>
            <a:endParaRPr sz="2400" b="1" dirty="0">
              <a:solidFill>
                <a:srgbClr val="3498DB"/>
              </a:solidFill>
              <a:highlight>
                <a:srgbClr val="FFFFFF"/>
              </a:highlight>
            </a:endParaRPr>
          </a:p>
          <a:p>
            <a:r>
              <a:rPr lang="tr-TR" sz="2400" dirty="0">
                <a:solidFill>
                  <a:srgbClr val="3A3A3A"/>
                </a:solidFill>
                <a:highlight>
                  <a:srgbClr val="FFFFFF"/>
                </a:highlight>
              </a:rPr>
              <a:t>An </a:t>
            </a:r>
            <a:r>
              <a:rPr lang="tr-TR" sz="2400" dirty="0" err="1">
                <a:solidFill>
                  <a:srgbClr val="3A3A3A"/>
                </a:solidFill>
                <a:highlight>
                  <a:srgbClr val="FFFFFF"/>
                </a:highlight>
              </a:rPr>
              <a:t>American</a:t>
            </a:r>
            <a:r>
              <a:rPr lang="tr-TR" sz="2400" dirty="0">
                <a:solidFill>
                  <a:srgbClr val="3A3A3A"/>
                </a:solidFill>
                <a:highlight>
                  <a:srgbClr val="FFFFFF"/>
                </a:highlight>
              </a:rPr>
              <a:t> </a:t>
            </a:r>
            <a:r>
              <a:rPr lang="tr-TR" sz="2400" dirty="0" err="1">
                <a:solidFill>
                  <a:srgbClr val="3A3A3A"/>
                </a:solidFill>
                <a:highlight>
                  <a:srgbClr val="FFFFFF"/>
                </a:highlight>
              </a:rPr>
              <a:t>based</a:t>
            </a:r>
            <a:r>
              <a:rPr lang="tr-TR" sz="2400" dirty="0">
                <a:solidFill>
                  <a:srgbClr val="3A3A3A"/>
                </a:solidFill>
                <a:highlight>
                  <a:srgbClr val="FFFFFF"/>
                </a:highlight>
              </a:rPr>
              <a:t> </a:t>
            </a:r>
            <a:r>
              <a:rPr lang="tr-TR" sz="2400" dirty="0" err="1">
                <a:solidFill>
                  <a:srgbClr val="3A3A3A"/>
                </a:solidFill>
                <a:highlight>
                  <a:srgbClr val="FFFFFF"/>
                </a:highlight>
              </a:rPr>
              <a:t>international</a:t>
            </a:r>
            <a:r>
              <a:rPr lang="tr-TR" sz="2400" dirty="0">
                <a:solidFill>
                  <a:srgbClr val="3A3A3A"/>
                </a:solidFill>
                <a:highlight>
                  <a:srgbClr val="FFFFFF"/>
                </a:highlight>
              </a:rPr>
              <a:t> </a:t>
            </a:r>
            <a:r>
              <a:rPr lang="tr-TR" sz="2400" dirty="0" err="1">
                <a:solidFill>
                  <a:srgbClr val="3A3A3A"/>
                </a:solidFill>
                <a:highlight>
                  <a:srgbClr val="FFFFFF"/>
                </a:highlight>
              </a:rPr>
              <a:t>company</a:t>
            </a:r>
            <a:r>
              <a:rPr lang="tr-TR" sz="2400" dirty="0">
                <a:solidFill>
                  <a:srgbClr val="3A3A3A"/>
                </a:solidFill>
                <a:highlight>
                  <a:srgbClr val="FFFFFF"/>
                </a:highlight>
              </a:rPr>
              <a:t> </a:t>
            </a:r>
            <a:r>
              <a:rPr lang="tr-TR" sz="2400" dirty="0" err="1">
                <a:solidFill>
                  <a:srgbClr val="3A3A3A"/>
                </a:solidFill>
                <a:highlight>
                  <a:srgbClr val="FFFFFF"/>
                </a:highlight>
              </a:rPr>
              <a:t>which</a:t>
            </a:r>
            <a:r>
              <a:rPr lang="tr-TR" sz="2400" dirty="0">
                <a:solidFill>
                  <a:srgbClr val="3A3A3A"/>
                </a:solidFill>
                <a:highlight>
                  <a:srgbClr val="FFFFFF"/>
                </a:highlight>
              </a:rPr>
              <a:t> </a:t>
            </a:r>
            <a:r>
              <a:rPr lang="tr-TR" sz="2400" dirty="0" err="1">
                <a:solidFill>
                  <a:srgbClr val="3A3A3A"/>
                </a:solidFill>
                <a:highlight>
                  <a:srgbClr val="FFFFFF"/>
                </a:highlight>
              </a:rPr>
              <a:t>deals</a:t>
            </a:r>
            <a:r>
              <a:rPr lang="tr-TR" sz="2400" dirty="0">
                <a:solidFill>
                  <a:srgbClr val="3A3A3A"/>
                </a:solidFill>
                <a:highlight>
                  <a:srgbClr val="FFFFFF"/>
                </a:highlight>
              </a:rPr>
              <a:t> </a:t>
            </a:r>
            <a:r>
              <a:rPr lang="tr-TR" sz="2400" dirty="0" err="1">
                <a:solidFill>
                  <a:srgbClr val="3A3A3A"/>
                </a:solidFill>
                <a:highlight>
                  <a:srgbClr val="FFFFFF"/>
                </a:highlight>
              </a:rPr>
              <a:t>with</a:t>
            </a:r>
            <a:r>
              <a:rPr lang="tr-TR" sz="2400" dirty="0">
                <a:solidFill>
                  <a:srgbClr val="3A3A3A"/>
                </a:solidFill>
                <a:highlight>
                  <a:srgbClr val="FFFFFF"/>
                </a:highlight>
              </a:rPr>
              <a:t> International Online </a:t>
            </a:r>
            <a:r>
              <a:rPr lang="tr-TR" sz="2400" dirty="0" err="1">
                <a:solidFill>
                  <a:srgbClr val="3A3A3A"/>
                </a:solidFill>
                <a:highlight>
                  <a:srgbClr val="FFFFFF"/>
                </a:highlight>
              </a:rPr>
              <a:t>Retailing</a:t>
            </a:r>
            <a:r>
              <a:rPr lang="tr-TR" sz="2400" dirty="0">
                <a:solidFill>
                  <a:srgbClr val="3A3A3A"/>
                </a:solidFill>
                <a:highlight>
                  <a:srgbClr val="FFFFFF"/>
                </a:highlight>
              </a:rPr>
              <a:t> is in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list</a:t>
            </a:r>
            <a:r>
              <a:rPr lang="tr-TR" sz="2400" dirty="0">
                <a:solidFill>
                  <a:srgbClr val="3A3A3A"/>
                </a:solidFill>
                <a:highlight>
                  <a:srgbClr val="FFFFFF"/>
                </a:highlight>
              </a:rPr>
              <a:t> of Linux </a:t>
            </a:r>
            <a:r>
              <a:rPr lang="tr-TR" sz="2400" dirty="0" err="1">
                <a:solidFill>
                  <a:srgbClr val="3A3A3A"/>
                </a:solidFill>
                <a:highlight>
                  <a:srgbClr val="FFFFFF"/>
                </a:highlight>
              </a:rPr>
              <a:t>powered</a:t>
            </a:r>
            <a:r>
              <a:rPr lang="tr-TR" sz="2400" dirty="0">
                <a:solidFill>
                  <a:srgbClr val="3A3A3A"/>
                </a:solidFill>
                <a:highlight>
                  <a:srgbClr val="FFFFFF"/>
                </a:highlight>
              </a:rPr>
              <a:t> </a:t>
            </a:r>
            <a:r>
              <a:rPr lang="tr-TR" sz="2400" dirty="0" err="1">
                <a:solidFill>
                  <a:srgbClr val="3A3A3A"/>
                </a:solidFill>
                <a:highlight>
                  <a:srgbClr val="FFFFFF"/>
                </a:highlight>
              </a:rPr>
              <a:t>Company</a:t>
            </a:r>
            <a:r>
              <a:rPr lang="tr-TR" sz="2400" dirty="0">
                <a:solidFill>
                  <a:srgbClr val="3A3A3A"/>
                </a:solidFill>
                <a:highlight>
                  <a:srgbClr val="FFFFFF"/>
                </a:highlight>
              </a:rPr>
              <a:t>.</a:t>
            </a:r>
            <a:endParaRPr sz="2400" dirty="0">
              <a:solidFill>
                <a:srgbClr val="3A3A3A"/>
              </a:solidFill>
              <a:highlight>
                <a:srgbClr val="FFFFFF"/>
              </a:highlight>
            </a:endParaRPr>
          </a:p>
          <a:p>
            <a:r>
              <a:rPr lang="tr-TR" sz="2400" b="1" dirty="0">
                <a:solidFill>
                  <a:srgbClr val="3498DB"/>
                </a:solidFill>
                <a:highlight>
                  <a:srgbClr val="FFFFFF"/>
                </a:highlight>
              </a:rPr>
              <a:t>5. IBM</a:t>
            </a:r>
            <a:endParaRPr sz="2400" b="1" dirty="0">
              <a:solidFill>
                <a:srgbClr val="3498DB"/>
              </a:solidFill>
              <a:highlight>
                <a:srgbClr val="FFFFFF"/>
              </a:highlight>
            </a:endParaRPr>
          </a:p>
          <a:p>
            <a:r>
              <a:rPr lang="tr-TR" sz="2400" dirty="0">
                <a:solidFill>
                  <a:srgbClr val="3A3A3A"/>
                </a:solidFill>
                <a:highlight>
                  <a:srgbClr val="FFFFFF"/>
                </a:highlight>
              </a:rPr>
              <a:t>IBM (International Business Machine Corporation)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American</a:t>
            </a:r>
            <a:r>
              <a:rPr lang="tr-TR" sz="2400" dirty="0">
                <a:solidFill>
                  <a:srgbClr val="3A3A3A"/>
                </a:solidFill>
                <a:highlight>
                  <a:srgbClr val="FFFFFF"/>
                </a:highlight>
              </a:rPr>
              <a:t> </a:t>
            </a:r>
            <a:r>
              <a:rPr lang="tr-TR" sz="2400" dirty="0" err="1">
                <a:solidFill>
                  <a:srgbClr val="3A3A3A"/>
                </a:solidFill>
                <a:highlight>
                  <a:srgbClr val="FFFFFF"/>
                </a:highlight>
              </a:rPr>
              <a:t>based</a:t>
            </a:r>
            <a:r>
              <a:rPr lang="tr-TR" sz="2400" dirty="0">
                <a:solidFill>
                  <a:srgbClr val="3A3A3A"/>
                </a:solidFill>
                <a:highlight>
                  <a:srgbClr val="FFFFFF"/>
                </a:highlight>
              </a:rPr>
              <a:t> </a:t>
            </a:r>
            <a:r>
              <a:rPr lang="tr-TR" sz="2400" dirty="0" err="1">
                <a:solidFill>
                  <a:srgbClr val="3A3A3A"/>
                </a:solidFill>
                <a:highlight>
                  <a:srgbClr val="FFFFFF"/>
                </a:highlight>
              </a:rPr>
              <a:t>company</a:t>
            </a:r>
            <a:r>
              <a:rPr lang="tr-TR" sz="2400" dirty="0">
                <a:solidFill>
                  <a:srgbClr val="3A3A3A"/>
                </a:solidFill>
                <a:highlight>
                  <a:srgbClr val="FFFFFF"/>
                </a:highlight>
              </a:rPr>
              <a:t> </a:t>
            </a:r>
            <a:r>
              <a:rPr lang="tr-TR" sz="2400" dirty="0" err="1">
                <a:solidFill>
                  <a:srgbClr val="3A3A3A"/>
                </a:solidFill>
                <a:highlight>
                  <a:srgbClr val="FFFFFF"/>
                </a:highlight>
              </a:rPr>
              <a:t>which</a:t>
            </a:r>
            <a:r>
              <a:rPr lang="tr-TR" sz="2400" dirty="0">
                <a:solidFill>
                  <a:srgbClr val="3A3A3A"/>
                </a:solidFill>
                <a:highlight>
                  <a:srgbClr val="FFFFFF"/>
                </a:highlight>
              </a:rPr>
              <a:t> </a:t>
            </a:r>
            <a:r>
              <a:rPr lang="tr-TR" sz="2400" dirty="0" err="1">
                <a:solidFill>
                  <a:srgbClr val="3A3A3A"/>
                </a:solidFill>
                <a:highlight>
                  <a:srgbClr val="FFFFFF"/>
                </a:highlight>
              </a:rPr>
              <a:t>for</a:t>
            </a:r>
            <a:r>
              <a:rPr lang="tr-TR" sz="2400" dirty="0">
                <a:solidFill>
                  <a:srgbClr val="3A3A3A"/>
                </a:solidFill>
                <a:highlight>
                  <a:srgbClr val="FFFFFF"/>
                </a:highlight>
              </a:rPr>
              <a:t> sure </a:t>
            </a:r>
            <a:r>
              <a:rPr lang="tr-TR" sz="2400" dirty="0" err="1">
                <a:solidFill>
                  <a:srgbClr val="3A3A3A"/>
                </a:solidFill>
                <a:highlight>
                  <a:srgbClr val="FFFFFF"/>
                </a:highlight>
              </a:rPr>
              <a:t>don’t</a:t>
            </a:r>
            <a:r>
              <a:rPr lang="tr-TR" sz="2400" dirty="0">
                <a:solidFill>
                  <a:srgbClr val="3A3A3A"/>
                </a:solidFill>
                <a:highlight>
                  <a:srgbClr val="FFFFFF"/>
                </a:highlight>
              </a:rPr>
              <a:t> </a:t>
            </a:r>
            <a:r>
              <a:rPr lang="tr-TR" sz="2400" dirty="0" err="1">
                <a:solidFill>
                  <a:srgbClr val="3A3A3A"/>
                </a:solidFill>
                <a:highlight>
                  <a:srgbClr val="FFFFFF"/>
                </a:highlight>
              </a:rPr>
              <a:t>requires</a:t>
            </a:r>
            <a:r>
              <a:rPr lang="tr-TR" sz="2400" dirty="0">
                <a:solidFill>
                  <a:srgbClr val="3A3A3A"/>
                </a:solidFill>
                <a:highlight>
                  <a:srgbClr val="FFFFFF"/>
                </a:highlight>
              </a:rPr>
              <a:t> </a:t>
            </a:r>
            <a:r>
              <a:rPr lang="tr-TR" sz="2400" dirty="0" err="1">
                <a:solidFill>
                  <a:srgbClr val="3A3A3A"/>
                </a:solidFill>
                <a:highlight>
                  <a:srgbClr val="FFFFFF"/>
                </a:highlight>
              </a:rPr>
              <a:t>any</a:t>
            </a:r>
            <a:r>
              <a:rPr lang="tr-TR" sz="2400" dirty="0">
                <a:solidFill>
                  <a:srgbClr val="3A3A3A"/>
                </a:solidFill>
                <a:highlight>
                  <a:srgbClr val="FFFFFF"/>
                </a:highlight>
              </a:rPr>
              <a:t> </a:t>
            </a:r>
            <a:r>
              <a:rPr lang="tr-TR" sz="2400" dirty="0" err="1">
                <a:solidFill>
                  <a:srgbClr val="3A3A3A"/>
                </a:solidFill>
                <a:highlight>
                  <a:srgbClr val="FFFFFF"/>
                </a:highlight>
              </a:rPr>
              <a:t>introduction</a:t>
            </a:r>
            <a:r>
              <a:rPr lang="tr-TR" sz="2400" dirty="0">
                <a:solidFill>
                  <a:srgbClr val="3A3A3A"/>
                </a:solidFill>
                <a:highlight>
                  <a:srgbClr val="FFFFFF"/>
                </a:highlight>
              </a:rPr>
              <a:t>, is </a:t>
            </a:r>
            <a:r>
              <a:rPr lang="tr-TR" sz="2400" dirty="0" err="1">
                <a:solidFill>
                  <a:srgbClr val="3A3A3A"/>
                </a:solidFill>
                <a:highlight>
                  <a:srgbClr val="FFFFFF"/>
                </a:highlight>
              </a:rPr>
              <a:t>again</a:t>
            </a:r>
            <a:r>
              <a:rPr lang="tr-TR" sz="2400" dirty="0">
                <a:solidFill>
                  <a:srgbClr val="3A3A3A"/>
                </a:solidFill>
                <a:highlight>
                  <a:srgbClr val="FFFFFF"/>
                </a:highlight>
              </a:rPr>
              <a:t> </a:t>
            </a:r>
            <a:r>
              <a:rPr lang="tr-TR" sz="2400" dirty="0" err="1">
                <a:solidFill>
                  <a:srgbClr val="3A3A3A"/>
                </a:solidFill>
                <a:highlight>
                  <a:srgbClr val="FFFFFF"/>
                </a:highlight>
              </a:rPr>
              <a:t>powered</a:t>
            </a:r>
            <a:r>
              <a:rPr lang="tr-TR" sz="2400" dirty="0">
                <a:solidFill>
                  <a:srgbClr val="3A3A3A"/>
                </a:solidFill>
                <a:highlight>
                  <a:srgbClr val="FFFFFF"/>
                </a:highlight>
              </a:rPr>
              <a:t> </a:t>
            </a:r>
            <a:r>
              <a:rPr lang="tr-TR" sz="2400" dirty="0" err="1">
                <a:solidFill>
                  <a:srgbClr val="3A3A3A"/>
                </a:solidFill>
                <a:highlight>
                  <a:srgbClr val="FFFFFF"/>
                </a:highlight>
              </a:rPr>
              <a:t>by</a:t>
            </a:r>
            <a:r>
              <a:rPr lang="tr-TR" sz="2400" dirty="0">
                <a:solidFill>
                  <a:srgbClr val="3A3A3A"/>
                </a:solidFill>
                <a:highlight>
                  <a:srgbClr val="FFFFFF"/>
                </a:highlight>
              </a:rPr>
              <a:t> Linux.</a:t>
            </a:r>
            <a:endParaRPr sz="2400" dirty="0">
              <a:solidFill>
                <a:srgbClr val="3A3A3A"/>
              </a:solidFill>
              <a:highlight>
                <a:srgbClr val="FFFFFF"/>
              </a:highlight>
            </a:endParaRPr>
          </a:p>
        </p:txBody>
      </p:sp>
      <p:sp>
        <p:nvSpPr>
          <p:cNvPr id="145" name="Google Shape;145;p23"/>
          <p:cNvSpPr txBox="1"/>
          <p:nvPr/>
        </p:nvSpPr>
        <p:spPr>
          <a:xfrm>
            <a:off x="8348516" y="6385683"/>
            <a:ext cx="3826400" cy="441600"/>
          </a:xfrm>
          <a:prstGeom prst="rect">
            <a:avLst/>
          </a:prstGeom>
          <a:noFill/>
          <a:ln>
            <a:noFill/>
          </a:ln>
        </p:spPr>
        <p:txBody>
          <a:bodyPr spcFirstLastPara="1" wrap="square" lIns="121900" tIns="121900" rIns="121900" bIns="121900" anchor="t" anchorCtr="0">
            <a:noAutofit/>
          </a:bodyPr>
          <a:lstStyle/>
          <a:p>
            <a:r>
              <a:rPr lang="tr-TR" sz="1600"/>
              <a:t>Cited from: </a:t>
            </a:r>
            <a:r>
              <a:rPr lang="tr-TR" sz="1600" u="sng">
                <a:solidFill>
                  <a:schemeClr val="accent2"/>
                </a:solidFill>
                <a:hlinkClick r:id="rId4">
                  <a:extLst>
                    <a:ext uri="{A12FA001-AC4F-418D-AE19-62706E023703}">
                      <ahyp:hlinkClr xmlns:ahyp="http://schemas.microsoft.com/office/drawing/2018/hyperlinkcolor" val="tx"/>
                    </a:ext>
                  </a:extLst>
                </a:hlinkClick>
              </a:rPr>
              <a:t>https://www.tecmint.com</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24"/>
          <p:cNvPicPr preferRelativeResize="0"/>
          <p:nvPr/>
        </p:nvPicPr>
        <p:blipFill>
          <a:blip r:embed="rId3">
            <a:alphaModFix/>
          </a:blip>
          <a:stretch>
            <a:fillRect/>
          </a:stretch>
        </p:blipFill>
        <p:spPr>
          <a:xfrm>
            <a:off x="9219194" y="141634"/>
            <a:ext cx="2363868" cy="1328135"/>
          </a:xfrm>
          <a:prstGeom prst="rect">
            <a:avLst/>
          </a:prstGeom>
          <a:noFill/>
          <a:ln>
            <a:noFill/>
          </a:ln>
        </p:spPr>
      </p:pic>
      <p:sp>
        <p:nvSpPr>
          <p:cNvPr id="151" name="Google Shape;151;p24"/>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a:solidFill>
                  <a:srgbClr val="741B47"/>
                </a:solidFill>
                <a:latin typeface="Raleway"/>
                <a:ea typeface="Raleway"/>
                <a:cs typeface="Raleway"/>
                <a:sym typeface="Raleway"/>
              </a:rPr>
              <a:t>Where Linux?</a:t>
            </a:r>
            <a:endParaRPr sz="4000" b="1">
              <a:solidFill>
                <a:srgbClr val="741B47"/>
              </a:solidFill>
              <a:latin typeface="Raleway"/>
              <a:ea typeface="Raleway"/>
              <a:cs typeface="Raleway"/>
              <a:sym typeface="Raleway"/>
            </a:endParaRPr>
          </a:p>
        </p:txBody>
      </p:sp>
      <p:sp>
        <p:nvSpPr>
          <p:cNvPr id="152" name="Google Shape;152;p24"/>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11</a:t>
            </a:fld>
            <a:endParaRPr/>
          </a:p>
        </p:txBody>
      </p:sp>
      <p:sp>
        <p:nvSpPr>
          <p:cNvPr id="153" name="Google Shape;153;p24"/>
          <p:cNvSpPr txBox="1"/>
          <p:nvPr/>
        </p:nvSpPr>
        <p:spPr>
          <a:xfrm>
            <a:off x="203200" y="946667"/>
            <a:ext cx="12023600" cy="5204800"/>
          </a:xfrm>
          <a:prstGeom prst="rect">
            <a:avLst/>
          </a:prstGeom>
          <a:noFill/>
          <a:ln>
            <a:noFill/>
          </a:ln>
        </p:spPr>
        <p:txBody>
          <a:bodyPr spcFirstLastPara="1" wrap="square" lIns="121900" tIns="121900" rIns="121900" bIns="121900" anchor="t" anchorCtr="0">
            <a:noAutofit/>
          </a:bodyPr>
          <a:lstStyle/>
          <a:p>
            <a:r>
              <a:rPr lang="tr-TR" sz="2400" b="1">
                <a:solidFill>
                  <a:srgbClr val="3498DB"/>
                </a:solidFill>
                <a:highlight>
                  <a:srgbClr val="FFFFFF"/>
                </a:highlight>
              </a:rPr>
              <a:t>6. McDonalds</a:t>
            </a:r>
            <a:endParaRPr sz="2400" b="1">
              <a:solidFill>
                <a:srgbClr val="3498DB"/>
              </a:solidFill>
              <a:highlight>
                <a:srgbClr val="FFFFFF"/>
              </a:highlight>
            </a:endParaRPr>
          </a:p>
          <a:p>
            <a:r>
              <a:rPr lang="tr-TR" sz="2400">
                <a:solidFill>
                  <a:srgbClr val="3A3A3A"/>
                </a:solidFill>
                <a:highlight>
                  <a:srgbClr val="FFFFFF"/>
                </a:highlight>
              </a:rPr>
              <a:t>The world’s largest chain of hamburger fast food restaurant uses GNU/Linux (Ubuntu) too.</a:t>
            </a:r>
            <a:endParaRPr sz="2400">
              <a:solidFill>
                <a:srgbClr val="3A3A3A"/>
              </a:solidFill>
              <a:highlight>
                <a:srgbClr val="FFFFFF"/>
              </a:highlight>
            </a:endParaRPr>
          </a:p>
          <a:p>
            <a:r>
              <a:rPr lang="tr-TR" sz="2400" b="1">
                <a:solidFill>
                  <a:srgbClr val="3498DB"/>
                </a:solidFill>
                <a:highlight>
                  <a:srgbClr val="FFFFFF"/>
                </a:highlight>
              </a:rPr>
              <a:t>7. Submarines</a:t>
            </a:r>
            <a:endParaRPr sz="2400" b="1">
              <a:solidFill>
                <a:srgbClr val="3498DB"/>
              </a:solidFill>
              <a:highlight>
                <a:srgbClr val="FFFFFF"/>
              </a:highlight>
            </a:endParaRPr>
          </a:p>
          <a:p>
            <a:r>
              <a:rPr lang="tr-TR" sz="2400">
                <a:solidFill>
                  <a:srgbClr val="3A3A3A"/>
                </a:solidFill>
                <a:highlight>
                  <a:srgbClr val="FFFFFF"/>
                </a:highlight>
              </a:rPr>
              <a:t>The submarines in the United State Navy are controlled by same platform.</a:t>
            </a:r>
            <a:endParaRPr sz="2400">
              <a:solidFill>
                <a:srgbClr val="3A3A3A"/>
              </a:solidFill>
              <a:highlight>
                <a:srgbClr val="FFFFFF"/>
              </a:highlight>
            </a:endParaRPr>
          </a:p>
          <a:p>
            <a:r>
              <a:rPr lang="tr-TR" sz="2400" b="1">
                <a:solidFill>
                  <a:srgbClr val="3498DB"/>
                </a:solidFill>
                <a:highlight>
                  <a:srgbClr val="FFFFFF"/>
                </a:highlight>
              </a:rPr>
              <a:t>8. NASA</a:t>
            </a:r>
            <a:endParaRPr sz="2400" b="1">
              <a:solidFill>
                <a:srgbClr val="3498DB"/>
              </a:solidFill>
              <a:highlight>
                <a:srgbClr val="FFFFFF"/>
              </a:highlight>
            </a:endParaRPr>
          </a:p>
          <a:p>
            <a:r>
              <a:rPr lang="tr-TR" sz="2400">
                <a:solidFill>
                  <a:srgbClr val="3A3A3A"/>
                </a:solidFill>
                <a:highlight>
                  <a:srgbClr val="FFFFFF"/>
                </a:highlight>
              </a:rPr>
              <a:t>National Aeronautical and Space Administration, The United Nations Space program widely uses Linux in many of their programmes.</a:t>
            </a:r>
            <a:endParaRPr sz="2400">
              <a:solidFill>
                <a:srgbClr val="3A3A3A"/>
              </a:solidFill>
              <a:highlight>
                <a:srgbClr val="FFFFFF"/>
              </a:highlight>
            </a:endParaRPr>
          </a:p>
          <a:p>
            <a:r>
              <a:rPr lang="tr-TR" sz="2400" b="1">
                <a:solidFill>
                  <a:srgbClr val="3498DB"/>
                </a:solidFill>
                <a:highlight>
                  <a:srgbClr val="FFFFFF"/>
                </a:highlight>
              </a:rPr>
              <a:t>9. Watches</a:t>
            </a:r>
            <a:endParaRPr sz="2400" b="1">
              <a:solidFill>
                <a:srgbClr val="3498DB"/>
              </a:solidFill>
              <a:highlight>
                <a:srgbClr val="FFFFFF"/>
              </a:highlight>
            </a:endParaRPr>
          </a:p>
          <a:p>
            <a:r>
              <a:rPr lang="tr-TR" sz="2400">
                <a:solidFill>
                  <a:srgbClr val="3A3A3A"/>
                </a:solidFill>
                <a:highlight>
                  <a:srgbClr val="FFFFFF"/>
                </a:highlight>
              </a:rPr>
              <a:t>Most of you would not be knowing that there are Linux Powered Watches in the market, already. The watch developed by IBM running Linux.</a:t>
            </a:r>
            <a:endParaRPr sz="2400">
              <a:solidFill>
                <a:srgbClr val="3A3A3A"/>
              </a:solidFill>
              <a:highlight>
                <a:srgbClr val="FFFFFF"/>
              </a:highlight>
            </a:endParaRPr>
          </a:p>
          <a:p>
            <a:r>
              <a:rPr lang="tr-TR" sz="2400" b="1">
                <a:solidFill>
                  <a:srgbClr val="3498DB"/>
                </a:solidFill>
                <a:highlight>
                  <a:srgbClr val="FFFFFF"/>
                </a:highlight>
              </a:rPr>
              <a:t>10. Mobile Devices</a:t>
            </a:r>
            <a:endParaRPr sz="2400" b="1">
              <a:solidFill>
                <a:srgbClr val="3498DB"/>
              </a:solidFill>
              <a:highlight>
                <a:srgbClr val="FFFFFF"/>
              </a:highlight>
            </a:endParaRPr>
          </a:p>
          <a:p>
            <a:r>
              <a:rPr lang="tr-TR" sz="2400">
                <a:solidFill>
                  <a:srgbClr val="3A3A3A"/>
                </a:solidFill>
                <a:highlight>
                  <a:srgbClr val="FFFFFF"/>
                </a:highlight>
              </a:rPr>
              <a:t>True, you all know that Linux is powering Mobile Phones, Tablets and Kindle.</a:t>
            </a:r>
            <a:endParaRPr sz="2400">
              <a:solidFill>
                <a:srgbClr val="3A3A3A"/>
              </a:solidFill>
              <a:highlight>
                <a:srgbClr val="FFFFFF"/>
              </a:highlight>
            </a:endParaRPr>
          </a:p>
        </p:txBody>
      </p:sp>
      <p:sp>
        <p:nvSpPr>
          <p:cNvPr id="154" name="Google Shape;154;p24"/>
          <p:cNvSpPr txBox="1"/>
          <p:nvPr/>
        </p:nvSpPr>
        <p:spPr>
          <a:xfrm>
            <a:off x="8348516" y="6385683"/>
            <a:ext cx="3826400" cy="441600"/>
          </a:xfrm>
          <a:prstGeom prst="rect">
            <a:avLst/>
          </a:prstGeom>
          <a:noFill/>
          <a:ln>
            <a:noFill/>
          </a:ln>
        </p:spPr>
        <p:txBody>
          <a:bodyPr spcFirstLastPara="1" wrap="square" lIns="121900" tIns="121900" rIns="121900" bIns="121900" anchor="t" anchorCtr="0">
            <a:noAutofit/>
          </a:bodyPr>
          <a:lstStyle/>
          <a:p>
            <a:r>
              <a:rPr lang="tr-TR" sz="1600"/>
              <a:t>Cited from: </a:t>
            </a:r>
            <a:r>
              <a:rPr lang="tr-TR" sz="1600" u="sng">
                <a:solidFill>
                  <a:schemeClr val="accent2"/>
                </a:solidFill>
                <a:hlinkClick r:id="rId4">
                  <a:extLst>
                    <a:ext uri="{A12FA001-AC4F-418D-AE19-62706E023703}">
                      <ahyp:hlinkClr xmlns:ahyp="http://schemas.microsoft.com/office/drawing/2018/hyperlinkcolor" val="tx"/>
                    </a:ext>
                  </a:extLst>
                </a:hlinkClick>
              </a:rPr>
              <a:t>https://www.tecmint.com</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5"/>
          <p:cNvPicPr preferRelativeResize="0"/>
          <p:nvPr/>
        </p:nvPicPr>
        <p:blipFill>
          <a:blip r:embed="rId3">
            <a:alphaModFix/>
          </a:blip>
          <a:stretch>
            <a:fillRect/>
          </a:stretch>
        </p:blipFill>
        <p:spPr>
          <a:xfrm>
            <a:off x="9219194" y="141634"/>
            <a:ext cx="2363868" cy="1328135"/>
          </a:xfrm>
          <a:prstGeom prst="rect">
            <a:avLst/>
          </a:prstGeom>
          <a:noFill/>
          <a:ln>
            <a:noFill/>
          </a:ln>
        </p:spPr>
      </p:pic>
      <p:sp>
        <p:nvSpPr>
          <p:cNvPr id="160" name="Google Shape;160;p25"/>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dirty="0" err="1">
                <a:solidFill>
                  <a:srgbClr val="741B47"/>
                </a:solidFill>
                <a:latin typeface="Raleway"/>
                <a:ea typeface="Raleway"/>
                <a:cs typeface="Raleway"/>
                <a:sym typeface="Raleway"/>
              </a:rPr>
              <a:t>Where</a:t>
            </a:r>
            <a:r>
              <a:rPr lang="tr-TR" sz="4000" b="1" dirty="0">
                <a:solidFill>
                  <a:srgbClr val="741B47"/>
                </a:solidFill>
                <a:latin typeface="Raleway"/>
                <a:ea typeface="Raleway"/>
                <a:cs typeface="Raleway"/>
                <a:sym typeface="Raleway"/>
              </a:rPr>
              <a:t> Linux?</a:t>
            </a:r>
            <a:endParaRPr sz="4000" b="1" dirty="0">
              <a:solidFill>
                <a:srgbClr val="741B47"/>
              </a:solidFill>
              <a:latin typeface="Raleway"/>
              <a:ea typeface="Raleway"/>
              <a:cs typeface="Raleway"/>
              <a:sym typeface="Raleway"/>
            </a:endParaRPr>
          </a:p>
        </p:txBody>
      </p:sp>
      <p:sp>
        <p:nvSpPr>
          <p:cNvPr id="161" name="Google Shape;161;p25"/>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12</a:t>
            </a:fld>
            <a:endParaRPr/>
          </a:p>
        </p:txBody>
      </p:sp>
      <p:sp>
        <p:nvSpPr>
          <p:cNvPr id="162" name="Google Shape;162;p25"/>
          <p:cNvSpPr txBox="1"/>
          <p:nvPr/>
        </p:nvSpPr>
        <p:spPr>
          <a:xfrm>
            <a:off x="203200" y="946667"/>
            <a:ext cx="12023600" cy="5249200"/>
          </a:xfrm>
          <a:prstGeom prst="rect">
            <a:avLst/>
          </a:prstGeom>
          <a:noFill/>
          <a:ln>
            <a:noFill/>
          </a:ln>
        </p:spPr>
        <p:txBody>
          <a:bodyPr spcFirstLastPara="1" wrap="square" lIns="121900" tIns="121900" rIns="121900" bIns="121900" anchor="t" anchorCtr="0">
            <a:noAutofit/>
          </a:bodyPr>
          <a:lstStyle/>
          <a:p>
            <a:r>
              <a:rPr lang="tr-TR" sz="2400" b="1" dirty="0">
                <a:solidFill>
                  <a:srgbClr val="3498DB"/>
                </a:solidFill>
                <a:highlight>
                  <a:srgbClr val="FFFFFF"/>
                </a:highlight>
              </a:rPr>
              <a:t>11. Space</a:t>
            </a:r>
            <a:endParaRPr sz="2400" b="1" dirty="0">
              <a:solidFill>
                <a:srgbClr val="3498DB"/>
              </a:solidFill>
              <a:highlight>
                <a:srgbClr val="FFFFFF"/>
              </a:highlight>
            </a:endParaRPr>
          </a:p>
          <a:p>
            <a:r>
              <a:rPr lang="tr-TR" sz="2400" dirty="0">
                <a:solidFill>
                  <a:srgbClr val="3A3A3A"/>
                </a:solidFill>
                <a:highlight>
                  <a:srgbClr val="FFFFFF"/>
                </a:highlight>
              </a:rPr>
              <a:t>A </a:t>
            </a:r>
            <a:r>
              <a:rPr lang="tr-TR" sz="2400" dirty="0" err="1">
                <a:solidFill>
                  <a:srgbClr val="3A3A3A"/>
                </a:solidFill>
                <a:highlight>
                  <a:srgbClr val="FFFFFF"/>
                </a:highlight>
              </a:rPr>
              <a:t>Specific</a:t>
            </a:r>
            <a:r>
              <a:rPr lang="tr-TR" sz="2400" dirty="0">
                <a:solidFill>
                  <a:srgbClr val="3A3A3A"/>
                </a:solidFill>
                <a:highlight>
                  <a:srgbClr val="FFFFFF"/>
                </a:highlight>
              </a:rPr>
              <a:t> Linux </a:t>
            </a:r>
            <a:r>
              <a:rPr lang="tr-TR" sz="2400" dirty="0" err="1">
                <a:solidFill>
                  <a:srgbClr val="3A3A3A"/>
                </a:solidFill>
                <a:highlight>
                  <a:srgbClr val="FFFFFF"/>
                </a:highlight>
              </a:rPr>
              <a:t>Distro</a:t>
            </a:r>
            <a:r>
              <a:rPr lang="tr-TR" sz="2400" dirty="0">
                <a:solidFill>
                  <a:srgbClr val="3A3A3A"/>
                </a:solidFill>
                <a:highlight>
                  <a:srgbClr val="FFFFFF"/>
                </a:highlight>
              </a:rPr>
              <a:t> (</a:t>
            </a:r>
            <a:r>
              <a:rPr lang="tr-TR" sz="2400" dirty="0" err="1">
                <a:solidFill>
                  <a:srgbClr val="3A3A3A"/>
                </a:solidFill>
                <a:highlight>
                  <a:srgbClr val="FFFFFF"/>
                </a:highlight>
              </a:rPr>
              <a:t>Debian</a:t>
            </a:r>
            <a:r>
              <a:rPr lang="tr-TR" sz="2400" dirty="0">
                <a:solidFill>
                  <a:srgbClr val="3A3A3A"/>
                </a:solidFill>
                <a:highlight>
                  <a:srgbClr val="FFFFFF"/>
                </a:highlight>
              </a:rPr>
              <a:t>) is </a:t>
            </a:r>
            <a:r>
              <a:rPr lang="tr-TR" sz="2400" dirty="0" err="1">
                <a:solidFill>
                  <a:srgbClr val="3A3A3A"/>
                </a:solidFill>
                <a:highlight>
                  <a:srgbClr val="FFFFFF"/>
                </a:highlight>
              </a:rPr>
              <a:t>already</a:t>
            </a:r>
            <a:r>
              <a:rPr lang="tr-TR" sz="2400" dirty="0">
                <a:solidFill>
                  <a:srgbClr val="3A3A3A"/>
                </a:solidFill>
                <a:highlight>
                  <a:srgbClr val="FFFFFF"/>
                </a:highlight>
              </a:rPr>
              <a:t> in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space</a:t>
            </a:r>
            <a:r>
              <a:rPr lang="tr-TR" sz="2400" dirty="0">
                <a:solidFill>
                  <a:srgbClr val="3A3A3A"/>
                </a:solidFill>
                <a:highlight>
                  <a:srgbClr val="FFFFFF"/>
                </a:highlight>
              </a:rPr>
              <a:t>. </a:t>
            </a:r>
            <a:r>
              <a:rPr lang="tr-TR" sz="2400" dirty="0" err="1">
                <a:solidFill>
                  <a:srgbClr val="3A3A3A"/>
                </a:solidFill>
                <a:highlight>
                  <a:srgbClr val="FFFFFF"/>
                </a:highlight>
              </a:rPr>
              <a:t>Debian</a:t>
            </a:r>
            <a:r>
              <a:rPr lang="tr-TR" sz="2400" dirty="0">
                <a:solidFill>
                  <a:srgbClr val="3A3A3A"/>
                </a:solidFill>
                <a:highlight>
                  <a:srgbClr val="FFFFFF"/>
                </a:highlight>
              </a:rPr>
              <a:t> </a:t>
            </a:r>
            <a:r>
              <a:rPr lang="tr-TR" sz="2400" dirty="0" err="1">
                <a:solidFill>
                  <a:srgbClr val="3A3A3A"/>
                </a:solidFill>
                <a:highlight>
                  <a:srgbClr val="FFFFFF"/>
                </a:highlight>
              </a:rPr>
              <a:t>led</a:t>
            </a:r>
            <a:r>
              <a:rPr lang="tr-TR" sz="2400" dirty="0">
                <a:solidFill>
                  <a:srgbClr val="3A3A3A"/>
                </a:solidFill>
                <a:highlight>
                  <a:srgbClr val="FFFFFF"/>
                </a:highlight>
              </a:rPr>
              <a:t> </a:t>
            </a:r>
            <a:r>
              <a:rPr lang="tr-TR" sz="2400" dirty="0" err="1">
                <a:solidFill>
                  <a:srgbClr val="3A3A3A"/>
                </a:solidFill>
                <a:highlight>
                  <a:srgbClr val="FFFFFF"/>
                </a:highlight>
              </a:rPr>
              <a:t>all</a:t>
            </a:r>
            <a:r>
              <a:rPr lang="tr-TR" sz="2400" dirty="0">
                <a:solidFill>
                  <a:srgbClr val="3A3A3A"/>
                </a:solidFill>
                <a:highlight>
                  <a:srgbClr val="FFFFFF"/>
                </a:highlight>
              </a:rPr>
              <a:t> </a:t>
            </a:r>
            <a:r>
              <a:rPr lang="tr-TR" sz="2400" dirty="0" err="1">
                <a:solidFill>
                  <a:srgbClr val="3A3A3A"/>
                </a:solidFill>
                <a:highlight>
                  <a:srgbClr val="FFFFFF"/>
                </a:highlight>
              </a:rPr>
              <a:t>the</a:t>
            </a:r>
            <a:r>
              <a:rPr lang="tr-TR" sz="2400" dirty="0">
                <a:solidFill>
                  <a:srgbClr val="3A3A3A"/>
                </a:solidFill>
                <a:highlight>
                  <a:srgbClr val="FFFFFF"/>
                </a:highlight>
              </a:rPr>
              <a:t> rest.</a:t>
            </a:r>
            <a:endParaRPr sz="2400" dirty="0">
              <a:solidFill>
                <a:srgbClr val="3A3A3A"/>
              </a:solidFill>
              <a:highlight>
                <a:srgbClr val="FFFFFF"/>
              </a:highlight>
            </a:endParaRPr>
          </a:p>
          <a:p>
            <a:r>
              <a:rPr lang="tr-TR" sz="2400" b="1" dirty="0">
                <a:solidFill>
                  <a:srgbClr val="3498DB"/>
                </a:solidFill>
                <a:highlight>
                  <a:srgbClr val="FFFFFF"/>
                </a:highlight>
              </a:rPr>
              <a:t>12. </a:t>
            </a:r>
            <a:r>
              <a:rPr lang="tr-TR" sz="2400" b="1" dirty="0" err="1">
                <a:solidFill>
                  <a:srgbClr val="3498DB"/>
                </a:solidFill>
                <a:highlight>
                  <a:srgbClr val="FFFFFF"/>
                </a:highlight>
              </a:rPr>
              <a:t>Raspberry</a:t>
            </a:r>
            <a:r>
              <a:rPr lang="tr-TR" sz="2400" b="1" dirty="0">
                <a:solidFill>
                  <a:srgbClr val="3498DB"/>
                </a:solidFill>
                <a:highlight>
                  <a:srgbClr val="FFFFFF"/>
                </a:highlight>
              </a:rPr>
              <a:t> pi</a:t>
            </a:r>
            <a:endParaRPr sz="2400" b="1" dirty="0">
              <a:solidFill>
                <a:srgbClr val="3498DB"/>
              </a:solidFill>
              <a:highlight>
                <a:srgbClr val="FFFFFF"/>
              </a:highlight>
            </a:endParaRPr>
          </a:p>
          <a:p>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business</a:t>
            </a:r>
            <a:r>
              <a:rPr lang="tr-TR" sz="2400" dirty="0">
                <a:solidFill>
                  <a:srgbClr val="3A3A3A"/>
                </a:solidFill>
                <a:highlight>
                  <a:srgbClr val="FFFFFF"/>
                </a:highlight>
              </a:rPr>
              <a:t> </a:t>
            </a:r>
            <a:r>
              <a:rPr lang="tr-TR" sz="2400" dirty="0" err="1">
                <a:solidFill>
                  <a:srgbClr val="3A3A3A"/>
                </a:solidFill>
                <a:highlight>
                  <a:srgbClr val="FFFFFF"/>
                </a:highlight>
              </a:rPr>
              <a:t>card</a:t>
            </a:r>
            <a:r>
              <a:rPr lang="tr-TR" sz="2400" dirty="0">
                <a:solidFill>
                  <a:srgbClr val="3A3A3A"/>
                </a:solidFill>
                <a:highlight>
                  <a:srgbClr val="FFFFFF"/>
                </a:highlight>
              </a:rPr>
              <a:t> </a:t>
            </a:r>
            <a:r>
              <a:rPr lang="tr-TR" sz="2400" dirty="0" err="1">
                <a:solidFill>
                  <a:srgbClr val="3A3A3A"/>
                </a:solidFill>
                <a:highlight>
                  <a:srgbClr val="FFFFFF"/>
                </a:highlight>
              </a:rPr>
              <a:t>sized</a:t>
            </a:r>
            <a:r>
              <a:rPr lang="tr-TR" sz="2400" dirty="0">
                <a:solidFill>
                  <a:srgbClr val="3A3A3A"/>
                </a:solidFill>
                <a:highlight>
                  <a:srgbClr val="FFFFFF"/>
                </a:highlight>
              </a:rPr>
              <a:t> </a:t>
            </a:r>
            <a:r>
              <a:rPr lang="tr-TR" sz="2400" dirty="0" err="1">
                <a:solidFill>
                  <a:srgbClr val="3A3A3A"/>
                </a:solidFill>
                <a:highlight>
                  <a:srgbClr val="FFFFFF"/>
                </a:highlight>
              </a:rPr>
              <a:t>computer</a:t>
            </a:r>
            <a:r>
              <a:rPr lang="tr-TR" sz="2400" dirty="0">
                <a:solidFill>
                  <a:srgbClr val="3A3A3A"/>
                </a:solidFill>
                <a:highlight>
                  <a:srgbClr val="FFFFFF"/>
                </a:highlight>
              </a:rPr>
              <a:t> </a:t>
            </a:r>
            <a:r>
              <a:rPr lang="tr-TR" sz="2400" dirty="0" err="1">
                <a:solidFill>
                  <a:srgbClr val="3A3A3A"/>
                </a:solidFill>
                <a:highlight>
                  <a:srgbClr val="FFFFFF"/>
                </a:highlight>
              </a:rPr>
              <a:t>designed</a:t>
            </a:r>
            <a:r>
              <a:rPr lang="tr-TR" sz="2400" dirty="0">
                <a:solidFill>
                  <a:srgbClr val="3A3A3A"/>
                </a:solidFill>
                <a:highlight>
                  <a:srgbClr val="FFFFFF"/>
                </a:highlight>
              </a:rPr>
              <a:t> </a:t>
            </a:r>
            <a:r>
              <a:rPr lang="tr-TR" sz="2400" dirty="0" err="1">
                <a:solidFill>
                  <a:srgbClr val="3A3A3A"/>
                </a:solidFill>
                <a:highlight>
                  <a:srgbClr val="FFFFFF"/>
                </a:highlight>
              </a:rPr>
              <a:t>for</a:t>
            </a:r>
            <a:r>
              <a:rPr lang="tr-TR" sz="2400" dirty="0">
                <a:solidFill>
                  <a:srgbClr val="3A3A3A"/>
                </a:solidFill>
                <a:highlight>
                  <a:srgbClr val="FFFFFF"/>
                </a:highlight>
              </a:rPr>
              <a:t> </a:t>
            </a:r>
            <a:r>
              <a:rPr lang="tr-TR" sz="2400" dirty="0" err="1">
                <a:solidFill>
                  <a:srgbClr val="3A3A3A"/>
                </a:solidFill>
                <a:highlight>
                  <a:srgbClr val="FFFFFF"/>
                </a:highlight>
              </a:rPr>
              <a:t>electronic</a:t>
            </a:r>
            <a:r>
              <a:rPr lang="tr-TR" sz="2400" dirty="0">
                <a:solidFill>
                  <a:srgbClr val="3A3A3A"/>
                </a:solidFill>
                <a:highlight>
                  <a:srgbClr val="FFFFFF"/>
                </a:highlight>
              </a:rPr>
              <a:t> </a:t>
            </a:r>
            <a:r>
              <a:rPr lang="tr-TR" sz="2400" dirty="0" err="1">
                <a:solidFill>
                  <a:srgbClr val="3A3A3A"/>
                </a:solidFill>
                <a:highlight>
                  <a:srgbClr val="FFFFFF"/>
                </a:highlight>
              </a:rPr>
              <a:t>projects</a:t>
            </a:r>
            <a:r>
              <a:rPr lang="tr-TR" sz="2400" dirty="0">
                <a:solidFill>
                  <a:srgbClr val="3A3A3A"/>
                </a:solidFill>
                <a:highlight>
                  <a:srgbClr val="FFFFFF"/>
                </a:highlight>
              </a:rPr>
              <a:t> as </a:t>
            </a:r>
            <a:r>
              <a:rPr lang="tr-TR" sz="2400" dirty="0" err="1">
                <a:solidFill>
                  <a:srgbClr val="3A3A3A"/>
                </a:solidFill>
                <a:highlight>
                  <a:srgbClr val="FFFFFF"/>
                </a:highlight>
              </a:rPr>
              <a:t>well</a:t>
            </a:r>
            <a:r>
              <a:rPr lang="tr-TR" sz="2400" dirty="0">
                <a:solidFill>
                  <a:srgbClr val="3A3A3A"/>
                </a:solidFill>
                <a:highlight>
                  <a:srgbClr val="FFFFFF"/>
                </a:highlight>
              </a:rPr>
              <a:t> as </a:t>
            </a:r>
            <a:r>
              <a:rPr lang="tr-TR" sz="2400" dirty="0" err="1">
                <a:solidFill>
                  <a:srgbClr val="3A3A3A"/>
                </a:solidFill>
                <a:highlight>
                  <a:srgbClr val="FFFFFF"/>
                </a:highlight>
              </a:rPr>
              <a:t>desktop</a:t>
            </a:r>
            <a:r>
              <a:rPr lang="tr-TR" sz="2400" dirty="0">
                <a:solidFill>
                  <a:srgbClr val="3A3A3A"/>
                </a:solidFill>
                <a:highlight>
                  <a:srgbClr val="FFFFFF"/>
                </a:highlight>
              </a:rPr>
              <a:t> </a:t>
            </a:r>
            <a:r>
              <a:rPr lang="tr-TR" sz="2400" dirty="0" err="1">
                <a:solidFill>
                  <a:srgbClr val="3A3A3A"/>
                </a:solidFill>
                <a:highlight>
                  <a:srgbClr val="FFFFFF"/>
                </a:highlight>
              </a:rPr>
              <a:t>computing</a:t>
            </a:r>
            <a:r>
              <a:rPr lang="tr-TR" sz="2400" dirty="0">
                <a:solidFill>
                  <a:srgbClr val="3A3A3A"/>
                </a:solidFill>
                <a:highlight>
                  <a:srgbClr val="FFFFFF"/>
                </a:highlight>
              </a:rPr>
              <a:t> </a:t>
            </a:r>
            <a:r>
              <a:rPr lang="tr-TR" sz="2400" dirty="0" err="1">
                <a:solidFill>
                  <a:srgbClr val="3A3A3A"/>
                </a:solidFill>
                <a:highlight>
                  <a:srgbClr val="FFFFFF"/>
                </a:highlight>
              </a:rPr>
              <a:t>which</a:t>
            </a:r>
            <a:r>
              <a:rPr lang="tr-TR" sz="2400" dirty="0">
                <a:solidFill>
                  <a:srgbClr val="3A3A3A"/>
                </a:solidFill>
                <a:highlight>
                  <a:srgbClr val="FFFFFF"/>
                </a:highlight>
              </a:rPr>
              <a:t> is </a:t>
            </a:r>
            <a:r>
              <a:rPr lang="tr-TR" sz="2400" dirty="0" err="1">
                <a:solidFill>
                  <a:srgbClr val="3A3A3A"/>
                </a:solidFill>
                <a:highlight>
                  <a:srgbClr val="FFFFFF"/>
                </a:highlight>
              </a:rPr>
              <a:t>very</a:t>
            </a:r>
            <a:r>
              <a:rPr lang="tr-TR" sz="2400" dirty="0">
                <a:solidFill>
                  <a:srgbClr val="3A3A3A"/>
                </a:solidFill>
                <a:highlight>
                  <a:srgbClr val="FFFFFF"/>
                </a:highlight>
              </a:rPr>
              <a:t> </a:t>
            </a:r>
            <a:r>
              <a:rPr lang="tr-TR" sz="2400" dirty="0" err="1">
                <a:solidFill>
                  <a:srgbClr val="3A3A3A"/>
                </a:solidFill>
                <a:highlight>
                  <a:srgbClr val="FFFFFF"/>
                </a:highlight>
              </a:rPr>
              <a:t>cheap</a:t>
            </a:r>
            <a:r>
              <a:rPr lang="tr-TR" sz="2400" dirty="0">
                <a:solidFill>
                  <a:srgbClr val="3A3A3A"/>
                </a:solidFill>
                <a:highlight>
                  <a:srgbClr val="FFFFFF"/>
                </a:highlight>
              </a:rPr>
              <a:t> in </a:t>
            </a:r>
            <a:r>
              <a:rPr lang="tr-TR" sz="2400" dirty="0" err="1">
                <a:solidFill>
                  <a:srgbClr val="3A3A3A"/>
                </a:solidFill>
                <a:highlight>
                  <a:srgbClr val="FFFFFF"/>
                </a:highlight>
              </a:rPr>
              <a:t>cost</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is </a:t>
            </a:r>
            <a:r>
              <a:rPr lang="tr-TR" sz="2400" dirty="0" err="1">
                <a:solidFill>
                  <a:srgbClr val="3A3A3A"/>
                </a:solidFill>
                <a:highlight>
                  <a:srgbClr val="FFFFFF"/>
                </a:highlight>
              </a:rPr>
              <a:t>fully</a:t>
            </a:r>
            <a:r>
              <a:rPr lang="tr-TR" sz="2400" dirty="0">
                <a:solidFill>
                  <a:srgbClr val="3A3A3A"/>
                </a:solidFill>
                <a:highlight>
                  <a:srgbClr val="FFFFFF"/>
                </a:highlight>
              </a:rPr>
              <a:t> </a:t>
            </a:r>
            <a:r>
              <a:rPr lang="tr-TR" sz="2400" dirty="0" err="1">
                <a:solidFill>
                  <a:srgbClr val="3A3A3A"/>
                </a:solidFill>
                <a:highlight>
                  <a:srgbClr val="FFFFFF"/>
                </a:highlight>
              </a:rPr>
              <a:t>functional</a:t>
            </a:r>
            <a:r>
              <a:rPr lang="tr-TR" sz="2400" dirty="0">
                <a:solidFill>
                  <a:srgbClr val="3A3A3A"/>
                </a:solidFill>
                <a:highlight>
                  <a:srgbClr val="FFFFFF"/>
                </a:highlight>
              </a:rPr>
              <a:t>. </a:t>
            </a:r>
            <a:r>
              <a:rPr lang="tr-TR" sz="2400" dirty="0" err="1">
                <a:solidFill>
                  <a:srgbClr val="3A3A3A"/>
                </a:solidFill>
                <a:highlight>
                  <a:srgbClr val="FFFFFF"/>
                </a:highlight>
              </a:rPr>
              <a:t>Raspberry</a:t>
            </a:r>
            <a:r>
              <a:rPr lang="tr-TR" sz="2400" dirty="0">
                <a:solidFill>
                  <a:srgbClr val="3A3A3A"/>
                </a:solidFill>
                <a:highlight>
                  <a:srgbClr val="FFFFFF"/>
                </a:highlight>
              </a:rPr>
              <a:t> is a </a:t>
            </a:r>
            <a:r>
              <a:rPr lang="tr-TR" sz="2400" dirty="0" err="1">
                <a:solidFill>
                  <a:srgbClr val="3A3A3A"/>
                </a:solidFill>
                <a:highlight>
                  <a:srgbClr val="FFFFFF"/>
                </a:highlight>
              </a:rPr>
              <a:t>landmark</a:t>
            </a:r>
            <a:r>
              <a:rPr lang="tr-TR" sz="2400" dirty="0">
                <a:solidFill>
                  <a:srgbClr val="3A3A3A"/>
                </a:solidFill>
                <a:highlight>
                  <a:srgbClr val="FFFFFF"/>
                </a:highlight>
              </a:rPr>
              <a:t> in Linux Development.</a:t>
            </a:r>
            <a:endParaRPr sz="2400" dirty="0">
              <a:solidFill>
                <a:srgbClr val="3A3A3A"/>
              </a:solidFill>
              <a:highlight>
                <a:srgbClr val="FFFFFF"/>
              </a:highlight>
            </a:endParaRPr>
          </a:p>
          <a:p>
            <a:r>
              <a:rPr lang="tr-TR" sz="2400" b="1" dirty="0">
                <a:solidFill>
                  <a:srgbClr val="3498DB"/>
                </a:solidFill>
                <a:highlight>
                  <a:srgbClr val="FFFFFF"/>
                </a:highlight>
              </a:rPr>
              <a:t>13. Desktop Computing</a:t>
            </a:r>
            <a:endParaRPr sz="2400" b="1" dirty="0">
              <a:solidFill>
                <a:srgbClr val="3498DB"/>
              </a:solidFill>
              <a:highlight>
                <a:srgbClr val="FFFFFF"/>
              </a:highlight>
            </a:endParaRPr>
          </a:p>
          <a:p>
            <a:r>
              <a:rPr lang="tr-TR" sz="2400" dirty="0" err="1">
                <a:solidFill>
                  <a:srgbClr val="3A3A3A"/>
                </a:solidFill>
                <a:highlight>
                  <a:srgbClr val="FFFFFF"/>
                </a:highlight>
              </a:rPr>
              <a:t>Though</a:t>
            </a:r>
            <a:r>
              <a:rPr lang="tr-TR" sz="2400" dirty="0">
                <a:solidFill>
                  <a:srgbClr val="3A3A3A"/>
                </a:solidFill>
                <a:highlight>
                  <a:srgbClr val="FFFFFF"/>
                </a:highlight>
              </a:rPr>
              <a:t> a </a:t>
            </a:r>
            <a:r>
              <a:rPr lang="tr-TR" sz="2400" dirty="0" err="1">
                <a:solidFill>
                  <a:srgbClr val="3A3A3A"/>
                </a:solidFill>
                <a:highlight>
                  <a:srgbClr val="FFFFFF"/>
                </a:highlight>
              </a:rPr>
              <a:t>little</a:t>
            </a:r>
            <a:r>
              <a:rPr lang="tr-TR" sz="2400" dirty="0">
                <a:solidFill>
                  <a:srgbClr val="3A3A3A"/>
                </a:solidFill>
                <a:highlight>
                  <a:srgbClr val="FFFFFF"/>
                </a:highlight>
              </a:rPr>
              <a:t> </a:t>
            </a:r>
            <a:r>
              <a:rPr lang="tr-TR" sz="2400" dirty="0" err="1">
                <a:solidFill>
                  <a:srgbClr val="3A3A3A"/>
                </a:solidFill>
                <a:highlight>
                  <a:srgbClr val="FFFFFF"/>
                </a:highlight>
              </a:rPr>
              <a:t>late</a:t>
            </a:r>
            <a:r>
              <a:rPr lang="tr-TR" sz="2400" dirty="0">
                <a:solidFill>
                  <a:srgbClr val="3A3A3A"/>
                </a:solidFill>
                <a:highlight>
                  <a:srgbClr val="FFFFFF"/>
                </a:highlight>
              </a:rPr>
              <a:t>, Linux </a:t>
            </a:r>
            <a:r>
              <a:rPr lang="tr-TR" sz="2400" dirty="0" err="1">
                <a:solidFill>
                  <a:srgbClr val="3A3A3A"/>
                </a:solidFill>
                <a:highlight>
                  <a:srgbClr val="FFFFFF"/>
                </a:highlight>
              </a:rPr>
              <a:t>made</a:t>
            </a:r>
            <a:r>
              <a:rPr lang="tr-TR" sz="2400" dirty="0">
                <a:solidFill>
                  <a:srgbClr val="3A3A3A"/>
                </a:solidFill>
                <a:highlight>
                  <a:srgbClr val="FFFFFF"/>
                </a:highlight>
              </a:rPr>
              <a:t> a </a:t>
            </a:r>
            <a:r>
              <a:rPr lang="tr-TR" sz="2400" dirty="0" err="1">
                <a:solidFill>
                  <a:srgbClr val="3A3A3A"/>
                </a:solidFill>
                <a:highlight>
                  <a:srgbClr val="FFFFFF"/>
                </a:highlight>
              </a:rPr>
              <a:t>notable</a:t>
            </a:r>
            <a:r>
              <a:rPr lang="tr-TR" sz="2400" dirty="0">
                <a:solidFill>
                  <a:srgbClr val="3A3A3A"/>
                </a:solidFill>
                <a:highlight>
                  <a:srgbClr val="FFFFFF"/>
                </a:highlight>
              </a:rPr>
              <a:t> presence in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desktop</a:t>
            </a:r>
            <a:r>
              <a:rPr lang="tr-TR" sz="2400" dirty="0">
                <a:solidFill>
                  <a:srgbClr val="3A3A3A"/>
                </a:solidFill>
                <a:highlight>
                  <a:srgbClr val="FFFFFF"/>
                </a:highlight>
              </a:rPr>
              <a:t> </a:t>
            </a:r>
            <a:r>
              <a:rPr lang="tr-TR" sz="2400" dirty="0" err="1">
                <a:solidFill>
                  <a:srgbClr val="3A3A3A"/>
                </a:solidFill>
                <a:highlight>
                  <a:srgbClr val="FFFFFF"/>
                </a:highlight>
              </a:rPr>
              <a:t>computing</a:t>
            </a:r>
            <a:r>
              <a:rPr lang="tr-TR" sz="2400" dirty="0">
                <a:solidFill>
                  <a:srgbClr val="3A3A3A"/>
                </a:solidFill>
                <a:highlight>
                  <a:srgbClr val="FFFFFF"/>
                </a:highlight>
              </a:rPr>
              <a:t> market. </a:t>
            </a:r>
            <a:r>
              <a:rPr lang="tr-TR" sz="2400" dirty="0" err="1">
                <a:solidFill>
                  <a:srgbClr val="3A3A3A"/>
                </a:solidFill>
                <a:highlight>
                  <a:srgbClr val="FFFFFF"/>
                </a:highlight>
              </a:rPr>
              <a:t>In</a:t>
            </a:r>
            <a:r>
              <a:rPr lang="tr-TR" sz="2400" dirty="0">
                <a:solidFill>
                  <a:srgbClr val="3A3A3A"/>
                </a:solidFill>
                <a:highlight>
                  <a:srgbClr val="FFFFFF"/>
                </a:highlight>
              </a:rPr>
              <a:t> </a:t>
            </a:r>
            <a:r>
              <a:rPr lang="tr-TR" sz="2400" dirty="0" err="1">
                <a:solidFill>
                  <a:srgbClr val="3A3A3A"/>
                </a:solidFill>
                <a:highlight>
                  <a:srgbClr val="FFFFFF"/>
                </a:highlight>
              </a:rPr>
              <a:t>school</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academics</a:t>
            </a:r>
            <a:r>
              <a:rPr lang="tr-TR" sz="2400" dirty="0">
                <a:solidFill>
                  <a:srgbClr val="3A3A3A"/>
                </a:solidFill>
                <a:highlight>
                  <a:srgbClr val="FFFFFF"/>
                </a:highlight>
              </a:rPr>
              <a:t> as </a:t>
            </a:r>
            <a:r>
              <a:rPr lang="tr-TR" sz="2400" dirty="0" err="1">
                <a:solidFill>
                  <a:srgbClr val="3A3A3A"/>
                </a:solidFill>
                <a:highlight>
                  <a:srgbClr val="FFFFFF"/>
                </a:highlight>
              </a:rPr>
              <a:t>well</a:t>
            </a:r>
            <a:r>
              <a:rPr lang="tr-TR" sz="2400" dirty="0">
                <a:solidFill>
                  <a:srgbClr val="3A3A3A"/>
                </a:solidFill>
                <a:highlight>
                  <a:srgbClr val="FFFFFF"/>
                </a:highlight>
              </a:rPr>
              <a:t> as in </a:t>
            </a:r>
            <a:r>
              <a:rPr lang="tr-TR" sz="2400" dirty="0" err="1">
                <a:solidFill>
                  <a:srgbClr val="3A3A3A"/>
                </a:solidFill>
                <a:highlight>
                  <a:srgbClr val="FFFFFF"/>
                </a:highlight>
              </a:rPr>
              <a:t>government</a:t>
            </a:r>
            <a:r>
              <a:rPr lang="tr-TR" sz="2400" dirty="0">
                <a:solidFill>
                  <a:srgbClr val="3A3A3A"/>
                </a:solidFill>
                <a:highlight>
                  <a:srgbClr val="FFFFFF"/>
                </a:highlight>
              </a:rPr>
              <a:t> </a:t>
            </a:r>
            <a:r>
              <a:rPr lang="tr-TR" sz="2400" dirty="0" err="1">
                <a:solidFill>
                  <a:srgbClr val="3A3A3A"/>
                </a:solidFill>
                <a:highlight>
                  <a:srgbClr val="FFFFFF"/>
                </a:highlight>
              </a:rPr>
              <a:t>offices</a:t>
            </a:r>
            <a:r>
              <a:rPr lang="tr-TR" sz="2400" dirty="0">
                <a:solidFill>
                  <a:srgbClr val="3A3A3A"/>
                </a:solidFill>
                <a:highlight>
                  <a:srgbClr val="FFFFFF"/>
                </a:highlight>
              </a:rPr>
              <a:t> Linux </a:t>
            </a:r>
            <a:r>
              <a:rPr lang="tr-TR" sz="2400" dirty="0" err="1">
                <a:solidFill>
                  <a:srgbClr val="3A3A3A"/>
                </a:solidFill>
                <a:highlight>
                  <a:srgbClr val="FFFFFF"/>
                </a:highlight>
              </a:rPr>
              <a:t>are</a:t>
            </a:r>
            <a:r>
              <a:rPr lang="tr-TR" sz="2400" dirty="0">
                <a:solidFill>
                  <a:srgbClr val="3A3A3A"/>
                </a:solidFill>
                <a:highlight>
                  <a:srgbClr val="FFFFFF"/>
                </a:highlight>
              </a:rPr>
              <a:t> </a:t>
            </a:r>
            <a:r>
              <a:rPr lang="tr-TR" sz="2400" dirty="0" err="1">
                <a:solidFill>
                  <a:srgbClr val="3A3A3A"/>
                </a:solidFill>
                <a:highlight>
                  <a:srgbClr val="FFFFFF"/>
                </a:highlight>
              </a:rPr>
              <a:t>being</a:t>
            </a:r>
            <a:r>
              <a:rPr lang="tr-TR" sz="2400" dirty="0">
                <a:solidFill>
                  <a:srgbClr val="3A3A3A"/>
                </a:solidFill>
                <a:highlight>
                  <a:srgbClr val="FFFFFF"/>
                </a:highlight>
              </a:rPr>
              <a:t> </a:t>
            </a:r>
            <a:r>
              <a:rPr lang="tr-TR" sz="2400" dirty="0" err="1">
                <a:solidFill>
                  <a:srgbClr val="3A3A3A"/>
                </a:solidFill>
                <a:highlight>
                  <a:srgbClr val="FFFFFF"/>
                </a:highlight>
              </a:rPr>
              <a:t>widely</a:t>
            </a:r>
            <a:r>
              <a:rPr lang="tr-TR" sz="2400" dirty="0">
                <a:solidFill>
                  <a:srgbClr val="3A3A3A"/>
                </a:solidFill>
                <a:highlight>
                  <a:srgbClr val="FFFFFF"/>
                </a:highlight>
              </a:rPr>
              <a:t> </a:t>
            </a:r>
            <a:r>
              <a:rPr lang="tr-TR" sz="2400" dirty="0" err="1">
                <a:solidFill>
                  <a:srgbClr val="3A3A3A"/>
                </a:solidFill>
                <a:highlight>
                  <a:srgbClr val="FFFFFF"/>
                </a:highlight>
              </a:rPr>
              <a:t>used</a:t>
            </a:r>
            <a:r>
              <a:rPr lang="tr-TR" sz="2400" dirty="0">
                <a:solidFill>
                  <a:srgbClr val="3A3A3A"/>
                </a:solidFill>
                <a:highlight>
                  <a:srgbClr val="FFFFFF"/>
                </a:highlight>
              </a:rPr>
              <a:t>, </a:t>
            </a:r>
            <a:r>
              <a:rPr lang="tr-TR" sz="2400" dirty="0" err="1">
                <a:solidFill>
                  <a:srgbClr val="3A3A3A"/>
                </a:solidFill>
                <a:highlight>
                  <a:srgbClr val="FFFFFF"/>
                </a:highlight>
              </a:rPr>
              <a:t>these</a:t>
            </a:r>
            <a:r>
              <a:rPr lang="tr-TR" sz="2400" dirty="0">
                <a:solidFill>
                  <a:srgbClr val="3A3A3A"/>
                </a:solidFill>
                <a:highlight>
                  <a:srgbClr val="FFFFFF"/>
                </a:highlight>
              </a:rPr>
              <a:t> </a:t>
            </a:r>
            <a:r>
              <a:rPr lang="tr-TR" sz="2400" dirty="0" err="1">
                <a:solidFill>
                  <a:srgbClr val="3A3A3A"/>
                </a:solidFill>
                <a:highlight>
                  <a:srgbClr val="FFFFFF"/>
                </a:highlight>
              </a:rPr>
              <a:t>days</a:t>
            </a:r>
            <a:r>
              <a:rPr lang="tr-TR" sz="2400" dirty="0">
                <a:solidFill>
                  <a:srgbClr val="3A3A3A"/>
                </a:solidFill>
                <a:highlight>
                  <a:srgbClr val="FFFFFF"/>
                </a:highlight>
              </a:rPr>
              <a:t>.</a:t>
            </a:r>
            <a:endParaRPr sz="2400" dirty="0">
              <a:solidFill>
                <a:srgbClr val="3A3A3A"/>
              </a:solidFill>
              <a:highlight>
                <a:srgbClr val="FFFFFF"/>
              </a:highlight>
            </a:endParaRPr>
          </a:p>
          <a:p>
            <a:r>
              <a:rPr lang="tr-TR" sz="2400" b="1" dirty="0">
                <a:solidFill>
                  <a:srgbClr val="3498DB"/>
                </a:solidFill>
                <a:highlight>
                  <a:srgbClr val="FFFFFF"/>
                </a:highlight>
              </a:rPr>
              <a:t>14. </a:t>
            </a:r>
            <a:r>
              <a:rPr lang="tr-TR" sz="2400" b="1" dirty="0" err="1">
                <a:solidFill>
                  <a:srgbClr val="3498DB"/>
                </a:solidFill>
                <a:highlight>
                  <a:srgbClr val="FFFFFF"/>
                </a:highlight>
              </a:rPr>
              <a:t>Corporates</a:t>
            </a:r>
            <a:endParaRPr sz="2400" b="1" dirty="0">
              <a:solidFill>
                <a:srgbClr val="3498DB"/>
              </a:solidFill>
              <a:highlight>
                <a:srgbClr val="FFFFFF"/>
              </a:highlight>
            </a:endParaRPr>
          </a:p>
          <a:p>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corporate</a:t>
            </a:r>
            <a:r>
              <a:rPr lang="tr-TR" sz="2400" dirty="0">
                <a:solidFill>
                  <a:srgbClr val="3A3A3A"/>
                </a:solidFill>
                <a:highlight>
                  <a:srgbClr val="FFFFFF"/>
                </a:highlight>
              </a:rPr>
              <a:t> </a:t>
            </a:r>
            <a:r>
              <a:rPr lang="tr-TR" sz="2400" dirty="0" err="1">
                <a:solidFill>
                  <a:srgbClr val="3A3A3A"/>
                </a:solidFill>
                <a:highlight>
                  <a:srgbClr val="FFFFFF"/>
                </a:highlight>
              </a:rPr>
              <a:t>offices</a:t>
            </a:r>
            <a:r>
              <a:rPr lang="tr-TR" sz="2400" dirty="0">
                <a:solidFill>
                  <a:srgbClr val="3A3A3A"/>
                </a:solidFill>
                <a:highlight>
                  <a:srgbClr val="FFFFFF"/>
                </a:highlight>
              </a:rPr>
              <a:t> </a:t>
            </a:r>
            <a:r>
              <a:rPr lang="tr-TR" sz="2400" dirty="0" err="1">
                <a:solidFill>
                  <a:srgbClr val="3A3A3A"/>
                </a:solidFill>
                <a:highlight>
                  <a:srgbClr val="FFFFFF"/>
                </a:highlight>
              </a:rPr>
              <a:t>are</a:t>
            </a:r>
            <a:r>
              <a:rPr lang="tr-TR" sz="2400" dirty="0">
                <a:solidFill>
                  <a:srgbClr val="3A3A3A"/>
                </a:solidFill>
                <a:highlight>
                  <a:srgbClr val="FFFFFF"/>
                </a:highlight>
              </a:rPr>
              <a:t> </a:t>
            </a:r>
            <a:r>
              <a:rPr lang="tr-TR" sz="2400" dirty="0" err="1">
                <a:solidFill>
                  <a:srgbClr val="3A3A3A"/>
                </a:solidFill>
                <a:highlight>
                  <a:srgbClr val="FFFFFF"/>
                </a:highlight>
              </a:rPr>
              <a:t>using</a:t>
            </a:r>
            <a:r>
              <a:rPr lang="tr-TR" sz="2400" dirty="0">
                <a:solidFill>
                  <a:srgbClr val="3A3A3A"/>
                </a:solidFill>
                <a:highlight>
                  <a:srgbClr val="FFFFFF"/>
                </a:highlight>
              </a:rPr>
              <a:t> Linux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finds</a:t>
            </a:r>
            <a:r>
              <a:rPr lang="tr-TR" sz="2400" dirty="0">
                <a:solidFill>
                  <a:srgbClr val="3A3A3A"/>
                </a:solidFill>
                <a:highlight>
                  <a:srgbClr val="FFFFFF"/>
                </a:highlight>
              </a:rPr>
              <a:t> it </a:t>
            </a:r>
            <a:r>
              <a:rPr lang="tr-TR" sz="2400" dirty="0" err="1">
                <a:solidFill>
                  <a:srgbClr val="3A3A3A"/>
                </a:solidFill>
                <a:highlight>
                  <a:srgbClr val="FFFFFF"/>
                </a:highlight>
              </a:rPr>
              <a:t>more</a:t>
            </a:r>
            <a:r>
              <a:rPr lang="tr-TR" sz="2400" dirty="0">
                <a:solidFill>
                  <a:srgbClr val="3A3A3A"/>
                </a:solidFill>
                <a:highlight>
                  <a:srgbClr val="FFFFFF"/>
                </a:highlight>
              </a:rPr>
              <a:t> </a:t>
            </a:r>
            <a:r>
              <a:rPr lang="tr-TR" sz="2400" dirty="0" err="1">
                <a:solidFill>
                  <a:srgbClr val="3A3A3A"/>
                </a:solidFill>
                <a:highlight>
                  <a:srgbClr val="FFFFFF"/>
                </a:highlight>
              </a:rPr>
              <a:t>productive</a:t>
            </a:r>
            <a:r>
              <a:rPr lang="tr-TR" sz="2400" dirty="0">
                <a:solidFill>
                  <a:srgbClr val="3A3A3A"/>
                </a:solidFill>
                <a:highlight>
                  <a:srgbClr val="FFFFFF"/>
                </a:highlight>
              </a:rPr>
              <a:t> </a:t>
            </a:r>
            <a:r>
              <a:rPr lang="tr-TR" sz="2400" dirty="0" err="1">
                <a:solidFill>
                  <a:srgbClr val="3A3A3A"/>
                </a:solidFill>
                <a:highlight>
                  <a:srgbClr val="FFFFFF"/>
                </a:highlight>
              </a:rPr>
              <a:t>than</a:t>
            </a:r>
            <a:r>
              <a:rPr lang="tr-TR" sz="2400" dirty="0">
                <a:solidFill>
                  <a:srgbClr val="3A3A3A"/>
                </a:solidFill>
                <a:highlight>
                  <a:srgbClr val="FFFFFF"/>
                </a:highlight>
              </a:rPr>
              <a:t> </a:t>
            </a:r>
            <a:r>
              <a:rPr lang="tr-TR" sz="2400" dirty="0" err="1">
                <a:solidFill>
                  <a:srgbClr val="3A3A3A"/>
                </a:solidFill>
                <a:highlight>
                  <a:srgbClr val="FFFFFF"/>
                </a:highlight>
              </a:rPr>
              <a:t>any</a:t>
            </a:r>
            <a:r>
              <a:rPr lang="tr-TR" sz="2400" dirty="0">
                <a:solidFill>
                  <a:srgbClr val="3A3A3A"/>
                </a:solidFill>
                <a:highlight>
                  <a:srgbClr val="FFFFFF"/>
                </a:highlight>
              </a:rPr>
              <a:t> </a:t>
            </a:r>
            <a:r>
              <a:rPr lang="tr-TR" sz="2400" dirty="0" err="1">
                <a:solidFill>
                  <a:srgbClr val="3A3A3A"/>
                </a:solidFill>
                <a:highlight>
                  <a:srgbClr val="FFFFFF"/>
                </a:highlight>
              </a:rPr>
              <a:t>other</a:t>
            </a:r>
            <a:r>
              <a:rPr lang="tr-TR" sz="2400" dirty="0">
                <a:solidFill>
                  <a:srgbClr val="3A3A3A"/>
                </a:solidFill>
                <a:highlight>
                  <a:srgbClr val="FFFFFF"/>
                </a:highlight>
              </a:rPr>
              <a:t> </a:t>
            </a:r>
            <a:r>
              <a:rPr lang="tr-TR" sz="2400" dirty="0" err="1">
                <a:solidFill>
                  <a:srgbClr val="3A3A3A"/>
                </a:solidFill>
                <a:highlight>
                  <a:srgbClr val="FFFFFF"/>
                </a:highlight>
              </a:rPr>
              <a:t>alternatives</a:t>
            </a:r>
            <a:r>
              <a:rPr lang="tr-TR" sz="2400" dirty="0">
                <a:solidFill>
                  <a:srgbClr val="3A3A3A"/>
                </a:solidFill>
                <a:highlight>
                  <a:srgbClr val="FFFFFF"/>
                </a:highlight>
              </a:rPr>
              <a:t>.</a:t>
            </a:r>
            <a:endParaRPr sz="2400" dirty="0">
              <a:solidFill>
                <a:srgbClr val="3A3A3A"/>
              </a:solidFill>
              <a:highlight>
                <a:srgbClr val="FFFFFF"/>
              </a:highlight>
            </a:endParaRPr>
          </a:p>
        </p:txBody>
      </p:sp>
      <p:sp>
        <p:nvSpPr>
          <p:cNvPr id="163" name="Google Shape;163;p25"/>
          <p:cNvSpPr txBox="1"/>
          <p:nvPr/>
        </p:nvSpPr>
        <p:spPr>
          <a:xfrm>
            <a:off x="8348516" y="6385683"/>
            <a:ext cx="3826400" cy="441600"/>
          </a:xfrm>
          <a:prstGeom prst="rect">
            <a:avLst/>
          </a:prstGeom>
          <a:noFill/>
          <a:ln>
            <a:noFill/>
          </a:ln>
        </p:spPr>
        <p:txBody>
          <a:bodyPr spcFirstLastPara="1" wrap="square" lIns="121900" tIns="121900" rIns="121900" bIns="121900" anchor="t" anchorCtr="0">
            <a:noAutofit/>
          </a:bodyPr>
          <a:lstStyle/>
          <a:p>
            <a:r>
              <a:rPr lang="tr-TR" sz="1600"/>
              <a:t>Cited from: </a:t>
            </a:r>
            <a:r>
              <a:rPr lang="tr-TR" sz="1600" u="sng">
                <a:solidFill>
                  <a:schemeClr val="accent2"/>
                </a:solidFill>
                <a:hlinkClick r:id="rId4">
                  <a:extLst>
                    <a:ext uri="{A12FA001-AC4F-418D-AE19-62706E023703}">
                      <ahyp:hlinkClr xmlns:ahyp="http://schemas.microsoft.com/office/drawing/2018/hyperlinkcolor" val="tx"/>
                    </a:ext>
                  </a:extLst>
                </a:hlinkClick>
              </a:rPr>
              <a:t>https://www.tecmint.com</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9219194" y="141634"/>
            <a:ext cx="2363868" cy="1328135"/>
          </a:xfrm>
          <a:prstGeom prst="rect">
            <a:avLst/>
          </a:prstGeom>
          <a:noFill/>
          <a:ln>
            <a:noFill/>
          </a:ln>
        </p:spPr>
      </p:pic>
      <p:sp>
        <p:nvSpPr>
          <p:cNvPr id="169" name="Google Shape;169;p26"/>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a:solidFill>
                  <a:srgbClr val="741B47"/>
                </a:solidFill>
                <a:latin typeface="Raleway"/>
                <a:ea typeface="Raleway"/>
                <a:cs typeface="Raleway"/>
                <a:sym typeface="Raleway"/>
              </a:rPr>
              <a:t>Where Linux?</a:t>
            </a:r>
            <a:endParaRPr sz="4000" b="1">
              <a:solidFill>
                <a:srgbClr val="741B47"/>
              </a:solidFill>
              <a:latin typeface="Raleway"/>
              <a:ea typeface="Raleway"/>
              <a:cs typeface="Raleway"/>
              <a:sym typeface="Raleway"/>
            </a:endParaRPr>
          </a:p>
        </p:txBody>
      </p:sp>
      <p:sp>
        <p:nvSpPr>
          <p:cNvPr id="170" name="Google Shape;170;p26"/>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13</a:t>
            </a:fld>
            <a:endParaRPr/>
          </a:p>
        </p:txBody>
      </p:sp>
      <p:sp>
        <p:nvSpPr>
          <p:cNvPr id="171" name="Google Shape;171;p26"/>
          <p:cNvSpPr txBox="1"/>
          <p:nvPr/>
        </p:nvSpPr>
        <p:spPr>
          <a:xfrm>
            <a:off x="203200" y="946667"/>
            <a:ext cx="12023600" cy="5322800"/>
          </a:xfrm>
          <a:prstGeom prst="rect">
            <a:avLst/>
          </a:prstGeom>
          <a:noFill/>
          <a:ln>
            <a:noFill/>
          </a:ln>
        </p:spPr>
        <p:txBody>
          <a:bodyPr spcFirstLastPara="1" wrap="square" lIns="121900" tIns="121900" rIns="121900" bIns="121900" anchor="t" anchorCtr="0">
            <a:noAutofit/>
          </a:bodyPr>
          <a:lstStyle/>
          <a:p>
            <a:r>
              <a:rPr lang="tr-TR" sz="2400" b="1">
                <a:solidFill>
                  <a:srgbClr val="3498DB"/>
                </a:solidFill>
                <a:highlight>
                  <a:srgbClr val="FFFFFF"/>
                </a:highlight>
              </a:rPr>
              <a:t>15. New York Stock Exchange</a:t>
            </a:r>
            <a:endParaRPr sz="2400" b="1">
              <a:solidFill>
                <a:srgbClr val="3498DB"/>
              </a:solidFill>
              <a:highlight>
                <a:srgbClr val="FFFFFF"/>
              </a:highlight>
            </a:endParaRPr>
          </a:p>
          <a:p>
            <a:r>
              <a:rPr lang="tr-TR" sz="2400">
                <a:solidFill>
                  <a:srgbClr val="3A3A3A"/>
                </a:solidFill>
                <a:highlight>
                  <a:srgbClr val="FFFFFF"/>
                </a:highlight>
              </a:rPr>
              <a:t>New York Stock Exchange (NYSC) which provides means for buyers and sellers in order to trade shares of stock in companies registered for public trading relies solely on Linux.</a:t>
            </a:r>
            <a:endParaRPr sz="2400">
              <a:solidFill>
                <a:srgbClr val="3A3A3A"/>
              </a:solidFill>
              <a:highlight>
                <a:srgbClr val="FFFFFF"/>
              </a:highlight>
            </a:endParaRPr>
          </a:p>
          <a:p>
            <a:r>
              <a:rPr lang="tr-TR" sz="2400" b="1">
                <a:solidFill>
                  <a:srgbClr val="3498DB"/>
                </a:solidFill>
                <a:highlight>
                  <a:srgbClr val="FFFFFF"/>
                </a:highlight>
              </a:rPr>
              <a:t>16. Traffic Controlling</a:t>
            </a:r>
            <a:endParaRPr sz="2400" b="1">
              <a:solidFill>
                <a:srgbClr val="3498DB"/>
              </a:solidFill>
              <a:highlight>
                <a:srgbClr val="FFFFFF"/>
              </a:highlight>
            </a:endParaRPr>
          </a:p>
          <a:p>
            <a:r>
              <a:rPr lang="tr-TR" sz="2400">
                <a:solidFill>
                  <a:srgbClr val="3A3A3A"/>
                </a:solidFill>
                <a:highlight>
                  <a:srgbClr val="FFFFFF"/>
                </a:highlight>
              </a:rPr>
              <a:t>The Traffic controlling system in most of the countries be it Road Traffic or Air Traffic Linux proved to be the best than any other available alternative.</a:t>
            </a:r>
            <a:endParaRPr sz="2400">
              <a:solidFill>
                <a:srgbClr val="3A3A3A"/>
              </a:solidFill>
              <a:highlight>
                <a:srgbClr val="FFFFFF"/>
              </a:highlight>
            </a:endParaRPr>
          </a:p>
          <a:p>
            <a:r>
              <a:rPr lang="tr-TR" sz="2400" b="1">
                <a:solidFill>
                  <a:srgbClr val="3498DB"/>
                </a:solidFill>
                <a:highlight>
                  <a:srgbClr val="FFFFFF"/>
                </a:highlight>
              </a:rPr>
              <a:t>17. Nuclear Projects</a:t>
            </a:r>
            <a:endParaRPr sz="2400" b="1">
              <a:solidFill>
                <a:srgbClr val="3498DB"/>
              </a:solidFill>
              <a:highlight>
                <a:srgbClr val="FFFFFF"/>
              </a:highlight>
            </a:endParaRPr>
          </a:p>
          <a:p>
            <a:r>
              <a:rPr lang="tr-TR" sz="2400">
                <a:solidFill>
                  <a:srgbClr val="3A3A3A"/>
                </a:solidFill>
                <a:highlight>
                  <a:srgbClr val="FFFFFF"/>
                </a:highlight>
              </a:rPr>
              <a:t>When it comes to Nuclear Ambitious projects, Linux is the best option. One of such OS is QNX, which lately is acquired by Blackberry Ltd.</a:t>
            </a:r>
            <a:endParaRPr sz="2400">
              <a:solidFill>
                <a:srgbClr val="3A3A3A"/>
              </a:solidFill>
              <a:highlight>
                <a:srgbClr val="FFFFFF"/>
              </a:highlight>
            </a:endParaRPr>
          </a:p>
          <a:p>
            <a:r>
              <a:rPr lang="tr-TR" sz="2400" b="1">
                <a:solidFill>
                  <a:srgbClr val="3498DB"/>
                </a:solidFill>
                <a:highlight>
                  <a:srgbClr val="FFFFFF"/>
                </a:highlight>
              </a:rPr>
              <a:t>18. Bullet Trains</a:t>
            </a:r>
            <a:endParaRPr sz="2400" b="1">
              <a:solidFill>
                <a:srgbClr val="3498DB"/>
              </a:solidFill>
              <a:highlight>
                <a:srgbClr val="FFFFFF"/>
              </a:highlight>
            </a:endParaRPr>
          </a:p>
          <a:p>
            <a:r>
              <a:rPr lang="tr-TR" sz="2400">
                <a:solidFill>
                  <a:srgbClr val="3A3A3A"/>
                </a:solidFill>
                <a:highlight>
                  <a:srgbClr val="FFFFFF"/>
                </a:highlight>
              </a:rPr>
              <a:t>The Bullet Trains in Japan runs at the speed of 240-320 km/h. All train tracking, maintenance, scheduling and controlling is Linux based.</a:t>
            </a:r>
            <a:endParaRPr sz="2400">
              <a:solidFill>
                <a:srgbClr val="3A3A3A"/>
              </a:solidFill>
              <a:highlight>
                <a:srgbClr val="FFFFFF"/>
              </a:highlight>
            </a:endParaRPr>
          </a:p>
        </p:txBody>
      </p:sp>
      <p:sp>
        <p:nvSpPr>
          <p:cNvPr id="172" name="Google Shape;172;p26"/>
          <p:cNvSpPr txBox="1"/>
          <p:nvPr/>
        </p:nvSpPr>
        <p:spPr>
          <a:xfrm>
            <a:off x="8348516" y="6385683"/>
            <a:ext cx="3826400" cy="441600"/>
          </a:xfrm>
          <a:prstGeom prst="rect">
            <a:avLst/>
          </a:prstGeom>
          <a:noFill/>
          <a:ln>
            <a:noFill/>
          </a:ln>
        </p:spPr>
        <p:txBody>
          <a:bodyPr spcFirstLastPara="1" wrap="square" lIns="121900" tIns="121900" rIns="121900" bIns="121900" anchor="t" anchorCtr="0">
            <a:noAutofit/>
          </a:bodyPr>
          <a:lstStyle/>
          <a:p>
            <a:r>
              <a:rPr lang="tr-TR" sz="1600"/>
              <a:t>Cited from: </a:t>
            </a:r>
            <a:r>
              <a:rPr lang="tr-TR" sz="1600" u="sng">
                <a:solidFill>
                  <a:schemeClr val="accent2"/>
                </a:solidFill>
                <a:hlinkClick r:id="rId4">
                  <a:extLst>
                    <a:ext uri="{A12FA001-AC4F-418D-AE19-62706E023703}">
                      <ahyp:hlinkClr xmlns:ahyp="http://schemas.microsoft.com/office/drawing/2018/hyperlinkcolor" val="tx"/>
                    </a:ext>
                  </a:extLst>
                </a:hlinkClick>
              </a:rPr>
              <a:t>https://www.tecmint.com</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27"/>
          <p:cNvPicPr preferRelativeResize="0"/>
          <p:nvPr/>
        </p:nvPicPr>
        <p:blipFill>
          <a:blip r:embed="rId3">
            <a:alphaModFix/>
          </a:blip>
          <a:stretch>
            <a:fillRect/>
          </a:stretch>
        </p:blipFill>
        <p:spPr>
          <a:xfrm>
            <a:off x="9219194" y="141634"/>
            <a:ext cx="2363868" cy="1328135"/>
          </a:xfrm>
          <a:prstGeom prst="rect">
            <a:avLst/>
          </a:prstGeom>
          <a:noFill/>
          <a:ln>
            <a:noFill/>
          </a:ln>
        </p:spPr>
      </p:pic>
      <p:sp>
        <p:nvSpPr>
          <p:cNvPr id="178" name="Google Shape;178;p27"/>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dirty="0" err="1">
                <a:solidFill>
                  <a:srgbClr val="741B47"/>
                </a:solidFill>
                <a:latin typeface="Raleway"/>
                <a:ea typeface="Raleway"/>
                <a:cs typeface="Raleway"/>
                <a:sym typeface="Raleway"/>
              </a:rPr>
              <a:t>Where</a:t>
            </a:r>
            <a:r>
              <a:rPr lang="tr-TR" sz="4000" b="1" dirty="0">
                <a:solidFill>
                  <a:srgbClr val="741B47"/>
                </a:solidFill>
                <a:latin typeface="Raleway"/>
                <a:ea typeface="Raleway"/>
                <a:cs typeface="Raleway"/>
                <a:sym typeface="Raleway"/>
              </a:rPr>
              <a:t> Linux?</a:t>
            </a:r>
            <a:endParaRPr sz="4000" b="1" dirty="0">
              <a:solidFill>
                <a:srgbClr val="741B47"/>
              </a:solidFill>
              <a:latin typeface="Raleway"/>
              <a:ea typeface="Raleway"/>
              <a:cs typeface="Raleway"/>
              <a:sym typeface="Raleway"/>
            </a:endParaRPr>
          </a:p>
        </p:txBody>
      </p:sp>
      <p:sp>
        <p:nvSpPr>
          <p:cNvPr id="179" name="Google Shape;179;p27"/>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14</a:t>
            </a:fld>
            <a:endParaRPr/>
          </a:p>
        </p:txBody>
      </p:sp>
      <p:sp>
        <p:nvSpPr>
          <p:cNvPr id="180" name="Google Shape;180;p27"/>
          <p:cNvSpPr txBox="1"/>
          <p:nvPr/>
        </p:nvSpPr>
        <p:spPr>
          <a:xfrm>
            <a:off x="203200" y="1149867"/>
            <a:ext cx="12023600" cy="5219600"/>
          </a:xfrm>
          <a:prstGeom prst="rect">
            <a:avLst/>
          </a:prstGeom>
          <a:noFill/>
          <a:ln>
            <a:noFill/>
          </a:ln>
        </p:spPr>
        <p:txBody>
          <a:bodyPr spcFirstLastPara="1" wrap="square" lIns="121900" tIns="121900" rIns="121900" bIns="121900" anchor="t" anchorCtr="0">
            <a:noAutofit/>
          </a:bodyPr>
          <a:lstStyle/>
          <a:p>
            <a:r>
              <a:rPr lang="tr-TR" sz="2400" b="1" dirty="0">
                <a:solidFill>
                  <a:srgbClr val="3498DB"/>
                </a:solidFill>
                <a:highlight>
                  <a:srgbClr val="FFFFFF"/>
                </a:highlight>
              </a:rPr>
              <a:t>19. Internet </a:t>
            </a:r>
            <a:r>
              <a:rPr lang="tr-TR" sz="2400" b="1" dirty="0" err="1">
                <a:solidFill>
                  <a:srgbClr val="3498DB"/>
                </a:solidFill>
                <a:highlight>
                  <a:srgbClr val="FFFFFF"/>
                </a:highlight>
              </a:rPr>
              <a:t>Hosting</a:t>
            </a:r>
            <a:endParaRPr sz="2400" b="1" dirty="0">
              <a:solidFill>
                <a:srgbClr val="3498DB"/>
              </a:solidFill>
              <a:highlight>
                <a:srgbClr val="FFFFFF"/>
              </a:highlight>
            </a:endParaRPr>
          </a:p>
          <a:p>
            <a:r>
              <a:rPr lang="tr-TR" sz="2400" dirty="0" err="1">
                <a:solidFill>
                  <a:srgbClr val="3A3A3A"/>
                </a:solidFill>
                <a:highlight>
                  <a:srgbClr val="FFFFFF"/>
                </a:highlight>
              </a:rPr>
              <a:t>More</a:t>
            </a:r>
            <a:r>
              <a:rPr lang="tr-TR" sz="2400" dirty="0">
                <a:solidFill>
                  <a:srgbClr val="3A3A3A"/>
                </a:solidFill>
                <a:highlight>
                  <a:srgbClr val="FFFFFF"/>
                </a:highlight>
              </a:rPr>
              <a:t> </a:t>
            </a:r>
            <a:r>
              <a:rPr lang="tr-TR" sz="2400" dirty="0" err="1">
                <a:solidFill>
                  <a:srgbClr val="3A3A3A"/>
                </a:solidFill>
                <a:highlight>
                  <a:srgbClr val="FFFFFF"/>
                </a:highlight>
              </a:rPr>
              <a:t>than</a:t>
            </a:r>
            <a:r>
              <a:rPr lang="tr-TR" sz="2400" dirty="0">
                <a:solidFill>
                  <a:srgbClr val="3A3A3A"/>
                </a:solidFill>
                <a:highlight>
                  <a:srgbClr val="FFFFFF"/>
                </a:highlight>
              </a:rPr>
              <a:t> 70% of Internet </a:t>
            </a:r>
            <a:r>
              <a:rPr lang="tr-TR" sz="2400" dirty="0" err="1">
                <a:solidFill>
                  <a:srgbClr val="3A3A3A"/>
                </a:solidFill>
                <a:highlight>
                  <a:srgbClr val="FFFFFF"/>
                </a:highlight>
              </a:rPr>
              <a:t>Hosting</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service </a:t>
            </a:r>
            <a:r>
              <a:rPr lang="tr-TR" sz="2400" dirty="0" err="1">
                <a:solidFill>
                  <a:srgbClr val="3A3A3A"/>
                </a:solidFill>
                <a:highlight>
                  <a:srgbClr val="FFFFFF"/>
                </a:highlight>
              </a:rPr>
              <a:t>providers</a:t>
            </a:r>
            <a:r>
              <a:rPr lang="tr-TR" sz="2400" dirty="0">
                <a:solidFill>
                  <a:srgbClr val="3A3A3A"/>
                </a:solidFill>
                <a:highlight>
                  <a:srgbClr val="FFFFFF"/>
                </a:highlight>
              </a:rPr>
              <a:t> </a:t>
            </a:r>
            <a:r>
              <a:rPr lang="tr-TR" sz="2400" dirty="0" err="1">
                <a:solidFill>
                  <a:srgbClr val="3A3A3A"/>
                </a:solidFill>
                <a:highlight>
                  <a:srgbClr val="FFFFFF"/>
                </a:highlight>
              </a:rPr>
              <a:t>are</a:t>
            </a:r>
            <a:r>
              <a:rPr lang="tr-TR" sz="2400" dirty="0">
                <a:solidFill>
                  <a:srgbClr val="3A3A3A"/>
                </a:solidFill>
                <a:highlight>
                  <a:srgbClr val="FFFFFF"/>
                </a:highlight>
              </a:rPr>
              <a:t> Linux </a:t>
            </a:r>
            <a:r>
              <a:rPr lang="tr-TR" sz="2400" dirty="0" err="1">
                <a:solidFill>
                  <a:srgbClr val="3A3A3A"/>
                </a:solidFill>
                <a:highlight>
                  <a:srgbClr val="FFFFFF"/>
                </a:highlight>
              </a:rPr>
              <a:t>based</a:t>
            </a:r>
            <a:r>
              <a:rPr lang="tr-TR" sz="2400" dirty="0">
                <a:solidFill>
                  <a:srgbClr val="3A3A3A"/>
                </a:solidFill>
                <a:highlight>
                  <a:srgbClr val="FFFFFF"/>
                </a:highlight>
              </a:rPr>
              <a:t>. </a:t>
            </a:r>
            <a:r>
              <a:rPr lang="tr-TR" sz="2400" dirty="0" err="1">
                <a:solidFill>
                  <a:srgbClr val="3A3A3A"/>
                </a:solidFill>
                <a:highlight>
                  <a:srgbClr val="FFFFFF"/>
                </a:highlight>
              </a:rPr>
              <a:t>Thought</a:t>
            </a:r>
            <a:r>
              <a:rPr lang="tr-TR" sz="2400" dirty="0">
                <a:solidFill>
                  <a:srgbClr val="3A3A3A"/>
                </a:solidFill>
                <a:highlight>
                  <a:srgbClr val="FFFFFF"/>
                </a:highlight>
              </a:rPr>
              <a:t> </a:t>
            </a:r>
            <a:r>
              <a:rPr lang="tr-TR" sz="2400" dirty="0" err="1">
                <a:solidFill>
                  <a:srgbClr val="3A3A3A"/>
                </a:solidFill>
                <a:highlight>
                  <a:srgbClr val="FFFFFF"/>
                </a:highlight>
              </a:rPr>
              <a:t>this</a:t>
            </a:r>
            <a:r>
              <a:rPr lang="tr-TR" sz="2400" dirty="0">
                <a:solidFill>
                  <a:srgbClr val="3A3A3A"/>
                </a:solidFill>
                <a:highlight>
                  <a:srgbClr val="FFFFFF"/>
                </a:highlight>
              </a:rPr>
              <a:t> </a:t>
            </a:r>
            <a:r>
              <a:rPr lang="tr-TR" sz="2400" dirty="0" err="1">
                <a:solidFill>
                  <a:srgbClr val="3A3A3A"/>
                </a:solidFill>
                <a:highlight>
                  <a:srgbClr val="FFFFFF"/>
                </a:highlight>
              </a:rPr>
              <a:t>statistic</a:t>
            </a:r>
            <a:r>
              <a:rPr lang="tr-TR" sz="2400" dirty="0">
                <a:solidFill>
                  <a:srgbClr val="3A3A3A"/>
                </a:solidFill>
                <a:highlight>
                  <a:srgbClr val="FFFFFF"/>
                </a:highlight>
              </a:rPr>
              <a:t> is </a:t>
            </a:r>
            <a:r>
              <a:rPr lang="tr-TR" sz="2400" dirty="0" err="1">
                <a:solidFill>
                  <a:srgbClr val="3A3A3A"/>
                </a:solidFill>
                <a:highlight>
                  <a:srgbClr val="FFFFFF"/>
                </a:highlight>
              </a:rPr>
              <a:t>difficult</a:t>
            </a:r>
            <a:r>
              <a:rPr lang="tr-TR" sz="2400" dirty="0">
                <a:solidFill>
                  <a:srgbClr val="3A3A3A"/>
                </a:solidFill>
                <a:highlight>
                  <a:srgbClr val="FFFFFF"/>
                </a:highlight>
              </a:rPr>
              <a:t> </a:t>
            </a:r>
            <a:r>
              <a:rPr lang="tr-TR" sz="2400" dirty="0" err="1">
                <a:solidFill>
                  <a:srgbClr val="3A3A3A"/>
                </a:solidFill>
                <a:highlight>
                  <a:srgbClr val="FFFFFF"/>
                </a:highlight>
              </a:rPr>
              <a:t>to</a:t>
            </a:r>
            <a:r>
              <a:rPr lang="tr-TR" sz="2400" dirty="0">
                <a:solidFill>
                  <a:srgbClr val="3A3A3A"/>
                </a:solidFill>
                <a:highlight>
                  <a:srgbClr val="FFFFFF"/>
                </a:highlight>
              </a:rPr>
              <a:t> </a:t>
            </a:r>
            <a:r>
              <a:rPr lang="tr-TR" sz="2400" dirty="0" err="1">
                <a:solidFill>
                  <a:srgbClr val="3A3A3A"/>
                </a:solidFill>
                <a:highlight>
                  <a:srgbClr val="FFFFFF"/>
                </a:highlight>
              </a:rPr>
              <a:t>figure</a:t>
            </a:r>
            <a:r>
              <a:rPr lang="tr-TR" sz="2400" dirty="0">
                <a:solidFill>
                  <a:srgbClr val="3A3A3A"/>
                </a:solidFill>
                <a:highlight>
                  <a:srgbClr val="FFFFFF"/>
                </a:highlight>
              </a:rPr>
              <a:t> </a:t>
            </a:r>
            <a:r>
              <a:rPr lang="tr-TR" sz="2400" dirty="0" err="1">
                <a:solidFill>
                  <a:srgbClr val="3A3A3A"/>
                </a:solidFill>
                <a:highlight>
                  <a:srgbClr val="FFFFFF"/>
                </a:highlight>
              </a:rPr>
              <a:t>out</a:t>
            </a:r>
            <a:r>
              <a:rPr lang="tr-TR" sz="2400" dirty="0">
                <a:solidFill>
                  <a:srgbClr val="3A3A3A"/>
                </a:solidFill>
                <a:highlight>
                  <a:srgbClr val="FFFFFF"/>
                </a:highlight>
              </a:rPr>
              <a:t> but </a:t>
            </a:r>
            <a:r>
              <a:rPr lang="tr-TR" sz="2400" dirty="0" err="1">
                <a:solidFill>
                  <a:srgbClr val="3A3A3A"/>
                </a:solidFill>
                <a:highlight>
                  <a:srgbClr val="FFFFFF"/>
                </a:highlight>
              </a:rPr>
              <a:t>based</a:t>
            </a:r>
            <a:r>
              <a:rPr lang="tr-TR" sz="2400" dirty="0">
                <a:solidFill>
                  <a:srgbClr val="3A3A3A"/>
                </a:solidFill>
                <a:highlight>
                  <a:srgbClr val="FFFFFF"/>
                </a:highlight>
              </a:rPr>
              <a:t> </a:t>
            </a:r>
            <a:r>
              <a:rPr lang="tr-TR" sz="2400" dirty="0" err="1">
                <a:solidFill>
                  <a:srgbClr val="3A3A3A"/>
                </a:solidFill>
                <a:highlight>
                  <a:srgbClr val="FFFFFF"/>
                </a:highlight>
              </a:rPr>
              <a:t>upon</a:t>
            </a:r>
            <a:r>
              <a:rPr lang="tr-TR" sz="2400" dirty="0">
                <a:solidFill>
                  <a:srgbClr val="3A3A3A"/>
                </a:solidFill>
                <a:highlight>
                  <a:srgbClr val="FFFFFF"/>
                </a:highlight>
              </a:rPr>
              <a:t> </a:t>
            </a:r>
            <a:r>
              <a:rPr lang="tr-TR" sz="2400" dirty="0" err="1">
                <a:solidFill>
                  <a:srgbClr val="3A3A3A"/>
                </a:solidFill>
                <a:highlight>
                  <a:srgbClr val="FFFFFF"/>
                </a:highlight>
              </a:rPr>
              <a:t>the</a:t>
            </a:r>
            <a:r>
              <a:rPr lang="tr-TR" sz="2400" dirty="0">
                <a:solidFill>
                  <a:srgbClr val="3A3A3A"/>
                </a:solidFill>
                <a:highlight>
                  <a:srgbClr val="FFFFFF"/>
                </a:highlight>
              </a:rPr>
              <a:t> Linux </a:t>
            </a:r>
            <a:r>
              <a:rPr lang="tr-TR" sz="2400" dirty="0" err="1">
                <a:solidFill>
                  <a:srgbClr val="3A3A3A"/>
                </a:solidFill>
                <a:highlight>
                  <a:srgbClr val="FFFFFF"/>
                </a:highlight>
              </a:rPr>
              <a:t>compatible</a:t>
            </a:r>
            <a:r>
              <a:rPr lang="tr-TR" sz="2400" dirty="0">
                <a:solidFill>
                  <a:srgbClr val="3A3A3A"/>
                </a:solidFill>
                <a:highlight>
                  <a:srgbClr val="FFFFFF"/>
                </a:highlight>
              </a:rPr>
              <a:t> hardware </a:t>
            </a:r>
            <a:r>
              <a:rPr lang="tr-TR" sz="2400" dirty="0" err="1">
                <a:solidFill>
                  <a:srgbClr val="3A3A3A"/>
                </a:solidFill>
                <a:highlight>
                  <a:srgbClr val="FFFFFF"/>
                </a:highlight>
              </a:rPr>
              <a:t>sold</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demand</a:t>
            </a:r>
            <a:r>
              <a:rPr lang="tr-TR" sz="2400" dirty="0">
                <a:solidFill>
                  <a:srgbClr val="3A3A3A"/>
                </a:solidFill>
                <a:highlight>
                  <a:srgbClr val="FFFFFF"/>
                </a:highlight>
              </a:rPr>
              <a:t> </a:t>
            </a:r>
            <a:r>
              <a:rPr lang="tr-TR" sz="2400" dirty="0" err="1">
                <a:solidFill>
                  <a:srgbClr val="3A3A3A"/>
                </a:solidFill>
                <a:highlight>
                  <a:srgbClr val="FFFFFF"/>
                </a:highlight>
              </a:rPr>
              <a:t>for</a:t>
            </a:r>
            <a:r>
              <a:rPr lang="tr-TR" sz="2400" dirty="0">
                <a:solidFill>
                  <a:srgbClr val="3A3A3A"/>
                </a:solidFill>
                <a:highlight>
                  <a:srgbClr val="FFFFFF"/>
                </a:highlight>
              </a:rPr>
              <a:t> </a:t>
            </a:r>
            <a:r>
              <a:rPr lang="tr-TR" sz="2400" dirty="0" err="1">
                <a:solidFill>
                  <a:srgbClr val="3A3A3A"/>
                </a:solidFill>
                <a:highlight>
                  <a:srgbClr val="FFFFFF"/>
                </a:highlight>
              </a:rPr>
              <a:t>cross</a:t>
            </a:r>
            <a:r>
              <a:rPr lang="tr-TR" sz="2400" dirty="0">
                <a:solidFill>
                  <a:srgbClr val="3A3A3A"/>
                </a:solidFill>
                <a:highlight>
                  <a:srgbClr val="FFFFFF"/>
                </a:highlight>
              </a:rPr>
              <a:t> platform </a:t>
            </a:r>
            <a:r>
              <a:rPr lang="tr-TR" sz="2400" dirty="0" err="1">
                <a:solidFill>
                  <a:srgbClr val="3A3A3A"/>
                </a:solidFill>
                <a:highlight>
                  <a:srgbClr val="FFFFFF"/>
                </a:highlight>
              </a:rPr>
              <a:t>compatible</a:t>
            </a:r>
            <a:r>
              <a:rPr lang="tr-TR" sz="2400" dirty="0">
                <a:solidFill>
                  <a:srgbClr val="3A3A3A"/>
                </a:solidFill>
                <a:highlight>
                  <a:srgbClr val="FFFFFF"/>
                </a:highlight>
              </a:rPr>
              <a:t> hardware, </a:t>
            </a:r>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above</a:t>
            </a:r>
            <a:r>
              <a:rPr lang="tr-TR" sz="2400" dirty="0">
                <a:solidFill>
                  <a:srgbClr val="3A3A3A"/>
                </a:solidFill>
                <a:highlight>
                  <a:srgbClr val="FFFFFF"/>
                </a:highlight>
              </a:rPr>
              <a:t> </a:t>
            </a:r>
            <a:r>
              <a:rPr lang="tr-TR" sz="2400" dirty="0" err="1">
                <a:solidFill>
                  <a:srgbClr val="3A3A3A"/>
                </a:solidFill>
                <a:highlight>
                  <a:srgbClr val="FFFFFF"/>
                </a:highlight>
              </a:rPr>
              <a:t>statistics</a:t>
            </a:r>
            <a:r>
              <a:rPr lang="tr-TR" sz="2400" dirty="0">
                <a:solidFill>
                  <a:srgbClr val="3A3A3A"/>
                </a:solidFill>
                <a:highlight>
                  <a:srgbClr val="FFFFFF"/>
                </a:highlight>
              </a:rPr>
              <a:t> is a </a:t>
            </a:r>
            <a:r>
              <a:rPr lang="tr-TR" sz="2400" dirty="0" err="1">
                <a:solidFill>
                  <a:srgbClr val="3A3A3A"/>
                </a:solidFill>
                <a:highlight>
                  <a:srgbClr val="FFFFFF"/>
                </a:highlight>
              </a:rPr>
              <a:t>rough</a:t>
            </a:r>
            <a:r>
              <a:rPr lang="tr-TR" sz="2400" dirty="0">
                <a:solidFill>
                  <a:srgbClr val="3A3A3A"/>
                </a:solidFill>
                <a:highlight>
                  <a:srgbClr val="FFFFFF"/>
                </a:highlight>
              </a:rPr>
              <a:t> </a:t>
            </a:r>
            <a:r>
              <a:rPr lang="tr-TR" sz="2400" dirty="0" err="1">
                <a:solidFill>
                  <a:srgbClr val="3A3A3A"/>
                </a:solidFill>
                <a:highlight>
                  <a:srgbClr val="FFFFFF"/>
                </a:highlight>
              </a:rPr>
              <a:t>estimation</a:t>
            </a:r>
            <a:r>
              <a:rPr lang="tr-TR" sz="2400" dirty="0">
                <a:solidFill>
                  <a:srgbClr val="3A3A3A"/>
                </a:solidFill>
                <a:highlight>
                  <a:srgbClr val="FFFFFF"/>
                </a:highlight>
              </a:rPr>
              <a:t>.</a:t>
            </a:r>
            <a:endParaRPr sz="2400" dirty="0">
              <a:solidFill>
                <a:srgbClr val="3A3A3A"/>
              </a:solidFill>
              <a:highlight>
                <a:srgbClr val="FFFFFF"/>
              </a:highlight>
            </a:endParaRPr>
          </a:p>
          <a:p>
            <a:endParaRPr sz="2400" dirty="0">
              <a:solidFill>
                <a:srgbClr val="3A3A3A"/>
              </a:solidFill>
              <a:highlight>
                <a:srgbClr val="FFFFFF"/>
              </a:highlight>
            </a:endParaRPr>
          </a:p>
          <a:p>
            <a:r>
              <a:rPr lang="tr-TR" sz="2400" b="1" dirty="0">
                <a:solidFill>
                  <a:srgbClr val="3498DB"/>
                </a:solidFill>
                <a:highlight>
                  <a:srgbClr val="FFFFFF"/>
                </a:highlight>
              </a:rPr>
              <a:t>20. </a:t>
            </a:r>
            <a:r>
              <a:rPr lang="tr-TR" sz="2400" b="1" dirty="0" err="1">
                <a:solidFill>
                  <a:srgbClr val="3498DB"/>
                </a:solidFill>
                <a:highlight>
                  <a:srgbClr val="FFFFFF"/>
                </a:highlight>
              </a:rPr>
              <a:t>Missiles</a:t>
            </a:r>
            <a:r>
              <a:rPr lang="tr-TR" sz="2400" b="1" dirty="0">
                <a:solidFill>
                  <a:srgbClr val="3498DB"/>
                </a:solidFill>
                <a:highlight>
                  <a:srgbClr val="FFFFFF"/>
                </a:highlight>
              </a:rPr>
              <a:t> </a:t>
            </a:r>
            <a:r>
              <a:rPr lang="tr-TR" sz="2400" b="1" dirty="0" err="1">
                <a:solidFill>
                  <a:srgbClr val="3498DB"/>
                </a:solidFill>
                <a:highlight>
                  <a:srgbClr val="FFFFFF"/>
                </a:highlight>
              </a:rPr>
              <a:t>and</a:t>
            </a:r>
            <a:r>
              <a:rPr lang="tr-TR" sz="2400" b="1" dirty="0">
                <a:solidFill>
                  <a:srgbClr val="3498DB"/>
                </a:solidFill>
                <a:highlight>
                  <a:srgbClr val="FFFFFF"/>
                </a:highlight>
              </a:rPr>
              <a:t> </a:t>
            </a:r>
            <a:r>
              <a:rPr lang="tr-TR" sz="2400" b="1" dirty="0" err="1">
                <a:solidFill>
                  <a:srgbClr val="3498DB"/>
                </a:solidFill>
                <a:highlight>
                  <a:srgbClr val="FFFFFF"/>
                </a:highlight>
              </a:rPr>
              <a:t>Weapons</a:t>
            </a:r>
            <a:endParaRPr sz="2400" b="1" dirty="0">
              <a:solidFill>
                <a:srgbClr val="3498DB"/>
              </a:solidFill>
              <a:highlight>
                <a:srgbClr val="FFFFFF"/>
              </a:highlight>
            </a:endParaRPr>
          </a:p>
          <a:p>
            <a:r>
              <a:rPr lang="tr-TR" sz="2400" dirty="0" err="1">
                <a:solidFill>
                  <a:srgbClr val="3A3A3A"/>
                </a:solidFill>
                <a:highlight>
                  <a:srgbClr val="FFFFFF"/>
                </a:highlight>
              </a:rPr>
              <a:t>The</a:t>
            </a:r>
            <a:r>
              <a:rPr lang="tr-TR" sz="2400" dirty="0">
                <a:solidFill>
                  <a:srgbClr val="3A3A3A"/>
                </a:solidFill>
                <a:highlight>
                  <a:srgbClr val="FFFFFF"/>
                </a:highlight>
              </a:rPr>
              <a:t> </a:t>
            </a:r>
            <a:r>
              <a:rPr lang="tr-TR" sz="2400" dirty="0" err="1">
                <a:solidFill>
                  <a:srgbClr val="3A3A3A"/>
                </a:solidFill>
                <a:highlight>
                  <a:srgbClr val="FFFFFF"/>
                </a:highlight>
              </a:rPr>
              <a:t>Missiles</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destructive</a:t>
            </a:r>
            <a:r>
              <a:rPr lang="tr-TR" sz="2400" dirty="0">
                <a:solidFill>
                  <a:srgbClr val="3A3A3A"/>
                </a:solidFill>
                <a:highlight>
                  <a:srgbClr val="FFFFFF"/>
                </a:highlight>
              </a:rPr>
              <a:t> </a:t>
            </a:r>
            <a:r>
              <a:rPr lang="tr-TR" sz="2400" dirty="0" err="1">
                <a:solidFill>
                  <a:srgbClr val="3A3A3A"/>
                </a:solidFill>
                <a:highlight>
                  <a:srgbClr val="FFFFFF"/>
                </a:highlight>
              </a:rPr>
              <a:t>weapons</a:t>
            </a:r>
            <a:r>
              <a:rPr lang="tr-TR" sz="2400" dirty="0">
                <a:solidFill>
                  <a:srgbClr val="3A3A3A"/>
                </a:solidFill>
                <a:highlight>
                  <a:srgbClr val="FFFFFF"/>
                </a:highlight>
              </a:rPr>
              <a:t> of </a:t>
            </a:r>
            <a:r>
              <a:rPr lang="tr-TR" sz="2400" dirty="0" err="1">
                <a:solidFill>
                  <a:srgbClr val="3A3A3A"/>
                </a:solidFill>
                <a:highlight>
                  <a:srgbClr val="FFFFFF"/>
                </a:highlight>
              </a:rPr>
              <a:t>next</a:t>
            </a:r>
            <a:r>
              <a:rPr lang="tr-TR" sz="2400" dirty="0">
                <a:solidFill>
                  <a:srgbClr val="3A3A3A"/>
                </a:solidFill>
                <a:highlight>
                  <a:srgbClr val="FFFFFF"/>
                </a:highlight>
              </a:rPr>
              <a:t> </a:t>
            </a:r>
            <a:r>
              <a:rPr lang="tr-TR" sz="2400" dirty="0" err="1">
                <a:solidFill>
                  <a:srgbClr val="3A3A3A"/>
                </a:solidFill>
                <a:highlight>
                  <a:srgbClr val="FFFFFF"/>
                </a:highlight>
              </a:rPr>
              <a:t>generation</a:t>
            </a:r>
            <a:r>
              <a:rPr lang="tr-TR" sz="2400" dirty="0">
                <a:solidFill>
                  <a:srgbClr val="3A3A3A"/>
                </a:solidFill>
                <a:highlight>
                  <a:srgbClr val="FFFFFF"/>
                </a:highlight>
              </a:rPr>
              <a:t> is </a:t>
            </a:r>
            <a:r>
              <a:rPr lang="tr-TR" sz="2400" dirty="0" err="1">
                <a:solidFill>
                  <a:srgbClr val="3A3A3A"/>
                </a:solidFill>
                <a:highlight>
                  <a:srgbClr val="FFFFFF"/>
                </a:highlight>
              </a:rPr>
              <a:t>themed</a:t>
            </a:r>
            <a:r>
              <a:rPr lang="tr-TR" sz="2400" dirty="0">
                <a:solidFill>
                  <a:srgbClr val="3A3A3A"/>
                </a:solidFill>
                <a:highlight>
                  <a:srgbClr val="FFFFFF"/>
                </a:highlight>
              </a:rPr>
              <a:t> </a:t>
            </a:r>
            <a:r>
              <a:rPr lang="tr-TR" sz="2400" dirty="0" err="1">
                <a:solidFill>
                  <a:srgbClr val="3A3A3A"/>
                </a:solidFill>
                <a:highlight>
                  <a:srgbClr val="FFFFFF"/>
                </a:highlight>
              </a:rPr>
              <a:t>to</a:t>
            </a:r>
            <a:r>
              <a:rPr lang="tr-TR" sz="2400" dirty="0">
                <a:solidFill>
                  <a:srgbClr val="3A3A3A"/>
                </a:solidFill>
                <a:highlight>
                  <a:srgbClr val="FFFFFF"/>
                </a:highlight>
              </a:rPr>
              <a:t> be </a:t>
            </a:r>
            <a:r>
              <a:rPr lang="tr-TR" sz="2400" dirty="0" err="1">
                <a:solidFill>
                  <a:srgbClr val="3A3A3A"/>
                </a:solidFill>
                <a:highlight>
                  <a:srgbClr val="FFFFFF"/>
                </a:highlight>
              </a:rPr>
              <a:t>much</a:t>
            </a:r>
            <a:r>
              <a:rPr lang="tr-TR" sz="2400" dirty="0">
                <a:solidFill>
                  <a:srgbClr val="3A3A3A"/>
                </a:solidFill>
                <a:highlight>
                  <a:srgbClr val="FFFFFF"/>
                </a:highlight>
              </a:rPr>
              <a:t> </a:t>
            </a:r>
            <a:r>
              <a:rPr lang="tr-TR" sz="2400" dirty="0" err="1">
                <a:solidFill>
                  <a:srgbClr val="3A3A3A"/>
                </a:solidFill>
                <a:highlight>
                  <a:srgbClr val="FFFFFF"/>
                </a:highlight>
              </a:rPr>
              <a:t>advanced</a:t>
            </a:r>
            <a:r>
              <a:rPr lang="tr-TR" sz="2400" dirty="0">
                <a:solidFill>
                  <a:srgbClr val="3A3A3A"/>
                </a:solidFill>
                <a:highlight>
                  <a:srgbClr val="FFFFFF"/>
                </a:highlight>
              </a:rPr>
              <a:t> </a:t>
            </a:r>
            <a:r>
              <a:rPr lang="tr-TR" sz="2400" dirty="0" err="1">
                <a:solidFill>
                  <a:srgbClr val="3A3A3A"/>
                </a:solidFill>
                <a:highlight>
                  <a:srgbClr val="FFFFFF"/>
                </a:highlight>
              </a:rPr>
              <a:t>and</a:t>
            </a:r>
            <a:r>
              <a:rPr lang="tr-TR" sz="2400" dirty="0">
                <a:solidFill>
                  <a:srgbClr val="3A3A3A"/>
                </a:solidFill>
                <a:highlight>
                  <a:srgbClr val="FFFFFF"/>
                </a:highlight>
              </a:rPr>
              <a:t> </a:t>
            </a:r>
            <a:r>
              <a:rPr lang="tr-TR" sz="2400" dirty="0" err="1">
                <a:solidFill>
                  <a:srgbClr val="3A3A3A"/>
                </a:solidFill>
                <a:highlight>
                  <a:srgbClr val="FFFFFF"/>
                </a:highlight>
              </a:rPr>
              <a:t>Intelligent</a:t>
            </a:r>
            <a:r>
              <a:rPr lang="tr-TR" sz="2400" dirty="0">
                <a:solidFill>
                  <a:srgbClr val="3A3A3A"/>
                </a:solidFill>
                <a:highlight>
                  <a:srgbClr val="FFFFFF"/>
                </a:highlight>
              </a:rPr>
              <a:t> </a:t>
            </a:r>
            <a:r>
              <a:rPr lang="tr-TR" sz="2400" dirty="0" err="1">
                <a:solidFill>
                  <a:srgbClr val="3A3A3A"/>
                </a:solidFill>
                <a:highlight>
                  <a:srgbClr val="FFFFFF"/>
                </a:highlight>
              </a:rPr>
              <a:t>system</a:t>
            </a:r>
            <a:r>
              <a:rPr lang="tr-TR" sz="2400" dirty="0">
                <a:solidFill>
                  <a:srgbClr val="3A3A3A"/>
                </a:solidFill>
                <a:highlight>
                  <a:srgbClr val="FFFFFF"/>
                </a:highlight>
              </a:rPr>
              <a:t> </a:t>
            </a:r>
            <a:r>
              <a:rPr lang="tr-TR" sz="2400" dirty="0" err="1">
                <a:solidFill>
                  <a:srgbClr val="3A3A3A"/>
                </a:solidFill>
                <a:highlight>
                  <a:srgbClr val="FFFFFF"/>
                </a:highlight>
              </a:rPr>
              <a:t>than</a:t>
            </a:r>
            <a:r>
              <a:rPr lang="tr-TR" sz="2400" dirty="0">
                <a:solidFill>
                  <a:srgbClr val="3A3A3A"/>
                </a:solidFill>
                <a:highlight>
                  <a:srgbClr val="FFFFFF"/>
                </a:highlight>
              </a:rPr>
              <a:t> </a:t>
            </a:r>
            <a:r>
              <a:rPr lang="tr-TR" sz="2400" dirty="0" err="1">
                <a:solidFill>
                  <a:srgbClr val="3A3A3A"/>
                </a:solidFill>
                <a:highlight>
                  <a:srgbClr val="FFFFFF"/>
                </a:highlight>
              </a:rPr>
              <a:t>its</a:t>
            </a:r>
            <a:r>
              <a:rPr lang="tr-TR" sz="2400" dirty="0">
                <a:solidFill>
                  <a:srgbClr val="3A3A3A"/>
                </a:solidFill>
                <a:highlight>
                  <a:srgbClr val="FFFFFF"/>
                </a:highlight>
              </a:rPr>
              <a:t> </a:t>
            </a:r>
            <a:r>
              <a:rPr lang="tr-TR" sz="2400" dirty="0" err="1">
                <a:solidFill>
                  <a:srgbClr val="3A3A3A"/>
                </a:solidFill>
                <a:highlight>
                  <a:srgbClr val="FFFFFF"/>
                </a:highlight>
              </a:rPr>
              <a:t>predecessors</a:t>
            </a:r>
            <a:r>
              <a:rPr lang="tr-TR" sz="2400" dirty="0">
                <a:solidFill>
                  <a:srgbClr val="3A3A3A"/>
                </a:solidFill>
                <a:highlight>
                  <a:srgbClr val="FFFFFF"/>
                </a:highlight>
              </a:rPr>
              <a:t>. </a:t>
            </a:r>
            <a:r>
              <a:rPr lang="tr-TR" sz="2400" dirty="0" err="1">
                <a:solidFill>
                  <a:srgbClr val="3A3A3A"/>
                </a:solidFill>
                <a:highlight>
                  <a:srgbClr val="FFFFFF"/>
                </a:highlight>
              </a:rPr>
              <a:t>Well</a:t>
            </a:r>
            <a:r>
              <a:rPr lang="tr-TR" sz="2400" dirty="0">
                <a:solidFill>
                  <a:srgbClr val="3A3A3A"/>
                </a:solidFill>
                <a:highlight>
                  <a:srgbClr val="FFFFFF"/>
                </a:highlight>
              </a:rPr>
              <a:t> </a:t>
            </a:r>
            <a:r>
              <a:rPr lang="tr-TR" sz="2400" dirty="0" err="1">
                <a:solidFill>
                  <a:srgbClr val="3A3A3A"/>
                </a:solidFill>
                <a:highlight>
                  <a:srgbClr val="FFFFFF"/>
                </a:highlight>
              </a:rPr>
              <a:t>what</a:t>
            </a:r>
            <a:r>
              <a:rPr lang="tr-TR" sz="2400" dirty="0">
                <a:solidFill>
                  <a:srgbClr val="3A3A3A"/>
                </a:solidFill>
                <a:highlight>
                  <a:srgbClr val="FFFFFF"/>
                </a:highlight>
              </a:rPr>
              <a:t> else </a:t>
            </a:r>
            <a:r>
              <a:rPr lang="tr-TR" sz="2400" dirty="0" err="1">
                <a:solidFill>
                  <a:srgbClr val="3A3A3A"/>
                </a:solidFill>
                <a:highlight>
                  <a:srgbClr val="FFFFFF"/>
                </a:highlight>
              </a:rPr>
              <a:t>would</a:t>
            </a:r>
            <a:r>
              <a:rPr lang="tr-TR" sz="2400" dirty="0">
                <a:solidFill>
                  <a:srgbClr val="3A3A3A"/>
                </a:solidFill>
                <a:highlight>
                  <a:srgbClr val="FFFFFF"/>
                </a:highlight>
              </a:rPr>
              <a:t> </a:t>
            </a:r>
            <a:r>
              <a:rPr lang="tr-TR" sz="2400" dirty="0" err="1">
                <a:solidFill>
                  <a:srgbClr val="3A3A3A"/>
                </a:solidFill>
                <a:highlight>
                  <a:srgbClr val="FFFFFF"/>
                </a:highlight>
              </a:rPr>
              <a:t>have</a:t>
            </a:r>
            <a:r>
              <a:rPr lang="tr-TR" sz="2400" dirty="0">
                <a:solidFill>
                  <a:srgbClr val="3A3A3A"/>
                </a:solidFill>
                <a:highlight>
                  <a:srgbClr val="FFFFFF"/>
                </a:highlight>
              </a:rPr>
              <a:t> </a:t>
            </a:r>
            <a:r>
              <a:rPr lang="tr-TR" sz="2400" dirty="0" err="1">
                <a:solidFill>
                  <a:srgbClr val="3A3A3A"/>
                </a:solidFill>
                <a:highlight>
                  <a:srgbClr val="FFFFFF"/>
                </a:highlight>
              </a:rPr>
              <a:t>been</a:t>
            </a:r>
            <a:r>
              <a:rPr lang="tr-TR" sz="2400" dirty="0">
                <a:solidFill>
                  <a:srgbClr val="3A3A3A"/>
                </a:solidFill>
                <a:highlight>
                  <a:srgbClr val="FFFFFF"/>
                </a:highlight>
              </a:rPr>
              <a:t> </a:t>
            </a:r>
            <a:r>
              <a:rPr lang="tr-TR" sz="2400" dirty="0" err="1">
                <a:solidFill>
                  <a:srgbClr val="3A3A3A"/>
                </a:solidFill>
                <a:highlight>
                  <a:srgbClr val="FFFFFF"/>
                </a:highlight>
              </a:rPr>
              <a:t>its</a:t>
            </a:r>
            <a:r>
              <a:rPr lang="tr-TR" sz="2400" dirty="0">
                <a:solidFill>
                  <a:srgbClr val="3A3A3A"/>
                </a:solidFill>
                <a:highlight>
                  <a:srgbClr val="FFFFFF"/>
                </a:highlight>
              </a:rPr>
              <a:t> </a:t>
            </a:r>
            <a:r>
              <a:rPr lang="tr-TR" sz="2400" dirty="0" err="1">
                <a:solidFill>
                  <a:srgbClr val="3A3A3A"/>
                </a:solidFill>
                <a:highlight>
                  <a:srgbClr val="FFFFFF"/>
                </a:highlight>
              </a:rPr>
              <a:t>alternative</a:t>
            </a:r>
            <a:r>
              <a:rPr lang="tr-TR" sz="2400" dirty="0">
                <a:solidFill>
                  <a:srgbClr val="3A3A3A"/>
                </a:solidFill>
                <a:highlight>
                  <a:srgbClr val="FFFFFF"/>
                </a:highlight>
              </a:rPr>
              <a:t>.</a:t>
            </a:r>
            <a:endParaRPr sz="2400" dirty="0">
              <a:solidFill>
                <a:srgbClr val="3A3A3A"/>
              </a:solidFill>
              <a:highlight>
                <a:srgbClr val="FFFFFF"/>
              </a:highlight>
            </a:endParaRPr>
          </a:p>
        </p:txBody>
      </p:sp>
      <p:sp>
        <p:nvSpPr>
          <p:cNvPr id="181" name="Google Shape;181;p27"/>
          <p:cNvSpPr txBox="1"/>
          <p:nvPr/>
        </p:nvSpPr>
        <p:spPr>
          <a:xfrm>
            <a:off x="8348516" y="6385683"/>
            <a:ext cx="3826400" cy="441600"/>
          </a:xfrm>
          <a:prstGeom prst="rect">
            <a:avLst/>
          </a:prstGeom>
          <a:noFill/>
          <a:ln>
            <a:noFill/>
          </a:ln>
        </p:spPr>
        <p:txBody>
          <a:bodyPr spcFirstLastPara="1" wrap="square" lIns="121900" tIns="121900" rIns="121900" bIns="121900" anchor="t" anchorCtr="0">
            <a:noAutofit/>
          </a:bodyPr>
          <a:lstStyle/>
          <a:p>
            <a:r>
              <a:rPr lang="tr-TR" sz="1600"/>
              <a:t>Cited from: </a:t>
            </a:r>
            <a:r>
              <a:rPr lang="tr-TR" sz="1600" u="sng">
                <a:solidFill>
                  <a:schemeClr val="accent2"/>
                </a:solidFill>
                <a:hlinkClick r:id="rId4">
                  <a:extLst>
                    <a:ext uri="{A12FA001-AC4F-418D-AE19-62706E023703}">
                      <ahyp:hlinkClr xmlns:ahyp="http://schemas.microsoft.com/office/drawing/2018/hyperlinkcolor" val="tx"/>
                    </a:ext>
                  </a:extLst>
                </a:hlinkClick>
              </a:rPr>
              <a:t>https://www.tecmint.com</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a:solidFill>
                  <a:srgbClr val="741B47"/>
                </a:solidFill>
                <a:latin typeface="Raleway"/>
                <a:ea typeface="Raleway"/>
                <a:cs typeface="Raleway"/>
                <a:sym typeface="Raleway"/>
              </a:rPr>
              <a:t>When Linux?</a:t>
            </a:r>
            <a:endParaRPr sz="4000" b="1">
              <a:solidFill>
                <a:srgbClr val="741B47"/>
              </a:solidFill>
              <a:latin typeface="Raleway"/>
              <a:ea typeface="Raleway"/>
              <a:cs typeface="Raleway"/>
              <a:sym typeface="Raleway"/>
            </a:endParaRPr>
          </a:p>
        </p:txBody>
      </p:sp>
      <p:sp>
        <p:nvSpPr>
          <p:cNvPr id="187" name="Google Shape;187;p28"/>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15</a:t>
            </a:fld>
            <a:endParaRPr/>
          </a:p>
        </p:txBody>
      </p:sp>
      <p:pic>
        <p:nvPicPr>
          <p:cNvPr id="188" name="Google Shape;188;p28"/>
          <p:cNvPicPr preferRelativeResize="0"/>
          <p:nvPr/>
        </p:nvPicPr>
        <p:blipFill>
          <a:blip r:embed="rId3">
            <a:alphaModFix/>
          </a:blip>
          <a:stretch>
            <a:fillRect/>
          </a:stretch>
        </p:blipFill>
        <p:spPr>
          <a:xfrm>
            <a:off x="4110101" y="155267"/>
            <a:ext cx="6574767" cy="657476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ctrTitle"/>
          </p:nvPr>
        </p:nvSpPr>
        <p:spPr>
          <a:xfrm>
            <a:off x="1454332" y="3060786"/>
            <a:ext cx="7136749" cy="762549"/>
          </a:xfrm>
          <a:prstGeom prst="rect">
            <a:avLst/>
          </a:prstGeom>
          <a:noFill/>
          <a:ln>
            <a:noFill/>
          </a:ln>
        </p:spPr>
        <p:txBody>
          <a:bodyPr spcFirstLastPara="1" vert="horz" wrap="square" lIns="0" tIns="0" rIns="0" bIns="0" rtlCol="0" anchor="ctr" anchorCtr="0">
            <a:noAutofit/>
          </a:bodyPr>
          <a:lstStyle/>
          <a:p>
            <a:r>
              <a:rPr lang="tr-TR">
                <a:solidFill>
                  <a:srgbClr val="741B47"/>
                </a:solidFill>
                <a:latin typeface="Raleway Medium"/>
                <a:ea typeface="Raleway Medium"/>
                <a:cs typeface="Raleway Medium"/>
                <a:sym typeface="Raleway Medium"/>
              </a:rPr>
              <a:t>Linux Evolution</a:t>
            </a:r>
            <a:endParaRPr>
              <a:solidFill>
                <a:srgbClr val="741B47"/>
              </a:solidFill>
              <a:latin typeface="Raleway Medium"/>
              <a:ea typeface="Raleway Medium"/>
              <a:cs typeface="Raleway Medium"/>
              <a:sym typeface="Raleway Medium"/>
            </a:endParaRPr>
          </a:p>
        </p:txBody>
      </p:sp>
      <p:pic>
        <p:nvPicPr>
          <p:cNvPr id="194" name="Google Shape;194;p29"/>
          <p:cNvPicPr preferRelativeResize="0"/>
          <p:nvPr/>
        </p:nvPicPr>
        <p:blipFill>
          <a:blip r:embed="rId3">
            <a:alphaModFix/>
          </a:blip>
          <a:stretch>
            <a:fillRect/>
          </a:stretch>
        </p:blipFill>
        <p:spPr>
          <a:xfrm>
            <a:off x="7324967" y="2292267"/>
            <a:ext cx="4724320" cy="265438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30" descr="what is Linux ile ilgili görsel sonucu"/>
          <p:cNvPicPr preferRelativeResize="0"/>
          <p:nvPr/>
        </p:nvPicPr>
        <p:blipFill rotWithShape="1">
          <a:blip r:embed="rId3">
            <a:alphaModFix/>
          </a:blip>
          <a:srcRect/>
          <a:stretch/>
        </p:blipFill>
        <p:spPr>
          <a:xfrm>
            <a:off x="4089200" y="3033700"/>
            <a:ext cx="4264800" cy="2495600"/>
          </a:xfrm>
          <a:prstGeom prst="ellipse">
            <a:avLst/>
          </a:prstGeom>
          <a:noFill/>
          <a:ln>
            <a:noFill/>
          </a:ln>
        </p:spPr>
      </p:pic>
      <p:sp>
        <p:nvSpPr>
          <p:cNvPr id="200" name="Google Shape;200;p3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17</a:t>
            </a:fld>
            <a:endParaRPr/>
          </a:p>
        </p:txBody>
      </p:sp>
      <p:sp>
        <p:nvSpPr>
          <p:cNvPr id="201" name="Google Shape;201;p30"/>
          <p:cNvSpPr txBox="1">
            <a:spLocks noGrp="1"/>
          </p:cNvSpPr>
          <p:nvPr>
            <p:ph type="title"/>
          </p:nvPr>
        </p:nvSpPr>
        <p:spPr>
          <a:xfrm>
            <a:off x="575733" y="231733"/>
            <a:ext cx="7521200" cy="835067"/>
          </a:xfrm>
          <a:prstGeom prst="rect">
            <a:avLst/>
          </a:prstGeom>
          <a:noFill/>
          <a:ln>
            <a:noFill/>
          </a:ln>
        </p:spPr>
        <p:txBody>
          <a:bodyPr spcFirstLastPara="1" vert="horz" wrap="square" lIns="0" tIns="0" rIns="0" bIns="0" rtlCol="0" anchor="t" anchorCtr="0">
            <a:noAutofit/>
          </a:bodyPr>
          <a:lstStyle/>
          <a:p>
            <a:r>
              <a:rPr lang="tr-TR" sz="5333">
                <a:solidFill>
                  <a:srgbClr val="741B47"/>
                </a:solidFill>
                <a:latin typeface="Raleway Medium"/>
                <a:ea typeface="Raleway Medium"/>
                <a:cs typeface="Raleway Medium"/>
                <a:sym typeface="Raleway Medium"/>
              </a:rPr>
              <a:t>What is Linux?</a:t>
            </a:r>
            <a:endParaRPr sz="5333">
              <a:solidFill>
                <a:srgbClr val="419DD3"/>
              </a:solidFill>
              <a:latin typeface="Raleway Medium"/>
              <a:ea typeface="Raleway Medium"/>
              <a:cs typeface="Raleway Medium"/>
              <a:sym typeface="Raleway Medium"/>
            </a:endParaRPr>
          </a:p>
        </p:txBody>
      </p:sp>
      <p:pic>
        <p:nvPicPr>
          <p:cNvPr id="202" name="Google Shape;202;p30" descr="operating system"/>
          <p:cNvPicPr preferRelativeResize="0"/>
          <p:nvPr/>
        </p:nvPicPr>
        <p:blipFill rotWithShape="1">
          <a:blip r:embed="rId4">
            <a:alphaModFix/>
          </a:blip>
          <a:srcRect/>
          <a:stretch/>
        </p:blipFill>
        <p:spPr>
          <a:xfrm>
            <a:off x="8440669" y="1821600"/>
            <a:ext cx="3291600" cy="24956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03" name="Google Shape;203;p30" descr="İlgili resim"/>
          <p:cNvPicPr preferRelativeResize="0"/>
          <p:nvPr/>
        </p:nvPicPr>
        <p:blipFill rotWithShape="1">
          <a:blip r:embed="rId5">
            <a:alphaModFix/>
          </a:blip>
          <a:srcRect/>
          <a:stretch/>
        </p:blipFill>
        <p:spPr>
          <a:xfrm>
            <a:off x="575724" y="2410439"/>
            <a:ext cx="3426800" cy="13336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04" name="Google Shape;204;p30" descr="open source ile ilgili görsel sonucu"/>
          <p:cNvPicPr preferRelativeResize="0"/>
          <p:nvPr/>
        </p:nvPicPr>
        <p:blipFill rotWithShape="1">
          <a:blip r:embed="rId6">
            <a:alphaModFix/>
          </a:blip>
          <a:srcRect/>
          <a:stretch/>
        </p:blipFill>
        <p:spPr>
          <a:xfrm>
            <a:off x="9074732" y="4882833"/>
            <a:ext cx="2753200" cy="1576000"/>
          </a:xfrm>
          <a:prstGeom prst="roundRect">
            <a:avLst>
              <a:gd name="adj" fmla="val 16667"/>
            </a:avLst>
          </a:prstGeom>
          <a:noFill/>
          <a:ln>
            <a:noFill/>
          </a:ln>
          <a:effectLst>
            <a:outerShdw blurRad="76200" dist="38100" dir="7800000" algn="tl" rotWithShape="0">
              <a:srgbClr val="000000">
                <a:alpha val="40000"/>
              </a:srgbClr>
            </a:outerShdw>
          </a:effectLst>
        </p:spPr>
      </p:pic>
      <p:pic>
        <p:nvPicPr>
          <p:cNvPr id="205" name="Google Shape;205;p30" descr="free and open source software linux ile ilgili görsel sonucu"/>
          <p:cNvPicPr preferRelativeResize="0"/>
          <p:nvPr/>
        </p:nvPicPr>
        <p:blipFill rotWithShape="1">
          <a:blip r:embed="rId7">
            <a:alphaModFix/>
          </a:blip>
          <a:srcRect/>
          <a:stretch/>
        </p:blipFill>
        <p:spPr>
          <a:xfrm>
            <a:off x="1043333" y="4332867"/>
            <a:ext cx="2325200" cy="18128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06" name="Google Shape;206;p30"/>
          <p:cNvSpPr txBox="1"/>
          <p:nvPr/>
        </p:nvSpPr>
        <p:spPr>
          <a:xfrm>
            <a:off x="6364100" y="231733"/>
            <a:ext cx="4844800" cy="1333600"/>
          </a:xfrm>
          <a:prstGeom prst="rect">
            <a:avLst/>
          </a:prstGeom>
          <a:noFill/>
          <a:ln>
            <a:noFill/>
          </a:ln>
        </p:spPr>
        <p:txBody>
          <a:bodyPr spcFirstLastPara="1" wrap="square" lIns="121900" tIns="121900" rIns="121900" bIns="121900" anchor="t" anchorCtr="0">
            <a:noAutofit/>
          </a:bodyPr>
          <a:lstStyle/>
          <a:p>
            <a:pPr marL="380990" indent="-397923" algn="just">
              <a:buClr>
                <a:srgbClr val="C27BA0"/>
              </a:buClr>
              <a:buSzPts val="1800"/>
              <a:buChar char="•"/>
            </a:pPr>
            <a:r>
              <a:rPr lang="tr-TR" sz="2400">
                <a:solidFill>
                  <a:srgbClr val="1D1F28"/>
                </a:solidFill>
                <a:latin typeface="Raleway SemiBold"/>
                <a:ea typeface="Raleway SemiBold"/>
                <a:cs typeface="Raleway SemiBold"/>
                <a:sym typeface="Raleway SemiBold"/>
              </a:rPr>
              <a:t>Free</a:t>
            </a:r>
            <a:endParaRPr sz="2400">
              <a:solidFill>
                <a:srgbClr val="1D1F28"/>
              </a:solidFill>
              <a:latin typeface="Raleway SemiBold"/>
              <a:ea typeface="Raleway SemiBold"/>
              <a:cs typeface="Raleway SemiBold"/>
              <a:sym typeface="Raleway SemiBold"/>
            </a:endParaRPr>
          </a:p>
          <a:p>
            <a:pPr marL="380990" indent="-397923" algn="just">
              <a:buClr>
                <a:srgbClr val="C27BA0"/>
              </a:buClr>
              <a:buSzPts val="1800"/>
              <a:buChar char="•"/>
            </a:pPr>
            <a:r>
              <a:rPr lang="tr-TR" sz="2400">
                <a:solidFill>
                  <a:srgbClr val="1D1F28"/>
                </a:solidFill>
                <a:latin typeface="Raleway SemiBold"/>
                <a:ea typeface="Raleway SemiBold"/>
                <a:cs typeface="Raleway SemiBold"/>
                <a:sym typeface="Raleway SemiBold"/>
              </a:rPr>
              <a:t>Open-Source</a:t>
            </a:r>
            <a:endParaRPr sz="2400">
              <a:solidFill>
                <a:srgbClr val="1D1F28"/>
              </a:solidFill>
              <a:latin typeface="Raleway SemiBold"/>
              <a:ea typeface="Raleway SemiBold"/>
              <a:cs typeface="Raleway SemiBold"/>
              <a:sym typeface="Raleway SemiBold"/>
            </a:endParaRPr>
          </a:p>
          <a:p>
            <a:pPr marL="380990" indent="-397923" algn="just">
              <a:buClr>
                <a:srgbClr val="C27BA0"/>
              </a:buClr>
              <a:buSzPts val="1800"/>
              <a:buChar char="•"/>
            </a:pPr>
            <a:r>
              <a:rPr lang="tr-TR" sz="2400">
                <a:solidFill>
                  <a:srgbClr val="1D1F28"/>
                </a:solidFill>
                <a:latin typeface="Raleway SemiBold"/>
                <a:ea typeface="Raleway SemiBold"/>
                <a:cs typeface="Raleway SemiBold"/>
                <a:sym typeface="Raleway SemiBold"/>
              </a:rPr>
              <a:t>OS</a:t>
            </a:r>
            <a:endParaRPr sz="2400">
              <a:solidFill>
                <a:srgbClr val="1D1F28"/>
              </a:solidFill>
              <a:latin typeface="Raleway SemiBold"/>
              <a:ea typeface="Raleway SemiBold"/>
              <a:cs typeface="Raleway SemiBold"/>
              <a:sym typeface="Raleway SemiBo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18</a:t>
            </a:fld>
            <a:endParaRPr/>
          </a:p>
        </p:txBody>
      </p:sp>
      <p:pic>
        <p:nvPicPr>
          <p:cNvPr id="212" name="Google Shape;212;p31"/>
          <p:cNvPicPr preferRelativeResize="0"/>
          <p:nvPr/>
        </p:nvPicPr>
        <p:blipFill>
          <a:blip r:embed="rId3">
            <a:alphaModFix/>
          </a:blip>
          <a:stretch>
            <a:fillRect/>
          </a:stretch>
        </p:blipFill>
        <p:spPr>
          <a:xfrm>
            <a:off x="48201" y="30091"/>
            <a:ext cx="12104633" cy="68088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2"/>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19</a:t>
            </a:fld>
            <a:endParaRPr/>
          </a:p>
        </p:txBody>
      </p:sp>
      <p:pic>
        <p:nvPicPr>
          <p:cNvPr id="218" name="Google Shape;218;p32"/>
          <p:cNvPicPr preferRelativeResize="0"/>
          <p:nvPr/>
        </p:nvPicPr>
        <p:blipFill>
          <a:blip r:embed="rId3">
            <a:alphaModFix/>
          </a:blip>
          <a:stretch>
            <a:fillRect/>
          </a:stretch>
        </p:blipFill>
        <p:spPr>
          <a:xfrm>
            <a:off x="2630867" y="1208506"/>
            <a:ext cx="7603365" cy="5370633"/>
          </a:xfrm>
          <a:prstGeom prst="rect">
            <a:avLst/>
          </a:prstGeom>
          <a:noFill/>
          <a:ln>
            <a:noFill/>
          </a:ln>
        </p:spPr>
      </p:pic>
      <p:sp>
        <p:nvSpPr>
          <p:cNvPr id="219" name="Google Shape;219;p32"/>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1991</a:t>
            </a:r>
            <a:endParaRPr sz="4000" b="1">
              <a:solidFill>
                <a:srgbClr val="0000FF"/>
              </a:solidFill>
              <a:latin typeface="Comic Sans MS"/>
              <a:ea typeface="Comic Sans MS"/>
              <a:cs typeface="Comic Sans MS"/>
              <a:sym typeface="Comic Sans MS"/>
            </a:endParaRPr>
          </a:p>
        </p:txBody>
      </p:sp>
      <p:sp>
        <p:nvSpPr>
          <p:cNvPr id="220" name="Google Shape;220;p32"/>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63"/>
          <p:cNvSpPr txBox="1">
            <a:spLocks noGrp="1"/>
          </p:cNvSpPr>
          <p:nvPr>
            <p:ph type="sldNum" idx="12"/>
          </p:nvPr>
        </p:nvSpPr>
        <p:spPr>
          <a:xfrm>
            <a:off x="11924467" y="6538500"/>
            <a:ext cx="216800" cy="268800"/>
          </a:xfrm>
          <a:prstGeom prst="rect">
            <a:avLst/>
          </a:prstGeom>
          <a:noFill/>
          <a:ln>
            <a:noFill/>
          </a:ln>
        </p:spPr>
        <p:txBody>
          <a:bodyPr spcFirstLastPara="1" vert="horz" wrap="square" lIns="0" tIns="0" rIns="0" bIns="0" rtlCol="0" anchor="b" anchorCtr="0">
            <a:noAutofit/>
          </a:bodyPr>
          <a:lstStyle/>
          <a:p>
            <a:pPr defTabSz="1219170">
              <a:defRPr/>
            </a:pPr>
            <a:fld id="{00000000-1234-1234-1234-123412341234}" type="slidenum">
              <a:rPr lang="tr-TR" kern="0">
                <a:solidFill>
                  <a:srgbClr val="FFFFFF"/>
                </a:solidFill>
              </a:rPr>
              <a:pPr defTabSz="1219170">
                <a:defRPr/>
              </a:pPr>
              <a:t>2</a:t>
            </a:fld>
            <a:endParaRPr kern="0">
              <a:solidFill>
                <a:srgbClr val="FFFFFF"/>
              </a:solidFill>
            </a:endParaRPr>
          </a:p>
        </p:txBody>
      </p:sp>
      <p:sp>
        <p:nvSpPr>
          <p:cNvPr id="766" name="Google Shape;766;p63"/>
          <p:cNvSpPr txBox="1"/>
          <p:nvPr/>
        </p:nvSpPr>
        <p:spPr>
          <a:xfrm>
            <a:off x="575733" y="231733"/>
            <a:ext cx="10229200" cy="835200"/>
          </a:xfrm>
          <a:prstGeom prst="rect">
            <a:avLst/>
          </a:prstGeom>
          <a:noFill/>
          <a:ln>
            <a:noFill/>
          </a:ln>
        </p:spPr>
        <p:txBody>
          <a:bodyPr spcFirstLastPara="1" wrap="square" lIns="0" tIns="0" rIns="0" bIns="0" anchor="t" anchorCtr="0">
            <a:noAutofit/>
          </a:bodyPr>
          <a:lstStyle/>
          <a:p>
            <a:pPr defTabSz="1219170">
              <a:lnSpc>
                <a:spcPct val="80000"/>
              </a:lnSpc>
              <a:buClr>
                <a:srgbClr val="000000"/>
              </a:buClr>
              <a:buSzPts val="4800"/>
              <a:defRPr/>
            </a:pPr>
            <a:r>
              <a:rPr lang="tr-TR" sz="5333" kern="0">
                <a:solidFill>
                  <a:srgbClr val="741B47"/>
                </a:solidFill>
                <a:latin typeface="Raleway Thin"/>
                <a:ea typeface="Raleway Thin"/>
                <a:cs typeface="Raleway Thin"/>
                <a:sym typeface="Raleway Thin"/>
              </a:rPr>
              <a:t>Operating Systems</a:t>
            </a:r>
            <a:endParaRPr sz="5333" kern="0">
              <a:solidFill>
                <a:srgbClr val="741B47"/>
              </a:solidFill>
              <a:latin typeface="Raleway Thin"/>
              <a:ea typeface="Raleway Thin"/>
              <a:cs typeface="Raleway Thin"/>
              <a:sym typeface="Raleway Thin"/>
            </a:endParaRPr>
          </a:p>
        </p:txBody>
      </p:sp>
      <p:pic>
        <p:nvPicPr>
          <p:cNvPr id="768" name="Google Shape;768;p63"/>
          <p:cNvPicPr preferRelativeResize="0"/>
          <p:nvPr/>
        </p:nvPicPr>
        <p:blipFill rotWithShape="1">
          <a:blip r:embed="rId3">
            <a:alphaModFix/>
          </a:blip>
          <a:srcRect r="14550"/>
          <a:stretch/>
        </p:blipFill>
        <p:spPr>
          <a:xfrm>
            <a:off x="4702400" y="1565167"/>
            <a:ext cx="2787184" cy="2550200"/>
          </a:xfrm>
          <a:prstGeom prst="rect">
            <a:avLst/>
          </a:prstGeom>
          <a:noFill/>
          <a:ln>
            <a:noFill/>
          </a:ln>
        </p:spPr>
      </p:pic>
      <p:pic>
        <p:nvPicPr>
          <p:cNvPr id="769" name="Google Shape;769;p63"/>
          <p:cNvPicPr preferRelativeResize="0"/>
          <p:nvPr/>
        </p:nvPicPr>
        <p:blipFill rotWithShape="1">
          <a:blip r:embed="rId4">
            <a:alphaModFix/>
          </a:blip>
          <a:srcRect l="9625" r="9963"/>
          <a:stretch/>
        </p:blipFill>
        <p:spPr>
          <a:xfrm>
            <a:off x="7835967" y="1656633"/>
            <a:ext cx="4102199" cy="2057000"/>
          </a:xfrm>
          <a:prstGeom prst="rect">
            <a:avLst/>
          </a:prstGeom>
          <a:noFill/>
          <a:ln>
            <a:noFill/>
          </a:ln>
        </p:spPr>
      </p:pic>
      <p:pic>
        <p:nvPicPr>
          <p:cNvPr id="770" name="Google Shape;770;p63"/>
          <p:cNvPicPr preferRelativeResize="0"/>
          <p:nvPr/>
        </p:nvPicPr>
        <p:blipFill rotWithShape="1">
          <a:blip r:embed="rId5">
            <a:alphaModFix/>
          </a:blip>
          <a:srcRect/>
          <a:stretch/>
        </p:blipFill>
        <p:spPr>
          <a:xfrm>
            <a:off x="2860999" y="4611700"/>
            <a:ext cx="3014333" cy="1808600"/>
          </a:xfrm>
          <a:prstGeom prst="rect">
            <a:avLst/>
          </a:prstGeom>
          <a:noFill/>
          <a:ln>
            <a:noFill/>
          </a:ln>
        </p:spPr>
      </p:pic>
      <p:pic>
        <p:nvPicPr>
          <p:cNvPr id="771" name="Google Shape;771;p63"/>
          <p:cNvPicPr preferRelativeResize="0"/>
          <p:nvPr/>
        </p:nvPicPr>
        <p:blipFill rotWithShape="1">
          <a:blip r:embed="rId6">
            <a:alphaModFix/>
          </a:blip>
          <a:srcRect/>
          <a:stretch/>
        </p:blipFill>
        <p:spPr>
          <a:xfrm>
            <a:off x="6583400" y="4613600"/>
            <a:ext cx="3324936" cy="1538701"/>
          </a:xfrm>
          <a:prstGeom prst="rect">
            <a:avLst/>
          </a:prstGeom>
          <a:noFill/>
          <a:ln>
            <a:noFill/>
          </a:ln>
        </p:spPr>
      </p:pic>
      <p:pic>
        <p:nvPicPr>
          <p:cNvPr id="3" name="Picture 2" descr="Windows 11, Türkiye'de satışa sunuldu | Pazarlamasyon">
            <a:extLst>
              <a:ext uri="{FF2B5EF4-FFF2-40B4-BE49-F238E27FC236}">
                <a16:creationId xmlns:a16="http://schemas.microsoft.com/office/drawing/2014/main" id="{DCA715E3-A246-40CF-84AC-C5CDB54E3F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733" y="1656633"/>
            <a:ext cx="38100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3"/>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20</a:t>
            </a:fld>
            <a:endParaRPr/>
          </a:p>
        </p:txBody>
      </p:sp>
      <p:sp>
        <p:nvSpPr>
          <p:cNvPr id="226" name="Google Shape;226;p33"/>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27" name="Google Shape;227;p33"/>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1992</a:t>
            </a:r>
            <a:endParaRPr sz="4000" b="1">
              <a:solidFill>
                <a:srgbClr val="0000FF"/>
              </a:solidFill>
              <a:latin typeface="Comic Sans MS"/>
              <a:ea typeface="Comic Sans MS"/>
              <a:cs typeface="Comic Sans MS"/>
              <a:sym typeface="Comic Sans MS"/>
            </a:endParaRPr>
          </a:p>
        </p:txBody>
      </p:sp>
      <p:pic>
        <p:nvPicPr>
          <p:cNvPr id="228" name="Google Shape;228;p33"/>
          <p:cNvPicPr preferRelativeResize="0"/>
          <p:nvPr/>
        </p:nvPicPr>
        <p:blipFill>
          <a:blip r:embed="rId3">
            <a:alphaModFix/>
          </a:blip>
          <a:stretch>
            <a:fillRect/>
          </a:stretch>
        </p:blipFill>
        <p:spPr>
          <a:xfrm>
            <a:off x="2435368" y="1490833"/>
            <a:ext cx="7321265" cy="3432867"/>
          </a:xfrm>
          <a:prstGeom prst="rect">
            <a:avLst/>
          </a:prstGeom>
          <a:noFill/>
          <a:ln>
            <a:noFill/>
          </a:ln>
        </p:spPr>
      </p:pic>
      <p:sp>
        <p:nvSpPr>
          <p:cNvPr id="229" name="Google Shape;229;p33"/>
          <p:cNvSpPr txBox="1"/>
          <p:nvPr/>
        </p:nvSpPr>
        <p:spPr>
          <a:xfrm>
            <a:off x="2588833" y="5606833"/>
            <a:ext cx="8956400" cy="883200"/>
          </a:xfrm>
          <a:prstGeom prst="rect">
            <a:avLst/>
          </a:prstGeom>
          <a:noFill/>
          <a:ln>
            <a:noFill/>
          </a:ln>
        </p:spPr>
        <p:txBody>
          <a:bodyPr spcFirstLastPara="1" wrap="square" lIns="121900" tIns="121900" rIns="121900" bIns="121900" anchor="t" anchorCtr="0">
            <a:noAutofit/>
          </a:bodyPr>
          <a:lstStyle/>
          <a:p>
            <a:r>
              <a:rPr lang="tr-TR" sz="2400">
                <a:solidFill>
                  <a:srgbClr val="202122"/>
                </a:solidFill>
                <a:highlight>
                  <a:srgbClr val="FFFFFF"/>
                </a:highlight>
              </a:rPr>
              <a:t>"Making Linux GPLed was definitely the best thing I ever did." </a:t>
            </a:r>
            <a:endParaRPr sz="2400">
              <a:solidFill>
                <a:srgbClr val="202122"/>
              </a:solidFill>
              <a:highlight>
                <a:srgbClr val="FFFFFF"/>
              </a:highlight>
            </a:endParaRPr>
          </a:p>
          <a:p>
            <a:pPr algn="r"/>
            <a:r>
              <a:rPr lang="tr-TR" sz="2400">
                <a:solidFill>
                  <a:srgbClr val="202122"/>
                </a:solidFill>
                <a:highlight>
                  <a:srgbClr val="FFFFFF"/>
                </a:highlight>
              </a:rPr>
              <a:t>Torvalds, L.</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4"/>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21</a:t>
            </a:fld>
            <a:endParaRPr/>
          </a:p>
        </p:txBody>
      </p:sp>
      <p:sp>
        <p:nvSpPr>
          <p:cNvPr id="235" name="Google Shape;235;p34"/>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36" name="Google Shape;236;p34"/>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1993</a:t>
            </a:r>
            <a:endParaRPr sz="4000" b="1">
              <a:solidFill>
                <a:srgbClr val="0000FF"/>
              </a:solidFill>
              <a:latin typeface="Comic Sans MS"/>
              <a:ea typeface="Comic Sans MS"/>
              <a:cs typeface="Comic Sans MS"/>
              <a:sym typeface="Comic Sans MS"/>
            </a:endParaRPr>
          </a:p>
        </p:txBody>
      </p:sp>
      <p:pic>
        <p:nvPicPr>
          <p:cNvPr id="237" name="Google Shape;237;p34"/>
          <p:cNvPicPr preferRelativeResize="0"/>
          <p:nvPr/>
        </p:nvPicPr>
        <p:blipFill>
          <a:blip r:embed="rId3">
            <a:alphaModFix/>
          </a:blip>
          <a:stretch>
            <a:fillRect/>
          </a:stretch>
        </p:blipFill>
        <p:spPr>
          <a:xfrm>
            <a:off x="1509485" y="1213934"/>
            <a:ext cx="9536208" cy="49401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5"/>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22</a:t>
            </a:fld>
            <a:endParaRPr/>
          </a:p>
        </p:txBody>
      </p:sp>
      <p:sp>
        <p:nvSpPr>
          <p:cNvPr id="243" name="Google Shape;243;p35"/>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dirty="0" err="1">
                <a:solidFill>
                  <a:srgbClr val="A64D79"/>
                </a:solidFill>
                <a:highlight>
                  <a:schemeClr val="lt1"/>
                </a:highlight>
              </a:rPr>
              <a:t>Memorable</a:t>
            </a:r>
            <a:r>
              <a:rPr lang="tr-TR" sz="3200" b="1" dirty="0">
                <a:solidFill>
                  <a:srgbClr val="A64D79"/>
                </a:solidFill>
                <a:highlight>
                  <a:schemeClr val="lt1"/>
                </a:highlight>
              </a:rPr>
              <a:t> Linux </a:t>
            </a:r>
            <a:r>
              <a:rPr lang="tr-TR" sz="3200" b="1" dirty="0" err="1">
                <a:solidFill>
                  <a:srgbClr val="A64D79"/>
                </a:solidFill>
                <a:highlight>
                  <a:schemeClr val="lt1"/>
                </a:highlight>
              </a:rPr>
              <a:t>Events</a:t>
            </a:r>
            <a:r>
              <a:rPr lang="tr-TR" sz="3200" b="1" dirty="0">
                <a:solidFill>
                  <a:srgbClr val="A64D79"/>
                </a:solidFill>
                <a:highlight>
                  <a:schemeClr val="lt1"/>
                </a:highlight>
              </a:rPr>
              <a:t> </a:t>
            </a:r>
            <a:endParaRPr sz="3200" b="1" dirty="0">
              <a:solidFill>
                <a:srgbClr val="A64D79"/>
              </a:solidFill>
              <a:highlight>
                <a:schemeClr val="lt1"/>
              </a:highlight>
            </a:endParaRPr>
          </a:p>
        </p:txBody>
      </p:sp>
      <p:sp>
        <p:nvSpPr>
          <p:cNvPr id="244" name="Google Shape;244;p35"/>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1995</a:t>
            </a:r>
            <a:endParaRPr sz="4000" b="1">
              <a:solidFill>
                <a:srgbClr val="0000FF"/>
              </a:solidFill>
              <a:latin typeface="Comic Sans MS"/>
              <a:ea typeface="Comic Sans MS"/>
              <a:cs typeface="Comic Sans MS"/>
              <a:sym typeface="Comic Sans MS"/>
            </a:endParaRPr>
          </a:p>
        </p:txBody>
      </p:sp>
      <p:pic>
        <p:nvPicPr>
          <p:cNvPr id="245" name="Google Shape;245;p35"/>
          <p:cNvPicPr preferRelativeResize="0"/>
          <p:nvPr/>
        </p:nvPicPr>
        <p:blipFill>
          <a:blip r:embed="rId3">
            <a:alphaModFix/>
          </a:blip>
          <a:stretch>
            <a:fillRect/>
          </a:stretch>
        </p:blipFill>
        <p:spPr>
          <a:xfrm>
            <a:off x="2061596" y="1891334"/>
            <a:ext cx="8068833" cy="412407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6"/>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23</a:t>
            </a:fld>
            <a:endParaRPr/>
          </a:p>
        </p:txBody>
      </p:sp>
      <p:sp>
        <p:nvSpPr>
          <p:cNvPr id="251" name="Google Shape;251;p36"/>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52" name="Google Shape;252;p36"/>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1996</a:t>
            </a:r>
            <a:endParaRPr sz="4000" b="1">
              <a:solidFill>
                <a:srgbClr val="0000FF"/>
              </a:solidFill>
              <a:latin typeface="Comic Sans MS"/>
              <a:ea typeface="Comic Sans MS"/>
              <a:cs typeface="Comic Sans MS"/>
              <a:sym typeface="Comic Sans MS"/>
            </a:endParaRPr>
          </a:p>
        </p:txBody>
      </p:sp>
      <p:pic>
        <p:nvPicPr>
          <p:cNvPr id="253" name="Google Shape;253;p36"/>
          <p:cNvPicPr preferRelativeResize="0"/>
          <p:nvPr/>
        </p:nvPicPr>
        <p:blipFill>
          <a:blip r:embed="rId3">
            <a:alphaModFix/>
          </a:blip>
          <a:stretch>
            <a:fillRect/>
          </a:stretch>
        </p:blipFill>
        <p:spPr>
          <a:xfrm>
            <a:off x="1393100" y="1247533"/>
            <a:ext cx="10023120" cy="556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7"/>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24</a:t>
            </a:fld>
            <a:endParaRPr/>
          </a:p>
        </p:txBody>
      </p:sp>
      <p:sp>
        <p:nvSpPr>
          <p:cNvPr id="259" name="Google Shape;259;p37"/>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60" name="Google Shape;260;p37"/>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1997</a:t>
            </a:r>
            <a:endParaRPr sz="4000" b="1">
              <a:solidFill>
                <a:srgbClr val="0000FF"/>
              </a:solidFill>
              <a:latin typeface="Comic Sans MS"/>
              <a:ea typeface="Comic Sans MS"/>
              <a:cs typeface="Comic Sans MS"/>
              <a:sym typeface="Comic Sans MS"/>
            </a:endParaRPr>
          </a:p>
        </p:txBody>
      </p:sp>
      <p:pic>
        <p:nvPicPr>
          <p:cNvPr id="261" name="Google Shape;261;p37"/>
          <p:cNvPicPr preferRelativeResize="0"/>
          <p:nvPr/>
        </p:nvPicPr>
        <p:blipFill>
          <a:blip r:embed="rId3">
            <a:alphaModFix/>
          </a:blip>
          <a:stretch>
            <a:fillRect/>
          </a:stretch>
        </p:blipFill>
        <p:spPr>
          <a:xfrm>
            <a:off x="1162967" y="883203"/>
            <a:ext cx="4587136" cy="5568464"/>
          </a:xfrm>
          <a:prstGeom prst="rect">
            <a:avLst/>
          </a:prstGeom>
          <a:noFill/>
          <a:ln>
            <a:noFill/>
          </a:ln>
        </p:spPr>
      </p:pic>
      <p:pic>
        <p:nvPicPr>
          <p:cNvPr id="262" name="Google Shape;262;p37"/>
          <p:cNvPicPr preferRelativeResize="0"/>
          <p:nvPr/>
        </p:nvPicPr>
        <p:blipFill>
          <a:blip r:embed="rId4">
            <a:alphaModFix/>
          </a:blip>
          <a:stretch>
            <a:fillRect/>
          </a:stretch>
        </p:blipFill>
        <p:spPr>
          <a:xfrm>
            <a:off x="5630800" y="1359562"/>
            <a:ext cx="6096000" cy="32787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8"/>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25</a:t>
            </a:fld>
            <a:endParaRPr/>
          </a:p>
        </p:txBody>
      </p:sp>
      <p:sp>
        <p:nvSpPr>
          <p:cNvPr id="268" name="Google Shape;268;p38"/>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69" name="Google Shape;269;p38"/>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1998</a:t>
            </a:r>
            <a:endParaRPr sz="4000" b="1">
              <a:solidFill>
                <a:srgbClr val="0000FF"/>
              </a:solidFill>
              <a:latin typeface="Comic Sans MS"/>
              <a:ea typeface="Comic Sans MS"/>
              <a:cs typeface="Comic Sans MS"/>
              <a:sym typeface="Comic Sans MS"/>
            </a:endParaRPr>
          </a:p>
        </p:txBody>
      </p:sp>
      <p:pic>
        <p:nvPicPr>
          <p:cNvPr id="270" name="Google Shape;270;p38"/>
          <p:cNvPicPr preferRelativeResize="0"/>
          <p:nvPr/>
        </p:nvPicPr>
        <p:blipFill>
          <a:blip r:embed="rId3">
            <a:alphaModFix/>
          </a:blip>
          <a:stretch>
            <a:fillRect/>
          </a:stretch>
        </p:blipFill>
        <p:spPr>
          <a:xfrm>
            <a:off x="2383685" y="1247469"/>
            <a:ext cx="7424617" cy="55684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9"/>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26</a:t>
            </a:fld>
            <a:endParaRPr/>
          </a:p>
        </p:txBody>
      </p:sp>
      <p:sp>
        <p:nvSpPr>
          <p:cNvPr id="276" name="Google Shape;276;p39"/>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77" name="Google Shape;277;p39"/>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2000</a:t>
            </a:r>
            <a:endParaRPr sz="4000" b="1">
              <a:solidFill>
                <a:srgbClr val="0000FF"/>
              </a:solidFill>
              <a:latin typeface="Comic Sans MS"/>
              <a:ea typeface="Comic Sans MS"/>
              <a:cs typeface="Comic Sans MS"/>
              <a:sym typeface="Comic Sans MS"/>
            </a:endParaRPr>
          </a:p>
        </p:txBody>
      </p:sp>
      <p:pic>
        <p:nvPicPr>
          <p:cNvPr id="278" name="Google Shape;278;p39"/>
          <p:cNvPicPr preferRelativeResize="0"/>
          <p:nvPr/>
        </p:nvPicPr>
        <p:blipFill>
          <a:blip r:embed="rId3">
            <a:alphaModFix/>
          </a:blip>
          <a:stretch>
            <a:fillRect/>
          </a:stretch>
        </p:blipFill>
        <p:spPr>
          <a:xfrm>
            <a:off x="1799772" y="1156734"/>
            <a:ext cx="9682880" cy="50844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0"/>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27</a:t>
            </a:fld>
            <a:endParaRPr/>
          </a:p>
        </p:txBody>
      </p:sp>
      <p:sp>
        <p:nvSpPr>
          <p:cNvPr id="284" name="Google Shape;284;p40"/>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85" name="Google Shape;285;p40"/>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2002</a:t>
            </a:r>
            <a:endParaRPr sz="4000" b="1">
              <a:solidFill>
                <a:srgbClr val="0000FF"/>
              </a:solidFill>
              <a:latin typeface="Comic Sans MS"/>
              <a:ea typeface="Comic Sans MS"/>
              <a:cs typeface="Comic Sans MS"/>
              <a:sym typeface="Comic Sans MS"/>
            </a:endParaRPr>
          </a:p>
        </p:txBody>
      </p:sp>
      <p:pic>
        <p:nvPicPr>
          <p:cNvPr id="286" name="Google Shape;286;p40"/>
          <p:cNvPicPr preferRelativeResize="0"/>
          <p:nvPr/>
        </p:nvPicPr>
        <p:blipFill>
          <a:blip r:embed="rId3">
            <a:alphaModFix/>
          </a:blip>
          <a:stretch>
            <a:fillRect/>
          </a:stretch>
        </p:blipFill>
        <p:spPr>
          <a:xfrm>
            <a:off x="1327741" y="1057373"/>
            <a:ext cx="9536519" cy="495154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1"/>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28</a:t>
            </a:fld>
            <a:endParaRPr/>
          </a:p>
        </p:txBody>
      </p:sp>
      <p:sp>
        <p:nvSpPr>
          <p:cNvPr id="292" name="Google Shape;292;p41"/>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293" name="Google Shape;293;p41"/>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2004</a:t>
            </a:r>
            <a:endParaRPr sz="4000" b="1">
              <a:solidFill>
                <a:srgbClr val="0000FF"/>
              </a:solidFill>
              <a:latin typeface="Comic Sans MS"/>
              <a:ea typeface="Comic Sans MS"/>
              <a:cs typeface="Comic Sans MS"/>
              <a:sym typeface="Comic Sans MS"/>
            </a:endParaRPr>
          </a:p>
        </p:txBody>
      </p:sp>
      <p:pic>
        <p:nvPicPr>
          <p:cNvPr id="294" name="Google Shape;294;p41"/>
          <p:cNvPicPr preferRelativeResize="0"/>
          <p:nvPr/>
        </p:nvPicPr>
        <p:blipFill>
          <a:blip r:embed="rId3">
            <a:alphaModFix/>
          </a:blip>
          <a:stretch>
            <a:fillRect/>
          </a:stretch>
        </p:blipFill>
        <p:spPr>
          <a:xfrm>
            <a:off x="80100" y="1086401"/>
            <a:ext cx="4228133" cy="4380233"/>
          </a:xfrm>
          <a:prstGeom prst="rect">
            <a:avLst/>
          </a:prstGeom>
          <a:noFill/>
          <a:ln>
            <a:noFill/>
          </a:ln>
        </p:spPr>
      </p:pic>
      <p:pic>
        <p:nvPicPr>
          <p:cNvPr id="295" name="Google Shape;295;p41"/>
          <p:cNvPicPr preferRelativeResize="0"/>
          <p:nvPr/>
        </p:nvPicPr>
        <p:blipFill>
          <a:blip r:embed="rId4">
            <a:alphaModFix/>
          </a:blip>
          <a:stretch>
            <a:fillRect/>
          </a:stretch>
        </p:blipFill>
        <p:spPr>
          <a:xfrm>
            <a:off x="4712667" y="1071567"/>
            <a:ext cx="7440101" cy="558006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2"/>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29</a:t>
            </a:fld>
            <a:endParaRPr/>
          </a:p>
        </p:txBody>
      </p:sp>
      <p:sp>
        <p:nvSpPr>
          <p:cNvPr id="301" name="Google Shape;301;p42"/>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302" name="Google Shape;302;p42"/>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2005</a:t>
            </a:r>
            <a:endParaRPr sz="4000" b="1">
              <a:solidFill>
                <a:srgbClr val="0000FF"/>
              </a:solidFill>
              <a:latin typeface="Comic Sans MS"/>
              <a:ea typeface="Comic Sans MS"/>
              <a:cs typeface="Comic Sans MS"/>
              <a:sym typeface="Comic Sans MS"/>
            </a:endParaRPr>
          </a:p>
        </p:txBody>
      </p:sp>
      <p:pic>
        <p:nvPicPr>
          <p:cNvPr id="303" name="Google Shape;303;p42"/>
          <p:cNvPicPr preferRelativeResize="0"/>
          <p:nvPr/>
        </p:nvPicPr>
        <p:blipFill>
          <a:blip r:embed="rId3">
            <a:alphaModFix/>
          </a:blip>
          <a:stretch>
            <a:fillRect/>
          </a:stretch>
        </p:blipFill>
        <p:spPr>
          <a:xfrm>
            <a:off x="778448" y="1584905"/>
            <a:ext cx="10208867" cy="406423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58"/>
          <p:cNvSpPr txBox="1">
            <a:spLocks noGrp="1"/>
          </p:cNvSpPr>
          <p:nvPr>
            <p:ph type="sldNum" idx="12"/>
          </p:nvPr>
        </p:nvSpPr>
        <p:spPr>
          <a:xfrm>
            <a:off x="11924467" y="6538500"/>
            <a:ext cx="216800" cy="268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3</a:t>
            </a:fld>
            <a:endParaRPr/>
          </a:p>
        </p:txBody>
      </p:sp>
      <p:sp>
        <p:nvSpPr>
          <p:cNvPr id="725" name="Google Shape;725;p58" descr="Image result for a simple html document"/>
          <p:cNvSpPr/>
          <p:nvPr/>
        </p:nvSpPr>
        <p:spPr>
          <a:xfrm>
            <a:off x="3034140" y="3225799"/>
            <a:ext cx="3265200" cy="3265200"/>
          </a:xfrm>
          <a:prstGeom prst="rect">
            <a:avLst/>
          </a:prstGeom>
          <a:noFill/>
          <a:ln>
            <a:noFill/>
          </a:ln>
        </p:spPr>
        <p:txBody>
          <a:bodyPr spcFirstLastPara="1" wrap="square" lIns="121900" tIns="60933" rIns="121900" bIns="60933" anchor="t" anchorCtr="0">
            <a:noAutofit/>
          </a:bodyPr>
          <a:lstStyle/>
          <a:p>
            <a:pPr>
              <a:buClr>
                <a:srgbClr val="000000"/>
              </a:buClr>
              <a:buSzPts val="1400"/>
            </a:pPr>
            <a:endParaRPr sz="1867">
              <a:solidFill>
                <a:srgbClr val="000000"/>
              </a:solidFill>
              <a:latin typeface="Arial"/>
              <a:ea typeface="Arial"/>
              <a:cs typeface="Arial"/>
              <a:sym typeface="Arial"/>
            </a:endParaRPr>
          </a:p>
        </p:txBody>
      </p:sp>
      <p:sp>
        <p:nvSpPr>
          <p:cNvPr id="726" name="Google Shape;726;p58"/>
          <p:cNvSpPr txBox="1"/>
          <p:nvPr/>
        </p:nvSpPr>
        <p:spPr>
          <a:xfrm>
            <a:off x="697267" y="1152033"/>
            <a:ext cx="10605200" cy="2383200"/>
          </a:xfrm>
          <a:prstGeom prst="rect">
            <a:avLst/>
          </a:prstGeom>
          <a:noFill/>
          <a:ln w="9525" cap="flat" cmpd="sng">
            <a:solidFill>
              <a:srgbClr val="741B47"/>
            </a:solidFill>
            <a:prstDash val="solid"/>
            <a:round/>
            <a:headEnd type="none" w="sm" len="sm"/>
            <a:tailEnd type="none" w="sm" len="sm"/>
          </a:ln>
        </p:spPr>
        <p:txBody>
          <a:bodyPr spcFirstLastPara="1" wrap="square" lIns="121900" tIns="121900" rIns="121900" bIns="121900" anchor="t" anchorCtr="0">
            <a:noAutofit/>
          </a:bodyPr>
          <a:lstStyle/>
          <a:p>
            <a:pPr marL="609585" indent="-457189">
              <a:buClr>
                <a:srgbClr val="741B47"/>
              </a:buClr>
              <a:buSzPts val="1800"/>
              <a:buFont typeface="Arial"/>
              <a:buChar char="●"/>
            </a:pPr>
            <a:r>
              <a:rPr lang="en-US" sz="2400" b="1" dirty="0">
                <a:solidFill>
                  <a:srgbClr val="741B47"/>
                </a:solidFill>
                <a:highlight>
                  <a:srgbClr val="FFFFFF"/>
                </a:highlight>
                <a:latin typeface="Arial"/>
                <a:ea typeface="Arial"/>
                <a:cs typeface="Arial"/>
                <a:sym typeface="Arial"/>
              </a:rPr>
              <a:t>OPERATING SYSTEMS:</a:t>
            </a:r>
          </a:p>
          <a:p>
            <a:pPr marL="609585">
              <a:buClr>
                <a:srgbClr val="000000"/>
              </a:buClr>
              <a:buSzPts val="1800"/>
            </a:pPr>
            <a:r>
              <a:rPr lang="en-US" sz="2400" b="1" dirty="0">
                <a:solidFill>
                  <a:srgbClr val="741B47"/>
                </a:solidFill>
                <a:highlight>
                  <a:srgbClr val="FFFFFF"/>
                </a:highlight>
                <a:latin typeface="Arial"/>
                <a:ea typeface="Arial"/>
                <a:cs typeface="Arial"/>
                <a:sym typeface="Arial"/>
              </a:rPr>
              <a:t>AN OPERATING SYSTEM (OS) IS </a:t>
            </a:r>
            <a:r>
              <a:rPr lang="en-US" sz="2400" b="1" dirty="0">
                <a:solidFill>
                  <a:srgbClr val="000000"/>
                </a:solidFill>
                <a:highlight>
                  <a:srgbClr val="FFFFFF"/>
                </a:highlight>
                <a:latin typeface="Arial"/>
                <a:ea typeface="Arial"/>
                <a:cs typeface="Arial"/>
                <a:sym typeface="Arial"/>
              </a:rPr>
              <a:t>SYSTEM SOFTWARE</a:t>
            </a:r>
            <a:r>
              <a:rPr lang="en-US" sz="2400" b="1" dirty="0">
                <a:solidFill>
                  <a:srgbClr val="741B47"/>
                </a:solidFill>
                <a:highlight>
                  <a:srgbClr val="FFFFFF"/>
                </a:highlight>
                <a:latin typeface="Arial"/>
                <a:ea typeface="Arial"/>
                <a:cs typeface="Arial"/>
                <a:sym typeface="Arial"/>
              </a:rPr>
              <a:t> THAT MANAGES </a:t>
            </a:r>
            <a:r>
              <a:rPr lang="en-US" sz="2400" b="1" dirty="0">
                <a:solidFill>
                  <a:srgbClr val="000000"/>
                </a:solidFill>
                <a:highlight>
                  <a:srgbClr val="FFFFFF"/>
                </a:highlight>
                <a:latin typeface="Arial"/>
                <a:ea typeface="Arial"/>
                <a:cs typeface="Arial"/>
                <a:sym typeface="Arial"/>
              </a:rPr>
              <a:t>COMPUTER HARDWARE</a:t>
            </a:r>
            <a:r>
              <a:rPr lang="en-US" sz="2400" b="1" dirty="0">
                <a:solidFill>
                  <a:srgbClr val="741B47"/>
                </a:solidFill>
                <a:highlight>
                  <a:srgbClr val="FFFFFF"/>
                </a:highlight>
                <a:latin typeface="Arial"/>
                <a:ea typeface="Arial"/>
                <a:cs typeface="Arial"/>
                <a:sym typeface="Arial"/>
              </a:rPr>
              <a:t> AND </a:t>
            </a:r>
            <a:r>
              <a:rPr lang="en-US" sz="2400" b="1" dirty="0">
                <a:solidFill>
                  <a:srgbClr val="000000"/>
                </a:solidFill>
                <a:highlight>
                  <a:srgbClr val="FFFFFF"/>
                </a:highlight>
                <a:latin typeface="Arial"/>
                <a:ea typeface="Arial"/>
                <a:cs typeface="Arial"/>
                <a:sym typeface="Arial"/>
              </a:rPr>
              <a:t>SOFTWARE</a:t>
            </a:r>
            <a:r>
              <a:rPr lang="en-US" sz="2400" b="1" dirty="0">
                <a:solidFill>
                  <a:srgbClr val="741B47"/>
                </a:solidFill>
                <a:highlight>
                  <a:srgbClr val="FFFFFF"/>
                </a:highlight>
                <a:latin typeface="Arial"/>
                <a:ea typeface="Arial"/>
                <a:cs typeface="Arial"/>
                <a:sym typeface="Arial"/>
              </a:rPr>
              <a:t> RESOURCES AND PROVIDES COMMON </a:t>
            </a:r>
            <a:r>
              <a:rPr lang="en-US" sz="2400" b="1" dirty="0">
                <a:solidFill>
                  <a:srgbClr val="000000"/>
                </a:solidFill>
                <a:highlight>
                  <a:srgbClr val="FFFFFF"/>
                </a:highlight>
                <a:latin typeface="Arial"/>
                <a:ea typeface="Arial"/>
                <a:cs typeface="Arial"/>
                <a:sym typeface="Arial"/>
              </a:rPr>
              <a:t>SERVICES</a:t>
            </a:r>
            <a:r>
              <a:rPr lang="en-US" sz="2400" b="1" dirty="0">
                <a:solidFill>
                  <a:srgbClr val="741B47"/>
                </a:solidFill>
                <a:highlight>
                  <a:srgbClr val="FFFFFF"/>
                </a:highlight>
                <a:latin typeface="Arial"/>
                <a:ea typeface="Arial"/>
                <a:cs typeface="Arial"/>
                <a:sym typeface="Arial"/>
              </a:rPr>
              <a:t> FOR </a:t>
            </a:r>
            <a:r>
              <a:rPr lang="en-US" sz="2400" b="1" dirty="0">
                <a:solidFill>
                  <a:srgbClr val="000000"/>
                </a:solidFill>
                <a:highlight>
                  <a:srgbClr val="FFFFFF"/>
                </a:highlight>
                <a:latin typeface="Arial"/>
                <a:ea typeface="Arial"/>
                <a:cs typeface="Arial"/>
                <a:sym typeface="Arial"/>
              </a:rPr>
              <a:t>COMPUTER PROGRAMS</a:t>
            </a:r>
            <a:r>
              <a:rPr lang="en-US" sz="2400" b="1" dirty="0">
                <a:solidFill>
                  <a:srgbClr val="741B47"/>
                </a:solidFill>
                <a:highlight>
                  <a:srgbClr val="FFFFFF"/>
                </a:highlight>
                <a:latin typeface="Arial"/>
                <a:ea typeface="Arial"/>
                <a:cs typeface="Arial"/>
                <a:sym typeface="Arial"/>
              </a:rPr>
              <a:t> REQUIRE AN OPERATING SYSTEM TO FUNCTION.</a:t>
            </a:r>
          </a:p>
        </p:txBody>
      </p:sp>
      <p:pic>
        <p:nvPicPr>
          <p:cNvPr id="727" name="Google Shape;727;p58"/>
          <p:cNvPicPr preferRelativeResize="0"/>
          <p:nvPr/>
        </p:nvPicPr>
        <p:blipFill rotWithShape="1">
          <a:blip r:embed="rId3">
            <a:alphaModFix/>
          </a:blip>
          <a:srcRect/>
          <a:stretch/>
        </p:blipFill>
        <p:spPr>
          <a:xfrm>
            <a:off x="2611533" y="3757185"/>
            <a:ext cx="6502400" cy="2781300"/>
          </a:xfrm>
          <a:prstGeom prst="rect">
            <a:avLst/>
          </a:prstGeom>
          <a:noFill/>
          <a:ln>
            <a:noFill/>
          </a:ln>
        </p:spPr>
      </p:pic>
      <p:sp>
        <p:nvSpPr>
          <p:cNvPr id="728" name="Google Shape;728;p58"/>
          <p:cNvSpPr txBox="1"/>
          <p:nvPr/>
        </p:nvSpPr>
        <p:spPr>
          <a:xfrm>
            <a:off x="575733" y="231733"/>
            <a:ext cx="10229200" cy="835200"/>
          </a:xfrm>
          <a:prstGeom prst="rect">
            <a:avLst/>
          </a:prstGeom>
          <a:noFill/>
          <a:ln>
            <a:noFill/>
          </a:ln>
        </p:spPr>
        <p:txBody>
          <a:bodyPr spcFirstLastPara="1" wrap="square" lIns="0" tIns="0" rIns="0" bIns="0" anchor="t" anchorCtr="0">
            <a:noAutofit/>
          </a:bodyPr>
          <a:lstStyle/>
          <a:p>
            <a:pPr>
              <a:lnSpc>
                <a:spcPct val="80000"/>
              </a:lnSpc>
              <a:buClr>
                <a:srgbClr val="000000"/>
              </a:buClr>
              <a:buSzPts val="4800"/>
            </a:pPr>
            <a:r>
              <a:rPr lang="tr-TR" sz="5333">
                <a:solidFill>
                  <a:srgbClr val="741B47"/>
                </a:solidFill>
                <a:latin typeface="Raleway Thin"/>
                <a:ea typeface="Raleway Thin"/>
                <a:cs typeface="Raleway Thin"/>
                <a:sym typeface="Raleway Thin"/>
              </a:rPr>
              <a:t>Operating Systems</a:t>
            </a:r>
            <a:endParaRPr sz="5333">
              <a:solidFill>
                <a:srgbClr val="741B47"/>
              </a:solidFill>
              <a:latin typeface="Raleway Thin"/>
              <a:ea typeface="Raleway Thin"/>
              <a:cs typeface="Raleway Thin"/>
              <a:sym typeface="Raleway Thi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3"/>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30</a:t>
            </a:fld>
            <a:endParaRPr/>
          </a:p>
        </p:txBody>
      </p:sp>
      <p:sp>
        <p:nvSpPr>
          <p:cNvPr id="309" name="Google Shape;309;p43"/>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310" name="Google Shape;310;p43"/>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2008</a:t>
            </a:r>
            <a:endParaRPr sz="4000" b="1">
              <a:solidFill>
                <a:srgbClr val="0000FF"/>
              </a:solidFill>
              <a:latin typeface="Comic Sans MS"/>
              <a:ea typeface="Comic Sans MS"/>
              <a:cs typeface="Comic Sans MS"/>
              <a:sym typeface="Comic Sans MS"/>
            </a:endParaRPr>
          </a:p>
        </p:txBody>
      </p:sp>
      <p:pic>
        <p:nvPicPr>
          <p:cNvPr id="311" name="Google Shape;311;p43"/>
          <p:cNvPicPr preferRelativeResize="0"/>
          <p:nvPr/>
        </p:nvPicPr>
        <p:blipFill>
          <a:blip r:embed="rId3">
            <a:alphaModFix/>
          </a:blip>
          <a:stretch>
            <a:fillRect/>
          </a:stretch>
        </p:blipFill>
        <p:spPr>
          <a:xfrm>
            <a:off x="1926500" y="1613933"/>
            <a:ext cx="8890000" cy="4546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31</a:t>
            </a:fld>
            <a:endParaRPr/>
          </a:p>
        </p:txBody>
      </p:sp>
      <p:sp>
        <p:nvSpPr>
          <p:cNvPr id="317" name="Google Shape;317;p44"/>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318" name="Google Shape;318;p44"/>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2009</a:t>
            </a:r>
            <a:endParaRPr sz="4000" b="1">
              <a:solidFill>
                <a:srgbClr val="0000FF"/>
              </a:solidFill>
              <a:latin typeface="Comic Sans MS"/>
              <a:ea typeface="Comic Sans MS"/>
              <a:cs typeface="Comic Sans MS"/>
              <a:sym typeface="Comic Sans MS"/>
            </a:endParaRPr>
          </a:p>
        </p:txBody>
      </p:sp>
      <p:pic>
        <p:nvPicPr>
          <p:cNvPr id="319" name="Google Shape;319;p44"/>
          <p:cNvPicPr preferRelativeResize="0"/>
          <p:nvPr/>
        </p:nvPicPr>
        <p:blipFill>
          <a:blip r:embed="rId3">
            <a:alphaModFix/>
          </a:blip>
          <a:stretch>
            <a:fillRect/>
          </a:stretch>
        </p:blipFill>
        <p:spPr>
          <a:xfrm>
            <a:off x="1217833" y="1233434"/>
            <a:ext cx="5080000" cy="3949700"/>
          </a:xfrm>
          <a:prstGeom prst="rect">
            <a:avLst/>
          </a:prstGeom>
          <a:noFill/>
          <a:ln>
            <a:noFill/>
          </a:ln>
        </p:spPr>
      </p:pic>
      <p:pic>
        <p:nvPicPr>
          <p:cNvPr id="320" name="Google Shape;320;p44"/>
          <p:cNvPicPr preferRelativeResize="0"/>
          <p:nvPr/>
        </p:nvPicPr>
        <p:blipFill>
          <a:blip r:embed="rId4">
            <a:alphaModFix/>
          </a:blip>
          <a:stretch>
            <a:fillRect/>
          </a:stretch>
        </p:blipFill>
        <p:spPr>
          <a:xfrm>
            <a:off x="7175267" y="3962770"/>
            <a:ext cx="3387965" cy="25522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5"/>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32</a:t>
            </a:fld>
            <a:endParaRPr/>
          </a:p>
        </p:txBody>
      </p:sp>
      <p:sp>
        <p:nvSpPr>
          <p:cNvPr id="326" name="Google Shape;326;p45"/>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327" name="Google Shape;327;p45"/>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2014</a:t>
            </a:r>
            <a:endParaRPr sz="4000" b="1">
              <a:solidFill>
                <a:srgbClr val="0000FF"/>
              </a:solidFill>
              <a:latin typeface="Comic Sans MS"/>
              <a:ea typeface="Comic Sans MS"/>
              <a:cs typeface="Comic Sans MS"/>
              <a:sym typeface="Comic Sans MS"/>
            </a:endParaRPr>
          </a:p>
        </p:txBody>
      </p:sp>
      <p:pic>
        <p:nvPicPr>
          <p:cNvPr id="328" name="Google Shape;328;p45"/>
          <p:cNvPicPr preferRelativeResize="0"/>
          <p:nvPr/>
        </p:nvPicPr>
        <p:blipFill>
          <a:blip r:embed="rId3">
            <a:alphaModFix/>
          </a:blip>
          <a:stretch>
            <a:fillRect/>
          </a:stretch>
        </p:blipFill>
        <p:spPr>
          <a:xfrm>
            <a:off x="2044700" y="1596334"/>
            <a:ext cx="8102600" cy="4559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6"/>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33</a:t>
            </a:fld>
            <a:endParaRPr/>
          </a:p>
        </p:txBody>
      </p:sp>
      <p:sp>
        <p:nvSpPr>
          <p:cNvPr id="334" name="Google Shape;334;p46"/>
          <p:cNvSpPr txBox="1"/>
          <p:nvPr/>
        </p:nvSpPr>
        <p:spPr>
          <a:xfrm>
            <a:off x="423999" y="189536"/>
            <a:ext cx="6447600" cy="693600"/>
          </a:xfrm>
          <a:prstGeom prst="rect">
            <a:avLst/>
          </a:prstGeom>
          <a:noFill/>
          <a:ln>
            <a:noFill/>
          </a:ln>
        </p:spPr>
        <p:txBody>
          <a:bodyPr spcFirstLastPara="1" wrap="square" lIns="121900" tIns="121900" rIns="121900" bIns="121900" anchor="t" anchorCtr="0">
            <a:noAutofit/>
          </a:bodyPr>
          <a:lstStyle/>
          <a:p>
            <a:r>
              <a:rPr lang="tr-TR" sz="3200" b="1">
                <a:solidFill>
                  <a:srgbClr val="A64D79"/>
                </a:solidFill>
                <a:highlight>
                  <a:schemeClr val="lt1"/>
                </a:highlight>
              </a:rPr>
              <a:t>Memorable Linux Events </a:t>
            </a:r>
            <a:endParaRPr sz="3200" b="1">
              <a:solidFill>
                <a:srgbClr val="A64D79"/>
              </a:solidFill>
              <a:highlight>
                <a:schemeClr val="lt1"/>
              </a:highlight>
            </a:endParaRPr>
          </a:p>
        </p:txBody>
      </p:sp>
      <p:sp>
        <p:nvSpPr>
          <p:cNvPr id="335" name="Google Shape;335;p46"/>
          <p:cNvSpPr txBox="1"/>
          <p:nvPr/>
        </p:nvSpPr>
        <p:spPr>
          <a:xfrm>
            <a:off x="8874367" y="0"/>
            <a:ext cx="3278400" cy="883200"/>
          </a:xfrm>
          <a:prstGeom prst="rect">
            <a:avLst/>
          </a:prstGeom>
          <a:noFill/>
          <a:ln>
            <a:noFill/>
          </a:ln>
        </p:spPr>
        <p:txBody>
          <a:bodyPr spcFirstLastPara="1" wrap="square" lIns="121900" tIns="121900" rIns="121900" bIns="121900" anchor="t" anchorCtr="0">
            <a:noAutofit/>
          </a:bodyPr>
          <a:lstStyle/>
          <a:p>
            <a:pPr algn="ctr"/>
            <a:r>
              <a:rPr lang="tr-TR" sz="4000" b="1">
                <a:solidFill>
                  <a:srgbClr val="0000FF"/>
                </a:solidFill>
                <a:highlight>
                  <a:schemeClr val="lt1"/>
                </a:highlight>
                <a:latin typeface="Comic Sans MS"/>
                <a:ea typeface="Comic Sans MS"/>
                <a:cs typeface="Comic Sans MS"/>
                <a:sym typeface="Comic Sans MS"/>
              </a:rPr>
              <a:t>2019</a:t>
            </a:r>
            <a:endParaRPr sz="4000" b="1">
              <a:solidFill>
                <a:srgbClr val="0000FF"/>
              </a:solidFill>
              <a:latin typeface="Comic Sans MS"/>
              <a:ea typeface="Comic Sans MS"/>
              <a:cs typeface="Comic Sans MS"/>
              <a:sym typeface="Comic Sans MS"/>
            </a:endParaRPr>
          </a:p>
        </p:txBody>
      </p:sp>
      <p:pic>
        <p:nvPicPr>
          <p:cNvPr id="336" name="Google Shape;336;p46"/>
          <p:cNvPicPr preferRelativeResize="0"/>
          <p:nvPr/>
        </p:nvPicPr>
        <p:blipFill>
          <a:blip r:embed="rId3">
            <a:alphaModFix/>
          </a:blip>
          <a:stretch>
            <a:fillRect/>
          </a:stretch>
        </p:blipFill>
        <p:spPr>
          <a:xfrm>
            <a:off x="255644" y="1288840"/>
            <a:ext cx="6784309" cy="4161123"/>
          </a:xfrm>
          <a:prstGeom prst="rect">
            <a:avLst/>
          </a:prstGeom>
          <a:noFill/>
          <a:ln>
            <a:noFill/>
          </a:ln>
        </p:spPr>
      </p:pic>
      <p:pic>
        <p:nvPicPr>
          <p:cNvPr id="337" name="Google Shape;337;p46"/>
          <p:cNvPicPr preferRelativeResize="0"/>
          <p:nvPr/>
        </p:nvPicPr>
        <p:blipFill rotWithShape="1">
          <a:blip r:embed="rId4">
            <a:alphaModFix/>
          </a:blip>
          <a:srcRect l="22336" t="15860" r="1716"/>
          <a:stretch/>
        </p:blipFill>
        <p:spPr>
          <a:xfrm>
            <a:off x="7392581" y="1980147"/>
            <a:ext cx="4368300" cy="241976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8"/>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34</a:t>
            </a:fld>
            <a:endParaRPr/>
          </a:p>
        </p:txBody>
      </p:sp>
      <p:sp>
        <p:nvSpPr>
          <p:cNvPr id="350" name="Google Shape;350;p48"/>
          <p:cNvSpPr txBox="1"/>
          <p:nvPr/>
        </p:nvSpPr>
        <p:spPr>
          <a:xfrm>
            <a:off x="575733" y="231733"/>
            <a:ext cx="10264800" cy="544000"/>
          </a:xfrm>
          <a:prstGeom prst="rect">
            <a:avLst/>
          </a:prstGeom>
          <a:noFill/>
          <a:ln>
            <a:noFill/>
          </a:ln>
        </p:spPr>
        <p:txBody>
          <a:bodyPr spcFirstLastPara="1" wrap="square" lIns="0" tIns="0" rIns="0" bIns="0" anchor="t" anchorCtr="0">
            <a:noAutofit/>
          </a:bodyPr>
          <a:lstStyle/>
          <a:p>
            <a:pPr>
              <a:lnSpc>
                <a:spcPct val="80000"/>
              </a:lnSpc>
            </a:pPr>
            <a:r>
              <a:rPr lang="tr-TR" sz="4000">
                <a:solidFill>
                  <a:srgbClr val="741B47"/>
                </a:solidFill>
                <a:latin typeface="Raleway Medium"/>
                <a:ea typeface="Raleway Medium"/>
                <a:cs typeface="Raleway Medium"/>
                <a:sym typeface="Raleway Medium"/>
              </a:rPr>
              <a:t>Components of Linux</a:t>
            </a:r>
            <a:endParaRPr sz="4000">
              <a:solidFill>
                <a:srgbClr val="741B47"/>
              </a:solidFill>
              <a:latin typeface="Raleway Medium"/>
              <a:ea typeface="Raleway Medium"/>
              <a:cs typeface="Raleway Medium"/>
              <a:sym typeface="Raleway Medium"/>
            </a:endParaRPr>
          </a:p>
        </p:txBody>
      </p:sp>
      <p:pic>
        <p:nvPicPr>
          <p:cNvPr id="351" name="Google Shape;351;p48"/>
          <p:cNvPicPr preferRelativeResize="0"/>
          <p:nvPr/>
        </p:nvPicPr>
        <p:blipFill rotWithShape="1">
          <a:blip r:embed="rId3">
            <a:alphaModFix/>
          </a:blip>
          <a:srcRect l="10324" t="23201" r="10316" b="5846"/>
          <a:stretch/>
        </p:blipFill>
        <p:spPr>
          <a:xfrm>
            <a:off x="1152500" y="4440048"/>
            <a:ext cx="3846285" cy="1995299"/>
          </a:xfrm>
          <a:prstGeom prst="rect">
            <a:avLst/>
          </a:prstGeom>
          <a:noFill/>
          <a:ln>
            <a:noFill/>
          </a:ln>
        </p:spPr>
      </p:pic>
      <p:pic>
        <p:nvPicPr>
          <p:cNvPr id="352" name="Google Shape;352;p48"/>
          <p:cNvPicPr preferRelativeResize="0"/>
          <p:nvPr/>
        </p:nvPicPr>
        <p:blipFill>
          <a:blip r:embed="rId4">
            <a:alphaModFix/>
          </a:blip>
          <a:stretch>
            <a:fillRect/>
          </a:stretch>
        </p:blipFill>
        <p:spPr>
          <a:xfrm>
            <a:off x="1104467" y="960118"/>
            <a:ext cx="2338067" cy="3460333"/>
          </a:xfrm>
          <a:prstGeom prst="rect">
            <a:avLst/>
          </a:prstGeom>
          <a:noFill/>
          <a:ln>
            <a:noFill/>
          </a:ln>
        </p:spPr>
      </p:pic>
      <p:sp>
        <p:nvSpPr>
          <p:cNvPr id="353" name="Google Shape;353;p48"/>
          <p:cNvSpPr/>
          <p:nvPr/>
        </p:nvSpPr>
        <p:spPr>
          <a:xfrm>
            <a:off x="3730667" y="1243551"/>
            <a:ext cx="3005600" cy="3841600"/>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354" name="Google Shape;354;p48"/>
          <p:cNvPicPr preferRelativeResize="0"/>
          <p:nvPr/>
        </p:nvPicPr>
        <p:blipFill>
          <a:blip r:embed="rId5">
            <a:alphaModFix/>
          </a:blip>
          <a:stretch>
            <a:fillRect/>
          </a:stretch>
        </p:blipFill>
        <p:spPr>
          <a:xfrm>
            <a:off x="6471233" y="728267"/>
            <a:ext cx="5352467" cy="5352467"/>
          </a:xfrm>
          <a:prstGeom prst="rect">
            <a:avLst/>
          </a:prstGeom>
          <a:noFill/>
          <a:ln>
            <a:noFill/>
          </a:ln>
        </p:spPr>
      </p:pic>
      <p:sp>
        <p:nvSpPr>
          <p:cNvPr id="355" name="Google Shape;355;p48"/>
          <p:cNvSpPr txBox="1"/>
          <p:nvPr/>
        </p:nvSpPr>
        <p:spPr>
          <a:xfrm>
            <a:off x="6239933" y="5794034"/>
            <a:ext cx="1352000" cy="553957"/>
          </a:xfrm>
          <a:prstGeom prst="rect">
            <a:avLst/>
          </a:prstGeom>
          <a:solidFill>
            <a:srgbClr val="741B47"/>
          </a:solidFill>
          <a:ln>
            <a:noFill/>
          </a:ln>
        </p:spPr>
        <p:txBody>
          <a:bodyPr spcFirstLastPara="1" wrap="square" lIns="121900" tIns="121900" rIns="121900" bIns="121900" anchor="t" anchorCtr="0">
            <a:spAutoFit/>
          </a:bodyPr>
          <a:lstStyle/>
          <a:p>
            <a:pPr algn="ctr"/>
            <a:r>
              <a:rPr lang="tr-TR" sz="2000" b="1">
                <a:solidFill>
                  <a:srgbClr val="FFFFFF"/>
                </a:solidFill>
                <a:latin typeface="Barlow"/>
                <a:ea typeface="Barlow"/>
                <a:cs typeface="Barlow"/>
                <a:sym typeface="Barlow"/>
              </a:rPr>
              <a:t>USER</a:t>
            </a:r>
            <a:endParaRPr sz="2400" b="1">
              <a:solidFill>
                <a:srgbClr val="FFFFFF"/>
              </a:solidFill>
              <a:latin typeface="Barlow"/>
              <a:ea typeface="Barlow"/>
              <a:cs typeface="Barlow"/>
              <a:sym typeface="Barlo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9"/>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35</a:t>
            </a:fld>
            <a:endParaRPr/>
          </a:p>
        </p:txBody>
      </p:sp>
      <p:sp>
        <p:nvSpPr>
          <p:cNvPr id="361" name="Google Shape;361;p49"/>
          <p:cNvSpPr txBox="1"/>
          <p:nvPr/>
        </p:nvSpPr>
        <p:spPr>
          <a:xfrm>
            <a:off x="575733" y="231734"/>
            <a:ext cx="9706676" cy="716533"/>
          </a:xfrm>
          <a:prstGeom prst="rect">
            <a:avLst/>
          </a:prstGeom>
          <a:noFill/>
          <a:ln>
            <a:noFill/>
          </a:ln>
        </p:spPr>
        <p:txBody>
          <a:bodyPr spcFirstLastPara="1" wrap="square" lIns="0" tIns="0" rIns="0" bIns="0" anchor="t" anchorCtr="0">
            <a:noAutofit/>
          </a:bodyPr>
          <a:lstStyle/>
          <a:p>
            <a:pPr>
              <a:lnSpc>
                <a:spcPct val="80000"/>
              </a:lnSpc>
            </a:pPr>
            <a:r>
              <a:rPr lang="tr-TR" sz="5333">
                <a:solidFill>
                  <a:srgbClr val="741B47"/>
                </a:solidFill>
                <a:latin typeface="Raleway Medium"/>
                <a:ea typeface="Raleway Medium"/>
                <a:cs typeface="Raleway Medium"/>
                <a:sym typeface="Raleway Medium"/>
              </a:rPr>
              <a:t>Popular Linux Distributions</a:t>
            </a:r>
            <a:endParaRPr sz="5333">
              <a:solidFill>
                <a:srgbClr val="741B47"/>
              </a:solidFill>
              <a:latin typeface="Raleway Medium"/>
              <a:ea typeface="Raleway Medium"/>
              <a:cs typeface="Raleway Medium"/>
              <a:sym typeface="Raleway Medium"/>
            </a:endParaRPr>
          </a:p>
        </p:txBody>
      </p:sp>
      <p:pic>
        <p:nvPicPr>
          <p:cNvPr id="362" name="Google Shape;362;p49" descr="popular linux distributions ile ilgili görsel sonucu"/>
          <p:cNvPicPr preferRelativeResize="0"/>
          <p:nvPr/>
        </p:nvPicPr>
        <p:blipFill rotWithShape="1">
          <a:blip r:embed="rId3">
            <a:alphaModFix/>
          </a:blip>
          <a:srcRect l="15662" t="22490" r="15662"/>
          <a:stretch/>
        </p:blipFill>
        <p:spPr>
          <a:xfrm>
            <a:off x="4303567" y="1597100"/>
            <a:ext cx="6439901" cy="4088467"/>
          </a:xfrm>
          <a:prstGeom prst="rect">
            <a:avLst/>
          </a:prstGeom>
          <a:noFill/>
          <a:ln>
            <a:noFill/>
          </a:ln>
        </p:spPr>
      </p:pic>
      <p:sp>
        <p:nvSpPr>
          <p:cNvPr id="363" name="Google Shape;363;p49"/>
          <p:cNvSpPr txBox="1"/>
          <p:nvPr/>
        </p:nvSpPr>
        <p:spPr>
          <a:xfrm>
            <a:off x="575733" y="1915933"/>
            <a:ext cx="3143200" cy="3450800"/>
          </a:xfrm>
          <a:prstGeom prst="rect">
            <a:avLst/>
          </a:prstGeom>
          <a:noFill/>
          <a:ln>
            <a:noFill/>
          </a:ln>
        </p:spPr>
        <p:txBody>
          <a:bodyPr spcFirstLastPara="1" wrap="square" lIns="121900" tIns="121900" rIns="121900" bIns="121900" anchor="t" anchorCtr="0">
            <a:noAutofit/>
          </a:bodyPr>
          <a:lstStyle/>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4"/>
              </a:rPr>
              <a:t>Debian</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5"/>
              </a:rPr>
              <a:t>Ubuntu</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6"/>
              </a:rPr>
              <a:t>Mint</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7"/>
              </a:rPr>
              <a:t>Manjaro</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8"/>
              </a:rPr>
              <a:t>openSUSE</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9"/>
              </a:rPr>
              <a:t>RedHat</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10"/>
              </a:rPr>
              <a:t>Fedora</a:t>
            </a:r>
            <a:endParaRPr sz="3200">
              <a:solidFill>
                <a:srgbClr val="1D1F28"/>
              </a:solidFill>
              <a:latin typeface="Raleway SemiBold"/>
              <a:ea typeface="Raleway SemiBold"/>
              <a:cs typeface="Raleway SemiBold"/>
              <a:sym typeface="Raleway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36</a:t>
            </a:fld>
            <a:endParaRPr/>
          </a:p>
        </p:txBody>
      </p:sp>
      <p:pic>
        <p:nvPicPr>
          <p:cNvPr id="369" name="Google Shape;369;p50" descr="This visualization is about Best Linux Distro 2003 - 2020 | Linux OS 2020 | Linux Distro 2020. We have listed out the best Linux distro 2020 based on page hit rankings from Distrowatch. Page hit rankings of Distrowatch indirectly shows overall Linux best OS. There are many categories like the best Linux distro for gaming, best Linux distro for programming and so on but when it comes to overall performance only the best Linux distro survives and only one of  those best Linux distro makes it to the top this list. When it comes to best Linux desktop environment and best Linux OS for laptops the ones with more asthetic performance and the ones which can also run on low end PC are the best. But this list doesn't rank Distros based on a specific category like gaming, programming. This shows the overall popularity of a particular distro. Linux is a family of open source Unix like operating systems based on the Linux kernel, an operating system kernel first released on September 17, 1991, by Linus Torvalds. Linux is typically packaged in a Linux distribution. Popular Linux distributions include Debian, Fedora, and Ubuntu. Linux was originally developed for personal computers based on the Intel x86 architecture, but has since been ported to more platforms than any other operating system.  Linux is the leading operating system on servers and other big iron systems such as mainframe computers, and the only OS used on TOP 500 supercomputers (since November 2017, having gradually eliminated all competitors). Linux is one of the most prominent examples of free and open source software collaboration. The source code may be used, modified and distributed—commercially or non-commercially—by anyone under the terms of its respective licenses, such as the GNU General Public License.&#10;&#10;Source:&#10;Distrowatch&#10;&#10;Music Credits:&#10;Track: Julius Dreisig &amp; Zeus X Crona - Invisible [NCS Release]&#10;Music provided by NoCopyrightSounds.&#10;Watch: https://youtu.be/QglaLzo_aPk&#10;Free Download / Stream: http://ncs.io/InvisibleYO&#10;&#10;We Broz are glad that you are here. After gaining 4 years of experience as Tech YouTubers. We decided to collect data from different sources available around us and from the internet and finally decided to visualize it as it more fun seeing visualizations. DATA NEVER DIES. Enjoy visualizations. Enjoy Data." title="Best Linux Distro 2003 - 2020 | Linux OS 2020 | Linux Distro 2020">
            <a:hlinkClick r:id="rId3"/>
          </p:cNvPr>
          <p:cNvPicPr preferRelativeResize="0"/>
          <p:nvPr/>
        </p:nvPicPr>
        <p:blipFill>
          <a:blip r:embed="rId4">
            <a:alphaModFix/>
          </a:blip>
          <a:stretch>
            <a:fillRect/>
          </a:stretch>
        </p:blipFill>
        <p:spPr>
          <a:xfrm>
            <a:off x="1" y="0"/>
            <a:ext cx="12141233" cy="68071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1"/>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37</a:t>
            </a:fld>
            <a:endParaRPr/>
          </a:p>
        </p:txBody>
      </p:sp>
      <p:sp>
        <p:nvSpPr>
          <p:cNvPr id="375" name="Google Shape;375;p51"/>
          <p:cNvSpPr txBox="1"/>
          <p:nvPr/>
        </p:nvSpPr>
        <p:spPr>
          <a:xfrm>
            <a:off x="590423" y="246423"/>
            <a:ext cx="9884141" cy="716533"/>
          </a:xfrm>
          <a:prstGeom prst="rect">
            <a:avLst/>
          </a:prstGeom>
          <a:noFill/>
          <a:ln>
            <a:noFill/>
          </a:ln>
        </p:spPr>
        <p:txBody>
          <a:bodyPr spcFirstLastPara="1" wrap="square" lIns="0" tIns="0" rIns="0" bIns="0" anchor="t" anchorCtr="0">
            <a:noAutofit/>
          </a:bodyPr>
          <a:lstStyle/>
          <a:p>
            <a:pPr>
              <a:lnSpc>
                <a:spcPct val="80000"/>
              </a:lnSpc>
            </a:pPr>
            <a:r>
              <a:rPr lang="tr-TR" sz="5333">
                <a:solidFill>
                  <a:srgbClr val="741B47"/>
                </a:solidFill>
                <a:latin typeface="Raleway Medium"/>
                <a:ea typeface="Raleway Medium"/>
                <a:cs typeface="Raleway Medium"/>
                <a:sym typeface="Raleway Medium"/>
              </a:rPr>
              <a:t>Linux Embedded Systems</a:t>
            </a:r>
            <a:endParaRPr sz="5333">
              <a:solidFill>
                <a:srgbClr val="741B47"/>
              </a:solidFill>
              <a:latin typeface="Raleway Medium"/>
              <a:ea typeface="Raleway Medium"/>
              <a:cs typeface="Raleway Medium"/>
              <a:sym typeface="Raleway Medium"/>
            </a:endParaRPr>
          </a:p>
        </p:txBody>
      </p:sp>
      <p:sp>
        <p:nvSpPr>
          <p:cNvPr id="376" name="Google Shape;376;p51"/>
          <p:cNvSpPr/>
          <p:nvPr/>
        </p:nvSpPr>
        <p:spPr>
          <a:xfrm>
            <a:off x="590421" y="1690204"/>
            <a:ext cx="6328000" cy="2421200"/>
          </a:xfrm>
          <a:prstGeom prst="rect">
            <a:avLst/>
          </a:prstGeom>
          <a:noFill/>
          <a:ln>
            <a:noFill/>
          </a:ln>
        </p:spPr>
        <p:txBody>
          <a:bodyPr spcFirstLastPara="1" wrap="square" lIns="121900" tIns="60933" rIns="121900" bIns="60933" anchor="t" anchorCtr="0">
            <a:noAutofit/>
          </a:bodyPr>
          <a:lstStyle/>
          <a:p>
            <a:pPr algn="ctr"/>
            <a:r>
              <a:rPr lang="tr-TR" sz="2133" b="1">
                <a:solidFill>
                  <a:schemeClr val="dk1"/>
                </a:solidFill>
                <a:latin typeface="Raleway SemiBold"/>
                <a:ea typeface="Raleway SemiBold"/>
                <a:cs typeface="Raleway SemiBold"/>
                <a:sym typeface="Raleway SemiBold"/>
              </a:rPr>
              <a:t>Embedded System</a:t>
            </a:r>
            <a:endParaRPr sz="2133" b="1">
              <a:solidFill>
                <a:schemeClr val="dk1"/>
              </a:solidFill>
              <a:latin typeface="Raleway SemiBold"/>
              <a:ea typeface="Raleway SemiBold"/>
              <a:cs typeface="Raleway SemiBold"/>
              <a:sym typeface="Raleway SemiBold"/>
            </a:endParaRPr>
          </a:p>
          <a:p>
            <a:pPr algn="just"/>
            <a:endParaRPr sz="2133" b="1">
              <a:solidFill>
                <a:schemeClr val="dk1"/>
              </a:solidFill>
              <a:latin typeface="Raleway SemiBold"/>
              <a:ea typeface="Raleway SemiBold"/>
              <a:cs typeface="Raleway SemiBold"/>
              <a:sym typeface="Raleway SemiBold"/>
            </a:endParaRPr>
          </a:p>
          <a:p>
            <a:pPr algn="just"/>
            <a:r>
              <a:rPr lang="tr-TR" sz="2133">
                <a:solidFill>
                  <a:schemeClr val="dk1"/>
                </a:solidFill>
                <a:latin typeface="Raleway SemiBold"/>
                <a:ea typeface="Raleway SemiBold"/>
                <a:cs typeface="Raleway SemiBold"/>
                <a:sym typeface="Raleway SemiBold"/>
              </a:rPr>
              <a:t>An embedded system is a computer system that is dedicated to one or two specific functions. </a:t>
            </a:r>
            <a:endParaRPr sz="2400"/>
          </a:p>
        </p:txBody>
      </p:sp>
      <p:pic>
        <p:nvPicPr>
          <p:cNvPr id="377" name="Google Shape;377;p51" descr="embedded systems ile ilgili görsel sonucu"/>
          <p:cNvPicPr preferRelativeResize="0"/>
          <p:nvPr/>
        </p:nvPicPr>
        <p:blipFill rotWithShape="1">
          <a:blip r:embed="rId3">
            <a:alphaModFix/>
          </a:blip>
          <a:srcRect/>
          <a:stretch/>
        </p:blipFill>
        <p:spPr>
          <a:xfrm>
            <a:off x="7222632" y="1206500"/>
            <a:ext cx="4445000" cy="4445000"/>
          </a:xfrm>
          <a:prstGeom prst="rect">
            <a:avLst/>
          </a:prstGeom>
          <a:noFill/>
          <a:ln>
            <a:noFill/>
          </a:ln>
        </p:spPr>
      </p:pic>
      <p:pic>
        <p:nvPicPr>
          <p:cNvPr id="378" name="Google Shape;378;p51"/>
          <p:cNvPicPr preferRelativeResize="0"/>
          <p:nvPr/>
        </p:nvPicPr>
        <p:blipFill>
          <a:blip r:embed="rId4">
            <a:alphaModFix/>
          </a:blip>
          <a:stretch>
            <a:fillRect/>
          </a:stretch>
        </p:blipFill>
        <p:spPr>
          <a:xfrm>
            <a:off x="1535634" y="4111401"/>
            <a:ext cx="1647767" cy="1647767"/>
          </a:xfrm>
          <a:prstGeom prst="rect">
            <a:avLst/>
          </a:prstGeom>
          <a:noFill/>
          <a:ln>
            <a:noFill/>
          </a:ln>
        </p:spPr>
      </p:pic>
      <p:pic>
        <p:nvPicPr>
          <p:cNvPr id="379" name="Google Shape;379;p51"/>
          <p:cNvPicPr preferRelativeResize="0"/>
          <p:nvPr/>
        </p:nvPicPr>
        <p:blipFill>
          <a:blip r:embed="rId5">
            <a:alphaModFix/>
          </a:blip>
          <a:stretch>
            <a:fillRect/>
          </a:stretch>
        </p:blipFill>
        <p:spPr>
          <a:xfrm>
            <a:off x="4462251" y="4111397"/>
            <a:ext cx="1289624" cy="164776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ctrTitle"/>
          </p:nvPr>
        </p:nvSpPr>
        <p:spPr>
          <a:xfrm>
            <a:off x="1589659" y="2125251"/>
            <a:ext cx="5548400" cy="2616000"/>
          </a:xfrm>
          <a:prstGeom prst="rect">
            <a:avLst/>
          </a:prstGeom>
          <a:noFill/>
          <a:ln>
            <a:noFill/>
          </a:ln>
        </p:spPr>
        <p:txBody>
          <a:bodyPr spcFirstLastPara="1" vert="horz" wrap="square" lIns="0" tIns="0" rIns="0" bIns="0" rtlCol="0" anchor="ctr" anchorCtr="0">
            <a:noAutofit/>
          </a:bodyPr>
          <a:lstStyle/>
          <a:p>
            <a:r>
              <a:rPr lang="tr-TR">
                <a:solidFill>
                  <a:srgbClr val="741B47"/>
                </a:solidFill>
                <a:latin typeface="Raleway Medium"/>
                <a:ea typeface="Raleway Medium"/>
                <a:cs typeface="Raleway Medium"/>
                <a:sym typeface="Raleway Medium"/>
              </a:rPr>
              <a:t>Major Open Source Applications</a:t>
            </a:r>
            <a:endParaRPr>
              <a:solidFill>
                <a:srgbClr val="741B47"/>
              </a:solidFill>
              <a:latin typeface="Raleway Medium"/>
              <a:ea typeface="Raleway Medium"/>
              <a:cs typeface="Raleway Medium"/>
              <a:sym typeface="Raleway Medium"/>
            </a:endParaRPr>
          </a:p>
        </p:txBody>
      </p:sp>
      <p:pic>
        <p:nvPicPr>
          <p:cNvPr id="385" name="Google Shape;385;p52"/>
          <p:cNvPicPr preferRelativeResize="0"/>
          <p:nvPr/>
        </p:nvPicPr>
        <p:blipFill>
          <a:blip r:embed="rId3">
            <a:alphaModFix/>
          </a:blip>
          <a:stretch>
            <a:fillRect/>
          </a:stretch>
        </p:blipFill>
        <p:spPr>
          <a:xfrm>
            <a:off x="7544459" y="1771768"/>
            <a:ext cx="4647541" cy="364818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3"/>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39</a:t>
            </a:fld>
            <a:endParaRPr/>
          </a:p>
        </p:txBody>
      </p:sp>
      <p:sp>
        <p:nvSpPr>
          <p:cNvPr id="391" name="Google Shape;391;p53"/>
          <p:cNvSpPr txBox="1">
            <a:spLocks noGrp="1"/>
          </p:cNvSpPr>
          <p:nvPr>
            <p:ph type="title"/>
          </p:nvPr>
        </p:nvSpPr>
        <p:spPr>
          <a:xfrm>
            <a:off x="575733" y="231733"/>
            <a:ext cx="7521200" cy="746800"/>
          </a:xfrm>
          <a:prstGeom prst="rect">
            <a:avLst/>
          </a:prstGeom>
          <a:noFill/>
          <a:ln>
            <a:noFill/>
          </a:ln>
        </p:spPr>
        <p:txBody>
          <a:bodyPr spcFirstLastPara="1" vert="horz" wrap="square" lIns="0" tIns="0" rIns="0" bIns="0" rtlCol="0" anchor="t" anchorCtr="0">
            <a:noAutofit/>
          </a:bodyPr>
          <a:lstStyle/>
          <a:p>
            <a:r>
              <a:rPr lang="tr-TR" sz="5333">
                <a:solidFill>
                  <a:srgbClr val="741B47"/>
                </a:solidFill>
                <a:latin typeface="Raleway Medium"/>
                <a:ea typeface="Raleway Medium"/>
                <a:cs typeface="Raleway Medium"/>
                <a:sym typeface="Raleway Medium"/>
              </a:rPr>
              <a:t>What is open-source</a:t>
            </a:r>
            <a:endParaRPr sz="5333">
              <a:solidFill>
                <a:srgbClr val="419DD3"/>
              </a:solidFill>
              <a:latin typeface="Raleway Medium"/>
              <a:ea typeface="Raleway Medium"/>
              <a:cs typeface="Raleway Medium"/>
              <a:sym typeface="Raleway Medium"/>
            </a:endParaRPr>
          </a:p>
        </p:txBody>
      </p:sp>
      <p:sp>
        <p:nvSpPr>
          <p:cNvPr id="392" name="Google Shape;392;p53"/>
          <p:cNvSpPr/>
          <p:nvPr/>
        </p:nvSpPr>
        <p:spPr>
          <a:xfrm>
            <a:off x="575733" y="5577280"/>
            <a:ext cx="10956400" cy="779600"/>
          </a:xfrm>
          <a:prstGeom prst="rect">
            <a:avLst/>
          </a:prstGeom>
          <a:noFill/>
          <a:ln>
            <a:noFill/>
          </a:ln>
        </p:spPr>
        <p:txBody>
          <a:bodyPr spcFirstLastPara="1" wrap="square" lIns="121900" tIns="60933" rIns="121900" bIns="60933" anchor="t" anchorCtr="0">
            <a:noAutofit/>
          </a:bodyPr>
          <a:lstStyle/>
          <a:p>
            <a:pPr algn="just"/>
            <a:r>
              <a:rPr lang="tr-TR" sz="2133">
                <a:solidFill>
                  <a:schemeClr val="dk1"/>
                </a:solidFill>
                <a:latin typeface="Raleway SemiBold"/>
                <a:ea typeface="Raleway SemiBold"/>
                <a:cs typeface="Raleway SemiBold"/>
                <a:sym typeface="Raleway SemiBold"/>
              </a:rPr>
              <a:t>Open-source software is software with source code that anyone can inspect, modify, and enhance.</a:t>
            </a:r>
            <a:endParaRPr sz="2133">
              <a:solidFill>
                <a:schemeClr val="dk1"/>
              </a:solidFill>
              <a:latin typeface="Raleway SemiBold"/>
              <a:ea typeface="Raleway SemiBold"/>
              <a:cs typeface="Raleway SemiBold"/>
              <a:sym typeface="Raleway SemiBold"/>
            </a:endParaRPr>
          </a:p>
        </p:txBody>
      </p:sp>
      <p:pic>
        <p:nvPicPr>
          <p:cNvPr id="393" name="Google Shape;393;p53" descr="Image result for open-source"/>
          <p:cNvPicPr preferRelativeResize="0"/>
          <p:nvPr/>
        </p:nvPicPr>
        <p:blipFill rotWithShape="1">
          <a:blip r:embed="rId3">
            <a:alphaModFix/>
          </a:blip>
          <a:srcRect/>
          <a:stretch/>
        </p:blipFill>
        <p:spPr>
          <a:xfrm>
            <a:off x="2032000" y="1289051"/>
            <a:ext cx="8128000" cy="4279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59"/>
          <p:cNvSpPr txBox="1">
            <a:spLocks noGrp="1"/>
          </p:cNvSpPr>
          <p:nvPr>
            <p:ph type="sldNum" idx="12"/>
          </p:nvPr>
        </p:nvSpPr>
        <p:spPr>
          <a:xfrm>
            <a:off x="11924467" y="6538500"/>
            <a:ext cx="216800" cy="268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a:t>
            </a:fld>
            <a:endParaRPr/>
          </a:p>
        </p:txBody>
      </p:sp>
      <p:sp>
        <p:nvSpPr>
          <p:cNvPr id="734" name="Google Shape;734;p59"/>
          <p:cNvSpPr txBox="1"/>
          <p:nvPr/>
        </p:nvSpPr>
        <p:spPr>
          <a:xfrm>
            <a:off x="575733" y="231733"/>
            <a:ext cx="10229200" cy="835200"/>
          </a:xfrm>
          <a:prstGeom prst="rect">
            <a:avLst/>
          </a:prstGeom>
          <a:noFill/>
          <a:ln>
            <a:noFill/>
          </a:ln>
        </p:spPr>
        <p:txBody>
          <a:bodyPr spcFirstLastPara="1" wrap="square" lIns="0" tIns="0" rIns="0" bIns="0" anchor="t" anchorCtr="0">
            <a:noAutofit/>
          </a:bodyPr>
          <a:lstStyle/>
          <a:p>
            <a:pPr>
              <a:lnSpc>
                <a:spcPct val="80000"/>
              </a:lnSpc>
              <a:buClr>
                <a:srgbClr val="000000"/>
              </a:buClr>
              <a:buSzPts val="4800"/>
            </a:pPr>
            <a:r>
              <a:rPr lang="tr-TR" sz="5333">
                <a:solidFill>
                  <a:srgbClr val="741B47"/>
                </a:solidFill>
                <a:latin typeface="Raleway Thin"/>
                <a:ea typeface="Raleway Thin"/>
                <a:cs typeface="Raleway Thin"/>
                <a:sym typeface="Raleway Thin"/>
              </a:rPr>
              <a:t>Operating Systems</a:t>
            </a:r>
            <a:endParaRPr sz="5333">
              <a:solidFill>
                <a:srgbClr val="741B47"/>
              </a:solidFill>
              <a:latin typeface="Raleway Thin"/>
              <a:ea typeface="Raleway Thin"/>
              <a:cs typeface="Raleway Thin"/>
              <a:sym typeface="Raleway Thin"/>
            </a:endParaRPr>
          </a:p>
        </p:txBody>
      </p:sp>
      <p:pic>
        <p:nvPicPr>
          <p:cNvPr id="735" name="Google Shape;735;p59"/>
          <p:cNvPicPr preferRelativeResize="0"/>
          <p:nvPr/>
        </p:nvPicPr>
        <p:blipFill rotWithShape="1">
          <a:blip r:embed="rId3">
            <a:alphaModFix/>
          </a:blip>
          <a:srcRect/>
          <a:stretch/>
        </p:blipFill>
        <p:spPr>
          <a:xfrm>
            <a:off x="3377252" y="1303683"/>
            <a:ext cx="5013712" cy="4529352"/>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4"/>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40</a:t>
            </a:fld>
            <a:endParaRPr/>
          </a:p>
        </p:txBody>
      </p:sp>
      <p:pic>
        <p:nvPicPr>
          <p:cNvPr id="399" name="Google Shape;399;p54"/>
          <p:cNvPicPr preferRelativeResize="0"/>
          <p:nvPr/>
        </p:nvPicPr>
        <p:blipFill rotWithShape="1">
          <a:blip r:embed="rId3">
            <a:alphaModFix/>
          </a:blip>
          <a:srcRect t="21771"/>
          <a:stretch/>
        </p:blipFill>
        <p:spPr>
          <a:xfrm>
            <a:off x="3046501" y="1344100"/>
            <a:ext cx="6713300" cy="4829533"/>
          </a:xfrm>
          <a:prstGeom prst="rect">
            <a:avLst/>
          </a:prstGeom>
          <a:noFill/>
          <a:ln>
            <a:noFill/>
          </a:ln>
        </p:spPr>
      </p:pic>
      <p:sp>
        <p:nvSpPr>
          <p:cNvPr id="400" name="Google Shape;400;p54"/>
          <p:cNvSpPr txBox="1"/>
          <p:nvPr/>
        </p:nvSpPr>
        <p:spPr>
          <a:xfrm>
            <a:off x="4231200" y="6364733"/>
            <a:ext cx="7766000" cy="442400"/>
          </a:xfrm>
          <a:prstGeom prst="rect">
            <a:avLst/>
          </a:prstGeom>
          <a:noFill/>
          <a:ln>
            <a:noFill/>
          </a:ln>
        </p:spPr>
        <p:txBody>
          <a:bodyPr spcFirstLastPara="1" wrap="square" lIns="121900" tIns="121900" rIns="121900" bIns="121900" anchor="t" anchorCtr="0">
            <a:noAutofit/>
          </a:bodyPr>
          <a:lstStyle/>
          <a:p>
            <a:r>
              <a:rPr lang="tr-TR" sz="2400"/>
              <a:t>Cited from: </a:t>
            </a:r>
            <a:r>
              <a:rPr lang="tr-TR" sz="2400" u="sng">
                <a:solidFill>
                  <a:schemeClr val="accent2"/>
                </a:solidFill>
                <a:hlinkClick r:id="rId4">
                  <a:extLst>
                    <a:ext uri="{A12FA001-AC4F-418D-AE19-62706E023703}">
                      <ahyp:hlinkClr xmlns:ahyp="http://schemas.microsoft.com/office/drawing/2018/hyperlinkcolor" val="tx"/>
                    </a:ext>
                  </a:extLst>
                </a:hlinkClick>
              </a:rPr>
              <a:t>https://www.techradar.com/best/best-open-source-software</a:t>
            </a:r>
            <a:endParaRPr sz="2400"/>
          </a:p>
        </p:txBody>
      </p:sp>
      <p:pic>
        <p:nvPicPr>
          <p:cNvPr id="401" name="Google Shape;401;p54" descr="Image result for firefox logo"/>
          <p:cNvPicPr preferRelativeResize="0"/>
          <p:nvPr/>
        </p:nvPicPr>
        <p:blipFill rotWithShape="1">
          <a:blip r:embed="rId5">
            <a:alphaModFix/>
          </a:blip>
          <a:srcRect/>
          <a:stretch/>
        </p:blipFill>
        <p:spPr>
          <a:xfrm>
            <a:off x="1408300" y="1541631"/>
            <a:ext cx="1198533" cy="1238167"/>
          </a:xfrm>
          <a:prstGeom prst="rect">
            <a:avLst/>
          </a:prstGeom>
          <a:noFill/>
          <a:ln>
            <a:noFill/>
          </a:ln>
        </p:spPr>
      </p:pic>
      <p:pic>
        <p:nvPicPr>
          <p:cNvPr id="402" name="Google Shape;402;p54" descr="Image result for thunderbird logo"/>
          <p:cNvPicPr preferRelativeResize="0"/>
          <p:nvPr/>
        </p:nvPicPr>
        <p:blipFill rotWithShape="1">
          <a:blip r:embed="rId6">
            <a:alphaModFix/>
          </a:blip>
          <a:srcRect/>
          <a:stretch/>
        </p:blipFill>
        <p:spPr>
          <a:xfrm>
            <a:off x="10684164" y="4050001"/>
            <a:ext cx="1198533" cy="1182652"/>
          </a:xfrm>
          <a:prstGeom prst="rect">
            <a:avLst/>
          </a:prstGeom>
          <a:noFill/>
          <a:ln>
            <a:noFill/>
          </a:ln>
        </p:spPr>
      </p:pic>
      <p:pic>
        <p:nvPicPr>
          <p:cNvPr id="403" name="Google Shape;403;p54" descr="Image result for libreoffice"/>
          <p:cNvPicPr preferRelativeResize="0"/>
          <p:nvPr/>
        </p:nvPicPr>
        <p:blipFill rotWithShape="1">
          <a:blip r:embed="rId7">
            <a:alphaModFix/>
          </a:blip>
          <a:srcRect/>
          <a:stretch/>
        </p:blipFill>
        <p:spPr>
          <a:xfrm>
            <a:off x="444500" y="3865767"/>
            <a:ext cx="2162333" cy="2162333"/>
          </a:xfrm>
          <a:prstGeom prst="rect">
            <a:avLst/>
          </a:prstGeom>
          <a:noFill/>
          <a:ln>
            <a:noFill/>
          </a:ln>
        </p:spPr>
      </p:pic>
      <p:pic>
        <p:nvPicPr>
          <p:cNvPr id="404" name="Google Shape;404;p54" descr="Image result for gimp"/>
          <p:cNvPicPr preferRelativeResize="0"/>
          <p:nvPr/>
        </p:nvPicPr>
        <p:blipFill rotWithShape="1">
          <a:blip r:embed="rId8">
            <a:alphaModFix/>
          </a:blip>
          <a:srcRect/>
          <a:stretch/>
        </p:blipFill>
        <p:spPr>
          <a:xfrm>
            <a:off x="8456934" y="1541634"/>
            <a:ext cx="2162333" cy="1015241"/>
          </a:xfrm>
          <a:prstGeom prst="rect">
            <a:avLst/>
          </a:prstGeom>
          <a:noFill/>
          <a:ln>
            <a:noFill/>
          </a:ln>
        </p:spPr>
      </p:pic>
      <p:sp>
        <p:nvSpPr>
          <p:cNvPr id="405" name="Google Shape;405;p54"/>
          <p:cNvSpPr txBox="1">
            <a:spLocks noGrp="1"/>
          </p:cNvSpPr>
          <p:nvPr>
            <p:ph type="title"/>
          </p:nvPr>
        </p:nvSpPr>
        <p:spPr>
          <a:xfrm>
            <a:off x="575733" y="231733"/>
            <a:ext cx="7521200" cy="746800"/>
          </a:xfrm>
          <a:prstGeom prst="rect">
            <a:avLst/>
          </a:prstGeom>
          <a:noFill/>
          <a:ln>
            <a:noFill/>
          </a:ln>
        </p:spPr>
        <p:txBody>
          <a:bodyPr spcFirstLastPara="1" vert="horz" wrap="square" lIns="0" tIns="0" rIns="0" bIns="0" rtlCol="0" anchor="t" anchorCtr="0">
            <a:noAutofit/>
          </a:bodyPr>
          <a:lstStyle/>
          <a:p>
            <a:r>
              <a:rPr lang="tr-TR" sz="5333">
                <a:solidFill>
                  <a:srgbClr val="741B47"/>
                </a:solidFill>
                <a:latin typeface="Raleway Medium"/>
                <a:ea typeface="Raleway Medium"/>
                <a:cs typeface="Raleway Medium"/>
                <a:sym typeface="Raleway Medium"/>
              </a:rPr>
              <a:t>Desktop Applications</a:t>
            </a:r>
            <a:endParaRPr sz="5333">
              <a:solidFill>
                <a:srgbClr val="419DD3"/>
              </a:solidFill>
              <a:latin typeface="Raleway Medium"/>
              <a:ea typeface="Raleway Medium"/>
              <a:cs typeface="Raleway Medium"/>
              <a:sym typeface="Raleway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41</a:t>
            </a:fld>
            <a:endParaRPr/>
          </a:p>
        </p:txBody>
      </p:sp>
      <p:sp>
        <p:nvSpPr>
          <p:cNvPr id="411" name="Google Shape;411;p55"/>
          <p:cNvSpPr txBox="1">
            <a:spLocks noGrp="1"/>
          </p:cNvSpPr>
          <p:nvPr>
            <p:ph type="title"/>
          </p:nvPr>
        </p:nvSpPr>
        <p:spPr>
          <a:xfrm>
            <a:off x="575733" y="231733"/>
            <a:ext cx="7521200" cy="746800"/>
          </a:xfrm>
          <a:prstGeom prst="rect">
            <a:avLst/>
          </a:prstGeom>
          <a:noFill/>
          <a:ln>
            <a:noFill/>
          </a:ln>
        </p:spPr>
        <p:txBody>
          <a:bodyPr spcFirstLastPara="1" vert="horz" wrap="square" lIns="0" tIns="0" rIns="0" bIns="0" rtlCol="0" anchor="t" anchorCtr="0">
            <a:noAutofit/>
          </a:bodyPr>
          <a:lstStyle/>
          <a:p>
            <a:r>
              <a:rPr lang="tr-TR" sz="5333">
                <a:solidFill>
                  <a:srgbClr val="741B47"/>
                </a:solidFill>
                <a:latin typeface="Raleway Medium"/>
                <a:ea typeface="Raleway Medium"/>
                <a:cs typeface="Raleway Medium"/>
                <a:sym typeface="Raleway Medium"/>
              </a:rPr>
              <a:t>Server Applications</a:t>
            </a:r>
            <a:endParaRPr sz="5333">
              <a:solidFill>
                <a:srgbClr val="419DD3"/>
              </a:solidFill>
              <a:latin typeface="Raleway Medium"/>
              <a:ea typeface="Raleway Medium"/>
              <a:cs typeface="Raleway Medium"/>
              <a:sym typeface="Raleway Medium"/>
            </a:endParaRPr>
          </a:p>
        </p:txBody>
      </p:sp>
      <p:pic>
        <p:nvPicPr>
          <p:cNvPr id="412" name="Google Shape;412;p55" descr="Image result for apache web server"/>
          <p:cNvPicPr preferRelativeResize="0"/>
          <p:nvPr/>
        </p:nvPicPr>
        <p:blipFill rotWithShape="1">
          <a:blip r:embed="rId3">
            <a:alphaModFix/>
          </a:blip>
          <a:srcRect/>
          <a:stretch/>
        </p:blipFill>
        <p:spPr>
          <a:xfrm>
            <a:off x="6294701" y="1303867"/>
            <a:ext cx="2085367" cy="1167800"/>
          </a:xfrm>
          <a:prstGeom prst="rect">
            <a:avLst/>
          </a:prstGeom>
          <a:noFill/>
          <a:ln>
            <a:noFill/>
          </a:ln>
        </p:spPr>
      </p:pic>
      <p:pic>
        <p:nvPicPr>
          <p:cNvPr id="413" name="Google Shape;413;p55" descr="Image result for nginx web server"/>
          <p:cNvPicPr preferRelativeResize="0"/>
          <p:nvPr/>
        </p:nvPicPr>
        <p:blipFill rotWithShape="1">
          <a:blip r:embed="rId4">
            <a:alphaModFix/>
          </a:blip>
          <a:srcRect/>
          <a:stretch/>
        </p:blipFill>
        <p:spPr>
          <a:xfrm>
            <a:off x="4928184" y="3207032"/>
            <a:ext cx="1167800" cy="1167800"/>
          </a:xfrm>
          <a:prstGeom prst="rect">
            <a:avLst/>
          </a:prstGeom>
          <a:noFill/>
          <a:ln>
            <a:noFill/>
          </a:ln>
        </p:spPr>
      </p:pic>
      <p:pic>
        <p:nvPicPr>
          <p:cNvPr id="414" name="Google Shape;414;p55" descr="Image result for mysql"/>
          <p:cNvPicPr preferRelativeResize="0"/>
          <p:nvPr/>
        </p:nvPicPr>
        <p:blipFill rotWithShape="1">
          <a:blip r:embed="rId5">
            <a:alphaModFix/>
          </a:blip>
          <a:srcRect/>
          <a:stretch/>
        </p:blipFill>
        <p:spPr>
          <a:xfrm>
            <a:off x="9018600" y="2572034"/>
            <a:ext cx="1512533" cy="1512533"/>
          </a:xfrm>
          <a:prstGeom prst="rect">
            <a:avLst/>
          </a:prstGeom>
          <a:noFill/>
          <a:ln>
            <a:noFill/>
          </a:ln>
        </p:spPr>
      </p:pic>
      <p:pic>
        <p:nvPicPr>
          <p:cNvPr id="415" name="Google Shape;415;p55" descr="Image result for samba software"/>
          <p:cNvPicPr preferRelativeResize="0"/>
          <p:nvPr/>
        </p:nvPicPr>
        <p:blipFill rotWithShape="1">
          <a:blip r:embed="rId6">
            <a:alphaModFix/>
          </a:blip>
          <a:srcRect/>
          <a:stretch/>
        </p:blipFill>
        <p:spPr>
          <a:xfrm>
            <a:off x="2072718" y="5180532"/>
            <a:ext cx="1590583" cy="746800"/>
          </a:xfrm>
          <a:prstGeom prst="rect">
            <a:avLst/>
          </a:prstGeom>
          <a:noFill/>
          <a:ln>
            <a:noFill/>
          </a:ln>
        </p:spPr>
      </p:pic>
      <p:pic>
        <p:nvPicPr>
          <p:cNvPr id="416" name="Google Shape;416;p55" descr="Image result for owncloud"/>
          <p:cNvPicPr preferRelativeResize="0"/>
          <p:nvPr/>
        </p:nvPicPr>
        <p:blipFill rotWithShape="1">
          <a:blip r:embed="rId7">
            <a:alphaModFix/>
          </a:blip>
          <a:srcRect/>
          <a:stretch/>
        </p:blipFill>
        <p:spPr>
          <a:xfrm>
            <a:off x="7261527" y="4970033"/>
            <a:ext cx="2365207" cy="1167800"/>
          </a:xfrm>
          <a:prstGeom prst="rect">
            <a:avLst/>
          </a:prstGeom>
          <a:noFill/>
          <a:ln>
            <a:noFill/>
          </a:ln>
        </p:spPr>
      </p:pic>
      <p:sp>
        <p:nvSpPr>
          <p:cNvPr id="417" name="Google Shape;417;p55"/>
          <p:cNvSpPr txBox="1"/>
          <p:nvPr/>
        </p:nvSpPr>
        <p:spPr>
          <a:xfrm>
            <a:off x="788567" y="1791300"/>
            <a:ext cx="4577600" cy="3074000"/>
          </a:xfrm>
          <a:prstGeom prst="rect">
            <a:avLst/>
          </a:prstGeom>
          <a:noFill/>
          <a:ln>
            <a:noFill/>
          </a:ln>
        </p:spPr>
        <p:txBody>
          <a:bodyPr spcFirstLastPara="1" wrap="square" lIns="121900" tIns="121900" rIns="121900" bIns="121900" anchor="t" anchorCtr="0">
            <a:noAutofit/>
          </a:bodyPr>
          <a:lstStyle/>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8"/>
              </a:rPr>
              <a:t>Apache Web Server</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9"/>
              </a:rPr>
              <a:t>NGINX</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10"/>
              </a:rPr>
              <a:t>MySQL</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11"/>
              </a:rPr>
              <a:t>Samba</a:t>
            </a:r>
            <a:endParaRPr sz="3200">
              <a:solidFill>
                <a:srgbClr val="1D1F28"/>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3200" u="sng">
                <a:solidFill>
                  <a:schemeClr val="hlink"/>
                </a:solidFill>
                <a:latin typeface="Raleway SemiBold"/>
                <a:ea typeface="Raleway SemiBold"/>
                <a:cs typeface="Raleway SemiBold"/>
                <a:sym typeface="Raleway SemiBold"/>
                <a:hlinkClick r:id="rId12"/>
              </a:rPr>
              <a:t>ownCloud</a:t>
            </a:r>
            <a:endParaRPr sz="3200">
              <a:solidFill>
                <a:srgbClr val="1D1F28"/>
              </a:solidFill>
              <a:latin typeface="Raleway SemiBold"/>
              <a:ea typeface="Raleway SemiBold"/>
              <a:cs typeface="Raleway SemiBold"/>
              <a:sym typeface="Raleway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6"/>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42</a:t>
            </a:fld>
            <a:endParaRPr/>
          </a:p>
        </p:txBody>
      </p:sp>
      <p:sp>
        <p:nvSpPr>
          <p:cNvPr id="423" name="Google Shape;423;p56"/>
          <p:cNvSpPr txBox="1"/>
          <p:nvPr/>
        </p:nvSpPr>
        <p:spPr>
          <a:xfrm>
            <a:off x="575732" y="231733"/>
            <a:ext cx="9706800" cy="716400"/>
          </a:xfrm>
          <a:prstGeom prst="rect">
            <a:avLst/>
          </a:prstGeom>
          <a:noFill/>
          <a:ln>
            <a:noFill/>
          </a:ln>
        </p:spPr>
        <p:txBody>
          <a:bodyPr spcFirstLastPara="1" wrap="square" lIns="0" tIns="0" rIns="0" bIns="0" anchor="t" anchorCtr="0">
            <a:noAutofit/>
          </a:bodyPr>
          <a:lstStyle/>
          <a:p>
            <a:pPr>
              <a:lnSpc>
                <a:spcPct val="80000"/>
              </a:lnSpc>
            </a:pPr>
            <a:r>
              <a:rPr lang="tr-TR" sz="5333">
                <a:solidFill>
                  <a:srgbClr val="741B47"/>
                </a:solidFill>
                <a:latin typeface="Raleway Medium"/>
                <a:ea typeface="Raleway Medium"/>
                <a:cs typeface="Raleway Medium"/>
                <a:sym typeface="Raleway Medium"/>
              </a:rPr>
              <a:t>Package Management Tools</a:t>
            </a:r>
            <a:endParaRPr sz="5333">
              <a:solidFill>
                <a:srgbClr val="741B47"/>
              </a:solidFill>
              <a:latin typeface="Raleway Medium"/>
              <a:ea typeface="Raleway Medium"/>
              <a:cs typeface="Raleway Medium"/>
              <a:sym typeface="Raleway Medium"/>
            </a:endParaRPr>
          </a:p>
        </p:txBody>
      </p:sp>
      <p:sp>
        <p:nvSpPr>
          <p:cNvPr id="424" name="Google Shape;424;p56"/>
          <p:cNvSpPr/>
          <p:nvPr/>
        </p:nvSpPr>
        <p:spPr>
          <a:xfrm>
            <a:off x="450400" y="1203099"/>
            <a:ext cx="10382000" cy="1274800"/>
          </a:xfrm>
          <a:prstGeom prst="rect">
            <a:avLst/>
          </a:prstGeom>
          <a:noFill/>
          <a:ln>
            <a:noFill/>
          </a:ln>
        </p:spPr>
        <p:txBody>
          <a:bodyPr spcFirstLastPara="1" wrap="square" lIns="121900" tIns="60933" rIns="121900" bIns="60933" anchor="t" anchorCtr="0">
            <a:noAutofit/>
          </a:bodyPr>
          <a:lstStyle/>
          <a:p>
            <a:pPr marL="380990" indent="-380990" algn="just">
              <a:buClr>
                <a:srgbClr val="000000"/>
              </a:buClr>
              <a:buSzPts val="1600"/>
              <a:buFont typeface="Arial"/>
              <a:buChar char="•"/>
            </a:pPr>
            <a:r>
              <a:rPr lang="tr-TR" sz="2133">
                <a:solidFill>
                  <a:schemeClr val="dk1"/>
                </a:solidFill>
                <a:latin typeface="Raleway SemiBold"/>
                <a:ea typeface="Raleway SemiBold"/>
                <a:cs typeface="Raleway SemiBold"/>
                <a:sym typeface="Raleway SemiBold"/>
              </a:rPr>
              <a:t>Contemporary distributions of Linux-based operating systems install software in pre-compiled packages, which are archives that contain binaries of software, configuration files, and information about dependencies. </a:t>
            </a:r>
            <a:endParaRPr sz="2133">
              <a:solidFill>
                <a:schemeClr val="dk1"/>
              </a:solidFill>
              <a:latin typeface="Raleway SemiBold"/>
              <a:ea typeface="Raleway SemiBold"/>
              <a:cs typeface="Raleway SemiBold"/>
              <a:sym typeface="Raleway SemiBold"/>
            </a:endParaRPr>
          </a:p>
          <a:p>
            <a:pPr algn="just"/>
            <a:endParaRPr sz="2133">
              <a:solidFill>
                <a:schemeClr val="dk1"/>
              </a:solidFill>
              <a:latin typeface="Raleway SemiBold"/>
              <a:ea typeface="Raleway SemiBold"/>
              <a:cs typeface="Raleway SemiBold"/>
              <a:sym typeface="Raleway SemiBold"/>
            </a:endParaRPr>
          </a:p>
        </p:txBody>
      </p:sp>
      <p:pic>
        <p:nvPicPr>
          <p:cNvPr id="425" name="Google Shape;425;p56"/>
          <p:cNvPicPr preferRelativeResize="0"/>
          <p:nvPr/>
        </p:nvPicPr>
        <p:blipFill>
          <a:blip r:embed="rId3">
            <a:alphaModFix/>
          </a:blip>
          <a:stretch>
            <a:fillRect/>
          </a:stretch>
        </p:blipFill>
        <p:spPr>
          <a:xfrm>
            <a:off x="5874634" y="3058433"/>
            <a:ext cx="5657399" cy="2969251"/>
          </a:xfrm>
          <a:prstGeom prst="rect">
            <a:avLst/>
          </a:prstGeom>
          <a:noFill/>
          <a:ln>
            <a:noFill/>
          </a:ln>
        </p:spPr>
      </p:pic>
      <p:sp>
        <p:nvSpPr>
          <p:cNvPr id="426" name="Google Shape;426;p56"/>
          <p:cNvSpPr/>
          <p:nvPr/>
        </p:nvSpPr>
        <p:spPr>
          <a:xfrm>
            <a:off x="450400" y="3514500"/>
            <a:ext cx="5003200" cy="2262400"/>
          </a:xfrm>
          <a:prstGeom prst="rect">
            <a:avLst/>
          </a:prstGeom>
          <a:noFill/>
          <a:ln>
            <a:noFill/>
          </a:ln>
        </p:spPr>
        <p:txBody>
          <a:bodyPr spcFirstLastPara="1" wrap="square" lIns="121900" tIns="60933" rIns="121900" bIns="60933" anchor="t" anchorCtr="0">
            <a:noAutofit/>
          </a:bodyPr>
          <a:lstStyle/>
          <a:p>
            <a:pPr marL="380990" indent="-448722" algn="just">
              <a:buClr>
                <a:srgbClr val="1D1F28"/>
              </a:buClr>
              <a:buSzPts val="2400"/>
              <a:buFont typeface="Raleway SemiBold"/>
              <a:buChar char="•"/>
            </a:pPr>
            <a:r>
              <a:rPr lang="tr-TR" sz="2133" b="1">
                <a:solidFill>
                  <a:srgbClr val="FF0000"/>
                </a:solidFill>
                <a:latin typeface="Raleway SemiBold"/>
                <a:ea typeface="Raleway SemiBold"/>
                <a:cs typeface="Raleway SemiBold"/>
                <a:sym typeface="Raleway SemiBold"/>
              </a:rPr>
              <a:t>dpkg</a:t>
            </a:r>
            <a:r>
              <a:rPr lang="tr-TR" sz="2133" b="1">
                <a:solidFill>
                  <a:schemeClr val="dk1"/>
                </a:solidFill>
                <a:latin typeface="Raleway SemiBold"/>
                <a:ea typeface="Raleway SemiBold"/>
                <a:cs typeface="Raleway SemiBold"/>
                <a:sym typeface="Raleway SemiBold"/>
              </a:rPr>
              <a:t>: Debian Package Manager</a:t>
            </a:r>
            <a:endParaRPr sz="2133" b="1">
              <a:solidFill>
                <a:schemeClr val="dk1"/>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2133" b="1">
                <a:solidFill>
                  <a:schemeClr val="dk1"/>
                </a:solidFill>
                <a:latin typeface="Raleway SemiBold"/>
                <a:ea typeface="Raleway SemiBold"/>
                <a:cs typeface="Raleway SemiBold"/>
                <a:sym typeface="Raleway SemiBold"/>
              </a:rPr>
              <a:t>apt-get</a:t>
            </a:r>
            <a:endParaRPr sz="1600">
              <a:solidFill>
                <a:schemeClr val="dk1"/>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2133" b="1">
                <a:solidFill>
                  <a:srgbClr val="FF0000"/>
                </a:solidFill>
                <a:latin typeface="Raleway SemiBold"/>
                <a:ea typeface="Raleway SemiBold"/>
                <a:cs typeface="Raleway SemiBold"/>
                <a:sym typeface="Raleway SemiBold"/>
              </a:rPr>
              <a:t>rpm</a:t>
            </a:r>
            <a:r>
              <a:rPr lang="tr-TR" sz="2133" b="1">
                <a:solidFill>
                  <a:schemeClr val="dk1"/>
                </a:solidFill>
                <a:latin typeface="Raleway SemiBold"/>
                <a:ea typeface="Raleway SemiBold"/>
                <a:cs typeface="Raleway SemiBold"/>
                <a:sym typeface="Raleway SemiBold"/>
              </a:rPr>
              <a:t>: Red </a:t>
            </a:r>
            <a:r>
              <a:rPr lang="tr-TR" sz="2133">
                <a:solidFill>
                  <a:srgbClr val="1D1F28"/>
                </a:solidFill>
                <a:latin typeface="Raleway SemiBold"/>
                <a:ea typeface="Raleway SemiBold"/>
                <a:cs typeface="Raleway SemiBold"/>
                <a:sym typeface="Raleway SemiBold"/>
              </a:rPr>
              <a:t>Hat</a:t>
            </a:r>
            <a:r>
              <a:rPr lang="tr-TR" sz="2133" b="1">
                <a:solidFill>
                  <a:schemeClr val="dk1"/>
                </a:solidFill>
                <a:latin typeface="Raleway SemiBold"/>
                <a:ea typeface="Raleway SemiBold"/>
                <a:cs typeface="Raleway SemiBold"/>
                <a:sym typeface="Raleway SemiBold"/>
              </a:rPr>
              <a:t> Package Manager</a:t>
            </a:r>
            <a:endParaRPr sz="2133" b="1">
              <a:solidFill>
                <a:schemeClr val="dk1"/>
              </a:solidFill>
              <a:latin typeface="Raleway SemiBold"/>
              <a:ea typeface="Raleway SemiBold"/>
              <a:cs typeface="Raleway SemiBold"/>
              <a:sym typeface="Raleway SemiBold"/>
            </a:endParaRPr>
          </a:p>
          <a:p>
            <a:pPr marL="380990" indent="-448722" algn="just">
              <a:buClr>
                <a:srgbClr val="1D1F28"/>
              </a:buClr>
              <a:buSzPts val="2400"/>
              <a:buFont typeface="Raleway SemiBold"/>
              <a:buChar char="•"/>
            </a:pPr>
            <a:r>
              <a:rPr lang="tr-TR" sz="2133" b="1">
                <a:solidFill>
                  <a:schemeClr val="dk1"/>
                </a:solidFill>
                <a:latin typeface="Raleway SemiBold"/>
                <a:ea typeface="Raleway SemiBold"/>
                <a:cs typeface="Raleway SemiBold"/>
                <a:sym typeface="Raleway SemiBold"/>
              </a:rPr>
              <a:t>yum: yellowdog updater modified</a:t>
            </a:r>
            <a:endParaRPr sz="2133">
              <a:solidFill>
                <a:schemeClr val="dk1"/>
              </a:solidFill>
              <a:latin typeface="Raleway SemiBold"/>
              <a:ea typeface="Raleway SemiBold"/>
              <a:cs typeface="Raleway SemiBold"/>
              <a:sym typeface="Raleway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p:nvPr/>
        </p:nvSpPr>
        <p:spPr>
          <a:xfrm>
            <a:off x="1260233" y="1518133"/>
            <a:ext cx="10005600" cy="4000000"/>
          </a:xfrm>
          <a:prstGeom prst="rect">
            <a:avLst/>
          </a:prstGeom>
          <a:noFill/>
          <a:ln>
            <a:noFill/>
          </a:ln>
        </p:spPr>
        <p:txBody>
          <a:bodyPr spcFirstLastPara="1" wrap="square" lIns="121900" tIns="121900" rIns="121900" bIns="121900" anchor="ctr" anchorCtr="0">
            <a:noAutofit/>
          </a:bodyPr>
          <a:lstStyle/>
          <a:p>
            <a:pPr>
              <a:lnSpc>
                <a:spcPct val="90000"/>
              </a:lnSpc>
            </a:pPr>
            <a:r>
              <a:rPr lang="tr-TR" sz="4800">
                <a:solidFill>
                  <a:srgbClr val="741B47"/>
                </a:solidFill>
                <a:latin typeface="Raleway Medium"/>
                <a:ea typeface="Raleway Medium"/>
                <a:cs typeface="Raleway Medium"/>
                <a:sym typeface="Raleway Medium"/>
              </a:rPr>
              <a:t>Free Software Foundation (FSF)</a:t>
            </a:r>
            <a:endParaRPr sz="4800">
              <a:solidFill>
                <a:srgbClr val="741B47"/>
              </a:solidFill>
              <a:latin typeface="Raleway Medium"/>
              <a:ea typeface="Raleway Medium"/>
              <a:cs typeface="Raleway Medium"/>
              <a:sym typeface="Raleway Medium"/>
            </a:endParaRPr>
          </a:p>
          <a:p>
            <a:pPr>
              <a:lnSpc>
                <a:spcPct val="90000"/>
              </a:lnSpc>
            </a:pPr>
            <a:endParaRPr sz="4800">
              <a:solidFill>
                <a:srgbClr val="741B47"/>
              </a:solidFill>
              <a:latin typeface="Raleway Medium"/>
              <a:ea typeface="Raleway Medium"/>
              <a:cs typeface="Raleway Medium"/>
              <a:sym typeface="Raleway Medium"/>
            </a:endParaRPr>
          </a:p>
          <a:p>
            <a:pPr>
              <a:lnSpc>
                <a:spcPct val="90000"/>
              </a:lnSpc>
              <a:buClr>
                <a:srgbClr val="000000"/>
              </a:buClr>
              <a:buSzPts val="4800"/>
            </a:pPr>
            <a:r>
              <a:rPr lang="tr-TR" sz="4800">
                <a:solidFill>
                  <a:srgbClr val="741B47"/>
                </a:solidFill>
                <a:latin typeface="Raleway Medium"/>
                <a:ea typeface="Raleway Medium"/>
                <a:cs typeface="Raleway Medium"/>
                <a:sym typeface="Raleway Medium"/>
              </a:rPr>
              <a:t>Open Software Initiative (OSI)</a:t>
            </a:r>
            <a:endParaRPr sz="4800">
              <a:solidFill>
                <a:srgbClr val="741B47"/>
              </a:solidFill>
              <a:latin typeface="Raleway Medium"/>
              <a:ea typeface="Raleway Medium"/>
              <a:cs typeface="Raleway Medium"/>
              <a:sym typeface="Raleway Medium"/>
            </a:endParaRPr>
          </a:p>
        </p:txBody>
      </p:sp>
      <p:pic>
        <p:nvPicPr>
          <p:cNvPr id="432" name="Google Shape;432;p57" descr="Image result for fsf"/>
          <p:cNvPicPr preferRelativeResize="0"/>
          <p:nvPr/>
        </p:nvPicPr>
        <p:blipFill rotWithShape="1">
          <a:blip r:embed="rId3">
            <a:alphaModFix/>
          </a:blip>
          <a:srcRect/>
          <a:stretch/>
        </p:blipFill>
        <p:spPr>
          <a:xfrm>
            <a:off x="8748335" y="-1"/>
            <a:ext cx="3443667" cy="1946400"/>
          </a:xfrm>
          <a:prstGeom prst="rect">
            <a:avLst/>
          </a:prstGeom>
          <a:noFill/>
          <a:ln>
            <a:noFill/>
          </a:ln>
        </p:spPr>
      </p:pic>
      <p:pic>
        <p:nvPicPr>
          <p:cNvPr id="433" name="Google Shape;433;p57" descr="Image result for open source initiative"/>
          <p:cNvPicPr preferRelativeResize="0"/>
          <p:nvPr/>
        </p:nvPicPr>
        <p:blipFill rotWithShape="1">
          <a:blip r:embed="rId4">
            <a:alphaModFix/>
          </a:blip>
          <a:srcRect/>
          <a:stretch/>
        </p:blipFill>
        <p:spPr>
          <a:xfrm>
            <a:off x="9891335" y="4228667"/>
            <a:ext cx="2300667" cy="262933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58"/>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44</a:t>
            </a:fld>
            <a:endParaRPr/>
          </a:p>
        </p:txBody>
      </p:sp>
      <p:sp>
        <p:nvSpPr>
          <p:cNvPr id="439" name="Google Shape;439;p58"/>
          <p:cNvSpPr txBox="1"/>
          <p:nvPr/>
        </p:nvSpPr>
        <p:spPr>
          <a:xfrm>
            <a:off x="575733" y="231733"/>
            <a:ext cx="10264800" cy="716400"/>
          </a:xfrm>
          <a:prstGeom prst="rect">
            <a:avLst/>
          </a:prstGeom>
          <a:noFill/>
          <a:ln>
            <a:noFill/>
          </a:ln>
        </p:spPr>
        <p:txBody>
          <a:bodyPr spcFirstLastPara="1" wrap="square" lIns="0" tIns="0" rIns="0" bIns="0" anchor="t" anchorCtr="0">
            <a:noAutofit/>
          </a:bodyPr>
          <a:lstStyle/>
          <a:p>
            <a:pPr>
              <a:lnSpc>
                <a:spcPct val="80000"/>
              </a:lnSpc>
            </a:pPr>
            <a:r>
              <a:rPr lang="tr-TR" sz="5333">
                <a:solidFill>
                  <a:srgbClr val="741B47"/>
                </a:solidFill>
                <a:latin typeface="Raleway Medium"/>
                <a:ea typeface="Raleway Medium"/>
                <a:cs typeface="Raleway Medium"/>
                <a:sym typeface="Raleway Medium"/>
              </a:rPr>
              <a:t>FSF and OSI</a:t>
            </a:r>
            <a:endParaRPr sz="5333">
              <a:solidFill>
                <a:srgbClr val="741B47"/>
              </a:solidFill>
              <a:latin typeface="Raleway Medium"/>
              <a:ea typeface="Raleway Medium"/>
              <a:cs typeface="Raleway Medium"/>
              <a:sym typeface="Raleway Medium"/>
            </a:endParaRPr>
          </a:p>
        </p:txBody>
      </p:sp>
      <p:sp>
        <p:nvSpPr>
          <p:cNvPr id="440" name="Google Shape;440;p58"/>
          <p:cNvSpPr/>
          <p:nvPr/>
        </p:nvSpPr>
        <p:spPr>
          <a:xfrm>
            <a:off x="718233" y="1521332"/>
            <a:ext cx="7236000" cy="4685200"/>
          </a:xfrm>
          <a:prstGeom prst="rect">
            <a:avLst/>
          </a:prstGeom>
          <a:noFill/>
          <a:ln>
            <a:noFill/>
          </a:ln>
        </p:spPr>
        <p:txBody>
          <a:bodyPr spcFirstLastPara="1" wrap="square" lIns="121900" tIns="60933" rIns="121900" bIns="60933" anchor="t" anchorCtr="0">
            <a:noAutofit/>
          </a:bodyPr>
          <a:lstStyle/>
          <a:p>
            <a:pPr algn="ctr"/>
            <a:r>
              <a:rPr lang="tr-TR" sz="2400" b="1">
                <a:solidFill>
                  <a:schemeClr val="dk1"/>
                </a:solidFill>
                <a:latin typeface="Raleway SemiBold"/>
                <a:ea typeface="Raleway SemiBold"/>
                <a:cs typeface="Raleway SemiBold"/>
                <a:sym typeface="Raleway SemiBold"/>
              </a:rPr>
              <a:t>Free Software Foundation (FSF)</a:t>
            </a:r>
            <a:endParaRPr sz="2400" b="1">
              <a:solidFill>
                <a:schemeClr val="dk1"/>
              </a:solidFill>
              <a:latin typeface="Raleway SemiBold"/>
              <a:ea typeface="Raleway SemiBold"/>
              <a:cs typeface="Raleway SemiBold"/>
              <a:sym typeface="Raleway SemiBold"/>
            </a:endParaRPr>
          </a:p>
          <a:p>
            <a:pPr algn="ctr"/>
            <a:endParaRPr sz="2400" b="1">
              <a:solidFill>
                <a:schemeClr val="dk1"/>
              </a:solidFill>
              <a:latin typeface="Raleway SemiBold"/>
              <a:ea typeface="Raleway SemiBold"/>
              <a:cs typeface="Raleway SemiBold"/>
              <a:sym typeface="Raleway SemiBold"/>
            </a:endParaRPr>
          </a:p>
          <a:p>
            <a:pPr marL="380990" indent="-397923" algn="just">
              <a:buClr>
                <a:srgbClr val="000000"/>
              </a:buClr>
              <a:buSzPts val="1800"/>
              <a:buFont typeface="Arial"/>
              <a:buChar char="•"/>
            </a:pPr>
            <a:r>
              <a:rPr lang="tr-TR" sz="2400">
                <a:solidFill>
                  <a:schemeClr val="dk1"/>
                </a:solidFill>
                <a:latin typeface="Raleway SemiBold"/>
                <a:ea typeface="Raleway SemiBold"/>
                <a:cs typeface="Raleway SemiBold"/>
                <a:sym typeface="Raleway SemiBold"/>
              </a:rPr>
              <a:t>The Free Software Foundation (FSF) is a nonprofit organization with a worldwide mission to promote computer user freedom. </a:t>
            </a:r>
            <a:endParaRPr sz="2400"/>
          </a:p>
          <a:p>
            <a:pPr algn="just"/>
            <a:endParaRPr sz="2400">
              <a:solidFill>
                <a:schemeClr val="dk1"/>
              </a:solidFill>
              <a:latin typeface="Raleway SemiBold"/>
              <a:ea typeface="Raleway SemiBold"/>
              <a:cs typeface="Raleway SemiBold"/>
              <a:sym typeface="Raleway SemiBold"/>
            </a:endParaRPr>
          </a:p>
          <a:p>
            <a:pPr marL="380990" indent="-397923" algn="just">
              <a:buClr>
                <a:srgbClr val="000000"/>
              </a:buClr>
              <a:buSzPts val="1800"/>
              <a:buFont typeface="Arial"/>
              <a:buChar char="•"/>
            </a:pPr>
            <a:r>
              <a:rPr lang="tr-TR" sz="2400">
                <a:solidFill>
                  <a:schemeClr val="dk1"/>
                </a:solidFill>
                <a:latin typeface="Raleway SemiBold"/>
                <a:ea typeface="Raleway SemiBold"/>
                <a:cs typeface="Raleway SemiBold"/>
                <a:sym typeface="Raleway SemiBold"/>
              </a:rPr>
              <a:t>The FSF  is working to secure freedom for computer users by promoting the development and use of free software and documentation.</a:t>
            </a:r>
            <a:endParaRPr sz="2400"/>
          </a:p>
        </p:txBody>
      </p:sp>
      <p:pic>
        <p:nvPicPr>
          <p:cNvPr id="441" name="Google Shape;441;p58" descr="Image result for fsf"/>
          <p:cNvPicPr preferRelativeResize="0"/>
          <p:nvPr/>
        </p:nvPicPr>
        <p:blipFill rotWithShape="1">
          <a:blip r:embed="rId3">
            <a:alphaModFix/>
          </a:blip>
          <a:srcRect/>
          <a:stretch/>
        </p:blipFill>
        <p:spPr>
          <a:xfrm>
            <a:off x="8201145" y="2355851"/>
            <a:ext cx="3797300" cy="2146300"/>
          </a:xfrm>
          <a:prstGeom prst="rect">
            <a:avLst/>
          </a:prstGeom>
          <a:noFill/>
          <a:ln>
            <a:noFill/>
          </a:ln>
        </p:spPr>
      </p:pic>
      <p:sp>
        <p:nvSpPr>
          <p:cNvPr id="442" name="Google Shape;442;p58"/>
          <p:cNvSpPr txBox="1"/>
          <p:nvPr/>
        </p:nvSpPr>
        <p:spPr>
          <a:xfrm>
            <a:off x="4126533" y="6030067"/>
            <a:ext cx="3163200" cy="716400"/>
          </a:xfrm>
          <a:prstGeom prst="rect">
            <a:avLst/>
          </a:prstGeom>
          <a:noFill/>
          <a:ln>
            <a:noFill/>
          </a:ln>
        </p:spPr>
        <p:txBody>
          <a:bodyPr spcFirstLastPara="1" wrap="square" lIns="121900" tIns="121900" rIns="121900" bIns="121900" anchor="t" anchorCtr="0">
            <a:noAutofit/>
          </a:bodyPr>
          <a:lstStyle/>
          <a:p>
            <a:pPr algn="ctr"/>
            <a:r>
              <a:rPr lang="tr-TR" sz="2400" u="sng">
                <a:solidFill>
                  <a:schemeClr val="accent2"/>
                </a:solidFill>
                <a:hlinkClick r:id="rId4">
                  <a:extLst>
                    <a:ext uri="{A12FA001-AC4F-418D-AE19-62706E023703}">
                      <ahyp:hlinkClr xmlns:ahyp="http://schemas.microsoft.com/office/drawing/2018/hyperlinkcolor" val="tx"/>
                    </a:ext>
                  </a:extLst>
                </a:hlinkClick>
              </a:rPr>
              <a:t>https://www.fsf.org/</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9"/>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45</a:t>
            </a:fld>
            <a:endParaRPr/>
          </a:p>
        </p:txBody>
      </p:sp>
      <p:sp>
        <p:nvSpPr>
          <p:cNvPr id="448" name="Google Shape;448;p59"/>
          <p:cNvSpPr txBox="1"/>
          <p:nvPr/>
        </p:nvSpPr>
        <p:spPr>
          <a:xfrm>
            <a:off x="575733" y="231733"/>
            <a:ext cx="10264800" cy="716400"/>
          </a:xfrm>
          <a:prstGeom prst="rect">
            <a:avLst/>
          </a:prstGeom>
          <a:noFill/>
          <a:ln>
            <a:noFill/>
          </a:ln>
        </p:spPr>
        <p:txBody>
          <a:bodyPr spcFirstLastPara="1" wrap="square" lIns="0" tIns="0" rIns="0" bIns="0" anchor="t" anchorCtr="0">
            <a:noAutofit/>
          </a:bodyPr>
          <a:lstStyle/>
          <a:p>
            <a:pPr>
              <a:lnSpc>
                <a:spcPct val="80000"/>
              </a:lnSpc>
            </a:pPr>
            <a:r>
              <a:rPr lang="tr-TR" sz="5333">
                <a:solidFill>
                  <a:srgbClr val="741B47"/>
                </a:solidFill>
                <a:latin typeface="Raleway Medium"/>
                <a:ea typeface="Raleway Medium"/>
                <a:cs typeface="Raleway Medium"/>
                <a:sym typeface="Raleway Medium"/>
              </a:rPr>
              <a:t>FSF and OSI</a:t>
            </a:r>
            <a:endParaRPr sz="5333">
              <a:solidFill>
                <a:srgbClr val="741B47"/>
              </a:solidFill>
              <a:latin typeface="Raleway Medium"/>
              <a:ea typeface="Raleway Medium"/>
              <a:cs typeface="Raleway Medium"/>
              <a:sym typeface="Raleway Medium"/>
            </a:endParaRPr>
          </a:p>
        </p:txBody>
      </p:sp>
      <p:sp>
        <p:nvSpPr>
          <p:cNvPr id="449" name="Google Shape;449;p59"/>
          <p:cNvSpPr/>
          <p:nvPr/>
        </p:nvSpPr>
        <p:spPr>
          <a:xfrm>
            <a:off x="761367" y="1691400"/>
            <a:ext cx="7236000" cy="3475200"/>
          </a:xfrm>
          <a:prstGeom prst="rect">
            <a:avLst/>
          </a:prstGeom>
          <a:noFill/>
          <a:ln>
            <a:noFill/>
          </a:ln>
        </p:spPr>
        <p:txBody>
          <a:bodyPr spcFirstLastPara="1" wrap="square" lIns="121900" tIns="60933" rIns="121900" bIns="60933" anchor="t" anchorCtr="0">
            <a:noAutofit/>
          </a:bodyPr>
          <a:lstStyle/>
          <a:p>
            <a:pPr algn="ctr"/>
            <a:r>
              <a:rPr lang="tr-TR" sz="2400" b="1">
                <a:solidFill>
                  <a:schemeClr val="dk1"/>
                </a:solidFill>
                <a:latin typeface="Raleway SemiBold"/>
                <a:ea typeface="Raleway SemiBold"/>
                <a:cs typeface="Raleway SemiBold"/>
                <a:sym typeface="Raleway SemiBold"/>
              </a:rPr>
              <a:t>Open Source Initiative (OSI)</a:t>
            </a:r>
            <a:endParaRPr sz="2400" b="1">
              <a:solidFill>
                <a:schemeClr val="dk1"/>
              </a:solidFill>
              <a:latin typeface="Raleway SemiBold"/>
              <a:ea typeface="Raleway SemiBold"/>
              <a:cs typeface="Raleway SemiBold"/>
              <a:sym typeface="Raleway SemiBold"/>
            </a:endParaRPr>
          </a:p>
          <a:p>
            <a:pPr algn="ctr"/>
            <a:endParaRPr sz="2400" b="1">
              <a:solidFill>
                <a:schemeClr val="dk1"/>
              </a:solidFill>
              <a:latin typeface="Raleway SemiBold"/>
              <a:ea typeface="Raleway SemiBold"/>
              <a:cs typeface="Raleway SemiBold"/>
              <a:sym typeface="Raleway SemiBold"/>
            </a:endParaRPr>
          </a:p>
          <a:p>
            <a:pPr marL="380990" indent="-397923" algn="just">
              <a:buClr>
                <a:srgbClr val="000000"/>
              </a:buClr>
              <a:buSzPts val="1800"/>
              <a:buFont typeface="Arial"/>
              <a:buChar char="•"/>
            </a:pPr>
            <a:r>
              <a:rPr lang="tr-TR" sz="2400">
                <a:solidFill>
                  <a:schemeClr val="dk1"/>
                </a:solidFill>
                <a:latin typeface="Raleway SemiBold"/>
                <a:ea typeface="Raleway SemiBold"/>
                <a:cs typeface="Raleway SemiBold"/>
                <a:sym typeface="Raleway SemiBold"/>
              </a:rPr>
              <a:t>The Open Source Initiative (OSI) is a non-profit organization dedicated to the promotion of open-source software. </a:t>
            </a:r>
            <a:endParaRPr sz="2400">
              <a:solidFill>
                <a:schemeClr val="dk1"/>
              </a:solidFill>
              <a:latin typeface="Raleway SemiBold"/>
              <a:ea typeface="Raleway SemiBold"/>
              <a:cs typeface="Raleway SemiBold"/>
              <a:sym typeface="Raleway SemiBold"/>
            </a:endParaRPr>
          </a:p>
          <a:p>
            <a:pPr marL="380990" indent="-245527" algn="just">
              <a:buClr>
                <a:srgbClr val="000000"/>
              </a:buClr>
              <a:buSzPts val="1600"/>
            </a:pPr>
            <a:endParaRPr sz="2400">
              <a:solidFill>
                <a:schemeClr val="dk1"/>
              </a:solidFill>
              <a:latin typeface="Raleway SemiBold"/>
              <a:ea typeface="Raleway SemiBold"/>
              <a:cs typeface="Raleway SemiBold"/>
              <a:sym typeface="Raleway SemiBold"/>
            </a:endParaRPr>
          </a:p>
          <a:p>
            <a:pPr marL="380990" indent="-397923" algn="just">
              <a:buClr>
                <a:srgbClr val="000000"/>
              </a:buClr>
              <a:buSzPts val="1800"/>
              <a:buFont typeface="Arial"/>
              <a:buChar char="•"/>
            </a:pPr>
            <a:r>
              <a:rPr lang="tr-TR" sz="2400">
                <a:solidFill>
                  <a:schemeClr val="dk1"/>
                </a:solidFill>
                <a:latin typeface="Raleway SemiBold"/>
                <a:ea typeface="Raleway SemiBold"/>
                <a:cs typeface="Raleway SemiBold"/>
                <a:sym typeface="Raleway SemiBold"/>
              </a:rPr>
              <a:t>OSI was founded in 1998 by Bruce Perens and Eric Raymond.</a:t>
            </a:r>
            <a:endParaRPr sz="2400">
              <a:solidFill>
                <a:schemeClr val="dk1"/>
              </a:solidFill>
              <a:latin typeface="Raleway SemiBold"/>
              <a:ea typeface="Raleway SemiBold"/>
              <a:cs typeface="Raleway SemiBold"/>
              <a:sym typeface="Raleway SemiBold"/>
            </a:endParaRPr>
          </a:p>
        </p:txBody>
      </p:sp>
      <p:pic>
        <p:nvPicPr>
          <p:cNvPr id="450" name="Google Shape;450;p59" descr="Image result for open source initiative"/>
          <p:cNvPicPr preferRelativeResize="0"/>
          <p:nvPr/>
        </p:nvPicPr>
        <p:blipFill rotWithShape="1">
          <a:blip r:embed="rId3">
            <a:alphaModFix/>
          </a:blip>
          <a:srcRect/>
          <a:stretch/>
        </p:blipFill>
        <p:spPr>
          <a:xfrm>
            <a:off x="8615776" y="1905000"/>
            <a:ext cx="2667000" cy="3048000"/>
          </a:xfrm>
          <a:prstGeom prst="rect">
            <a:avLst/>
          </a:prstGeom>
          <a:noFill/>
          <a:ln>
            <a:noFill/>
          </a:ln>
        </p:spPr>
      </p:pic>
      <p:sp>
        <p:nvSpPr>
          <p:cNvPr id="451" name="Google Shape;451;p59"/>
          <p:cNvSpPr txBox="1"/>
          <p:nvPr/>
        </p:nvSpPr>
        <p:spPr>
          <a:xfrm>
            <a:off x="3893833" y="6020633"/>
            <a:ext cx="5753200" cy="624800"/>
          </a:xfrm>
          <a:prstGeom prst="rect">
            <a:avLst/>
          </a:prstGeom>
          <a:noFill/>
          <a:ln>
            <a:noFill/>
          </a:ln>
        </p:spPr>
        <p:txBody>
          <a:bodyPr spcFirstLastPara="1" wrap="square" lIns="121900" tIns="121900" rIns="121900" bIns="121900" anchor="t" anchorCtr="0">
            <a:noAutofit/>
          </a:bodyPr>
          <a:lstStyle/>
          <a:p>
            <a:r>
              <a:rPr lang="tr-TR" sz="2400" u="sng">
                <a:solidFill>
                  <a:schemeClr val="hlink"/>
                </a:solidFill>
                <a:hlinkClick r:id="rId4"/>
              </a:rPr>
              <a:t>h</a:t>
            </a:r>
            <a:r>
              <a:rPr lang="tr-TR" sz="2400" u="sng">
                <a:solidFill>
                  <a:schemeClr val="accent2"/>
                </a:solidFill>
                <a:hlinkClick r:id="rId5">
                  <a:extLst>
                    <a:ext uri="{A12FA001-AC4F-418D-AE19-62706E023703}">
                      <ahyp:hlinkClr xmlns:ahyp="http://schemas.microsoft.com/office/drawing/2018/hyperlinkcolor" val="tx"/>
                    </a:ext>
                  </a:extLst>
                </a:hlinkClick>
              </a:rPr>
              <a:t>https://opensource.org/</a:t>
            </a:r>
            <a:endParaRPr sz="24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0"/>
          <p:cNvSpPr txBox="1">
            <a:spLocks noGrp="1"/>
          </p:cNvSpPr>
          <p:nvPr>
            <p:ph type="ctrTitle"/>
          </p:nvPr>
        </p:nvSpPr>
        <p:spPr>
          <a:xfrm>
            <a:off x="1589659" y="2125251"/>
            <a:ext cx="5548400" cy="2616000"/>
          </a:xfrm>
          <a:prstGeom prst="rect">
            <a:avLst/>
          </a:prstGeom>
          <a:noFill/>
          <a:ln>
            <a:noFill/>
          </a:ln>
        </p:spPr>
        <p:txBody>
          <a:bodyPr spcFirstLastPara="1" vert="horz" wrap="square" lIns="0" tIns="0" rIns="0" bIns="0" rtlCol="0" anchor="ctr" anchorCtr="0">
            <a:noAutofit/>
          </a:bodyPr>
          <a:lstStyle/>
          <a:p>
            <a:r>
              <a:rPr lang="tr-TR">
                <a:solidFill>
                  <a:srgbClr val="741B47"/>
                </a:solidFill>
                <a:latin typeface="Raleway Medium"/>
                <a:ea typeface="Raleway Medium"/>
                <a:cs typeface="Raleway Medium"/>
                <a:sym typeface="Raleway Medium"/>
              </a:rPr>
              <a:t>Open-Source Software and Licensing</a:t>
            </a:r>
            <a:endParaRPr>
              <a:solidFill>
                <a:srgbClr val="741B47"/>
              </a:solidFill>
              <a:latin typeface="Raleway Medium"/>
              <a:ea typeface="Raleway Medium"/>
              <a:cs typeface="Raleway Medium"/>
              <a:sym typeface="Raleway Medium"/>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1"/>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47</a:t>
            </a:fld>
            <a:endParaRPr/>
          </a:p>
        </p:txBody>
      </p:sp>
      <p:sp>
        <p:nvSpPr>
          <p:cNvPr id="462" name="Google Shape;462;p61"/>
          <p:cNvSpPr txBox="1">
            <a:spLocks noGrp="1"/>
          </p:cNvSpPr>
          <p:nvPr>
            <p:ph type="title"/>
          </p:nvPr>
        </p:nvSpPr>
        <p:spPr>
          <a:xfrm>
            <a:off x="575733" y="231733"/>
            <a:ext cx="7521200" cy="746800"/>
          </a:xfrm>
          <a:prstGeom prst="rect">
            <a:avLst/>
          </a:prstGeom>
          <a:noFill/>
          <a:ln>
            <a:noFill/>
          </a:ln>
        </p:spPr>
        <p:txBody>
          <a:bodyPr spcFirstLastPara="1" vert="horz" wrap="square" lIns="0" tIns="0" rIns="0" bIns="0" rtlCol="0" anchor="t" anchorCtr="0">
            <a:noAutofit/>
          </a:bodyPr>
          <a:lstStyle/>
          <a:p>
            <a:r>
              <a:rPr lang="tr-TR" sz="5333">
                <a:solidFill>
                  <a:srgbClr val="741B47"/>
                </a:solidFill>
                <a:latin typeface="Raleway Medium"/>
                <a:ea typeface="Raleway Medium"/>
                <a:cs typeface="Raleway Medium"/>
                <a:sym typeface="Raleway Medium"/>
              </a:rPr>
              <a:t>Open-source Licensing</a:t>
            </a:r>
            <a:endParaRPr sz="5333">
              <a:solidFill>
                <a:srgbClr val="419DD3"/>
              </a:solidFill>
              <a:latin typeface="Raleway Medium"/>
              <a:ea typeface="Raleway Medium"/>
              <a:cs typeface="Raleway Medium"/>
              <a:sym typeface="Raleway Medium"/>
            </a:endParaRPr>
          </a:p>
        </p:txBody>
      </p:sp>
      <p:sp>
        <p:nvSpPr>
          <p:cNvPr id="463" name="Google Shape;463;p61"/>
          <p:cNvSpPr/>
          <p:nvPr/>
        </p:nvSpPr>
        <p:spPr>
          <a:xfrm>
            <a:off x="816905" y="1875277"/>
            <a:ext cx="8831600" cy="1764400"/>
          </a:xfrm>
          <a:prstGeom prst="rect">
            <a:avLst/>
          </a:prstGeom>
          <a:noFill/>
          <a:ln>
            <a:noFill/>
          </a:ln>
        </p:spPr>
        <p:txBody>
          <a:bodyPr spcFirstLastPara="1" wrap="square" lIns="121900" tIns="60933" rIns="121900" bIns="60933" anchor="t" anchorCtr="0">
            <a:noAutofit/>
          </a:bodyPr>
          <a:lstStyle/>
          <a:p>
            <a:pPr algn="just"/>
            <a:r>
              <a:rPr lang="tr-TR" sz="2133">
                <a:solidFill>
                  <a:schemeClr val="dk1"/>
                </a:solidFill>
                <a:latin typeface="Raleway SemiBold"/>
                <a:ea typeface="Raleway SemiBold"/>
                <a:cs typeface="Raleway SemiBold"/>
                <a:sym typeface="Raleway SemiBold"/>
              </a:rPr>
              <a:t>Open source licenses are licenses that comply with the Open Source Definition — in brief, they allow the software to be freely used, modified, and shared. To be approved by the Open Source Initiative (also known as the OSI), a license must go through the Open Source Initiative's license review process.</a:t>
            </a:r>
            <a:endParaRPr sz="2133">
              <a:solidFill>
                <a:schemeClr val="dk1"/>
              </a:solidFill>
              <a:latin typeface="Raleway SemiBold"/>
              <a:ea typeface="Raleway SemiBold"/>
              <a:cs typeface="Raleway SemiBold"/>
              <a:sym typeface="Raleway SemiBold"/>
            </a:endParaRPr>
          </a:p>
        </p:txBody>
      </p:sp>
      <p:sp>
        <p:nvSpPr>
          <p:cNvPr id="464" name="Google Shape;464;p61"/>
          <p:cNvSpPr txBox="1"/>
          <p:nvPr/>
        </p:nvSpPr>
        <p:spPr>
          <a:xfrm>
            <a:off x="8723777" y="1661677"/>
            <a:ext cx="2015200" cy="2191600"/>
          </a:xfrm>
          <a:prstGeom prst="rect">
            <a:avLst/>
          </a:prstGeom>
          <a:noFill/>
          <a:ln>
            <a:noFill/>
          </a:ln>
        </p:spPr>
        <p:txBody>
          <a:bodyPr spcFirstLastPara="1" wrap="square" lIns="121900" tIns="121900" rIns="121900" bIns="121900" anchor="ctr" anchorCtr="0">
            <a:noAutofit/>
          </a:bodyPr>
          <a:lstStyle/>
          <a:p>
            <a:endParaRPr sz="2400"/>
          </a:p>
        </p:txBody>
      </p:sp>
      <p:pic>
        <p:nvPicPr>
          <p:cNvPr id="465" name="Google Shape;465;p61"/>
          <p:cNvPicPr preferRelativeResize="0"/>
          <p:nvPr/>
        </p:nvPicPr>
        <p:blipFill>
          <a:blip r:embed="rId3">
            <a:alphaModFix/>
          </a:blip>
          <a:stretch>
            <a:fillRect/>
          </a:stretch>
        </p:blipFill>
        <p:spPr>
          <a:xfrm>
            <a:off x="7178543" y="3853267"/>
            <a:ext cx="4456356" cy="24757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2"/>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48</a:t>
            </a:fld>
            <a:endParaRPr/>
          </a:p>
        </p:txBody>
      </p:sp>
      <p:sp>
        <p:nvSpPr>
          <p:cNvPr id="471" name="Google Shape;471;p62"/>
          <p:cNvSpPr/>
          <p:nvPr/>
        </p:nvSpPr>
        <p:spPr>
          <a:xfrm>
            <a:off x="718233" y="978367"/>
            <a:ext cx="7521200" cy="4719200"/>
          </a:xfrm>
          <a:prstGeom prst="rect">
            <a:avLst/>
          </a:prstGeom>
          <a:noFill/>
          <a:ln>
            <a:noFill/>
          </a:ln>
        </p:spPr>
        <p:txBody>
          <a:bodyPr spcFirstLastPara="1" wrap="square" lIns="121900" tIns="60933" rIns="121900" bIns="60933" anchor="t" anchorCtr="0">
            <a:noAutofit/>
          </a:bodyPr>
          <a:lstStyle/>
          <a:p>
            <a:pPr algn="ctr"/>
            <a:r>
              <a:rPr lang="tr-TR" sz="2133" b="1">
                <a:solidFill>
                  <a:schemeClr val="dk1"/>
                </a:solidFill>
                <a:latin typeface="Raleway SemiBold"/>
                <a:ea typeface="Raleway SemiBold"/>
                <a:cs typeface="Raleway SemiBold"/>
                <a:sym typeface="Raleway SemiBold"/>
              </a:rPr>
              <a:t>Popular Licenses</a:t>
            </a:r>
            <a:endParaRPr sz="2133" b="1">
              <a:solidFill>
                <a:schemeClr val="dk1"/>
              </a:solidFill>
              <a:latin typeface="Raleway SemiBold"/>
              <a:ea typeface="Raleway SemiBold"/>
              <a:cs typeface="Raleway SemiBold"/>
              <a:sym typeface="Raleway SemiBold"/>
            </a:endParaRPr>
          </a:p>
          <a:p>
            <a:pPr algn="ctr"/>
            <a:endParaRPr sz="2133" b="1">
              <a:solidFill>
                <a:schemeClr val="dk1"/>
              </a:solidFill>
              <a:latin typeface="Raleway SemiBold"/>
              <a:ea typeface="Raleway SemiBold"/>
              <a:cs typeface="Raleway SemiBold"/>
              <a:sym typeface="Raleway SemiBold"/>
            </a:endParaRPr>
          </a:p>
          <a:p>
            <a:pPr algn="just"/>
            <a:r>
              <a:rPr lang="tr-TR" sz="2133">
                <a:solidFill>
                  <a:schemeClr val="dk1"/>
                </a:solidFill>
                <a:latin typeface="Raleway SemiBold"/>
                <a:ea typeface="Raleway SemiBold"/>
                <a:cs typeface="Raleway SemiBold"/>
                <a:sym typeface="Raleway SemiBold"/>
              </a:rPr>
              <a:t>The following OSI-approved licenses are popular, widely used, or have strong communities:</a:t>
            </a:r>
            <a:endParaRPr sz="2133">
              <a:solidFill>
                <a:schemeClr val="dk1"/>
              </a:solidFill>
              <a:latin typeface="Raleway SemiBold"/>
              <a:ea typeface="Raleway SemiBold"/>
              <a:cs typeface="Raleway SemiBold"/>
              <a:sym typeface="Raleway SemiBold"/>
            </a:endParaRPr>
          </a:p>
          <a:p>
            <a:pPr algn="just"/>
            <a:endParaRPr sz="2133">
              <a:solidFill>
                <a:schemeClr val="dk1"/>
              </a:solidFill>
              <a:latin typeface="Raleway SemiBold"/>
              <a:ea typeface="Raleway SemiBold"/>
              <a:cs typeface="Raleway SemiBold"/>
              <a:sym typeface="Raleway SemiBold"/>
            </a:endParaRPr>
          </a:p>
          <a:p>
            <a:pPr algn="just"/>
            <a:r>
              <a:rPr lang="tr-TR" sz="2133">
                <a:solidFill>
                  <a:schemeClr val="dk1"/>
                </a:solidFill>
                <a:latin typeface="Raleway SemiBold"/>
                <a:ea typeface="Raleway SemiBold"/>
                <a:cs typeface="Raleway SemiBold"/>
                <a:sym typeface="Raleway SemiBold"/>
              </a:rPr>
              <a:t>- Apache License 2.0</a:t>
            </a:r>
            <a:endParaRPr sz="2400"/>
          </a:p>
          <a:p>
            <a:pPr algn="just"/>
            <a:r>
              <a:rPr lang="tr-TR" sz="2133">
                <a:solidFill>
                  <a:schemeClr val="dk1"/>
                </a:solidFill>
                <a:latin typeface="Raleway SemiBold"/>
                <a:ea typeface="Raleway SemiBold"/>
                <a:cs typeface="Raleway SemiBold"/>
                <a:sym typeface="Raleway SemiBold"/>
              </a:rPr>
              <a:t>- BSD 3-Clause "New" or "Revised" license</a:t>
            </a:r>
            <a:endParaRPr sz="2400"/>
          </a:p>
          <a:p>
            <a:pPr algn="just"/>
            <a:r>
              <a:rPr lang="tr-TR" sz="2133">
                <a:solidFill>
                  <a:schemeClr val="dk1"/>
                </a:solidFill>
                <a:latin typeface="Raleway SemiBold"/>
                <a:ea typeface="Raleway SemiBold"/>
                <a:cs typeface="Raleway SemiBold"/>
                <a:sym typeface="Raleway SemiBold"/>
              </a:rPr>
              <a:t>- BSD 2-Clause "Simplified" or "FreeBSD" license</a:t>
            </a:r>
            <a:endParaRPr sz="2400"/>
          </a:p>
          <a:p>
            <a:pPr algn="just"/>
            <a:r>
              <a:rPr lang="tr-TR" sz="2133">
                <a:solidFill>
                  <a:schemeClr val="dk1"/>
                </a:solidFill>
                <a:latin typeface="Raleway SemiBold"/>
                <a:ea typeface="Raleway SemiBold"/>
                <a:cs typeface="Raleway SemiBold"/>
                <a:sym typeface="Raleway SemiBold"/>
              </a:rPr>
              <a:t>- GNU General Public License (GPL)</a:t>
            </a:r>
            <a:endParaRPr sz="2400"/>
          </a:p>
          <a:p>
            <a:pPr algn="just"/>
            <a:r>
              <a:rPr lang="tr-TR" sz="2133">
                <a:solidFill>
                  <a:schemeClr val="dk1"/>
                </a:solidFill>
                <a:latin typeface="Raleway SemiBold"/>
                <a:ea typeface="Raleway SemiBold"/>
                <a:cs typeface="Raleway SemiBold"/>
                <a:sym typeface="Raleway SemiBold"/>
              </a:rPr>
              <a:t>- GNU Library or "Lesser" General Public License (LGPL)</a:t>
            </a:r>
            <a:endParaRPr sz="2400"/>
          </a:p>
          <a:p>
            <a:pPr algn="just"/>
            <a:r>
              <a:rPr lang="tr-TR" sz="2133">
                <a:solidFill>
                  <a:schemeClr val="dk1"/>
                </a:solidFill>
                <a:latin typeface="Raleway SemiBold"/>
                <a:ea typeface="Raleway SemiBold"/>
                <a:cs typeface="Raleway SemiBold"/>
                <a:sym typeface="Raleway SemiBold"/>
              </a:rPr>
              <a:t>- MIT license</a:t>
            </a:r>
            <a:endParaRPr sz="2400"/>
          </a:p>
          <a:p>
            <a:pPr algn="just"/>
            <a:r>
              <a:rPr lang="tr-TR" sz="2133">
                <a:solidFill>
                  <a:schemeClr val="dk1"/>
                </a:solidFill>
                <a:latin typeface="Raleway SemiBold"/>
                <a:ea typeface="Raleway SemiBold"/>
                <a:cs typeface="Raleway SemiBold"/>
                <a:sym typeface="Raleway SemiBold"/>
              </a:rPr>
              <a:t>- Mozilla Public License 2.0</a:t>
            </a:r>
            <a:endParaRPr sz="2400"/>
          </a:p>
          <a:p>
            <a:pPr algn="just"/>
            <a:r>
              <a:rPr lang="tr-TR" sz="2133">
                <a:solidFill>
                  <a:schemeClr val="dk1"/>
                </a:solidFill>
                <a:latin typeface="Raleway SemiBold"/>
                <a:ea typeface="Raleway SemiBold"/>
                <a:cs typeface="Raleway SemiBold"/>
                <a:sym typeface="Raleway SemiBold"/>
              </a:rPr>
              <a:t>- Common Development and Distribution License</a:t>
            </a:r>
            <a:endParaRPr sz="2400"/>
          </a:p>
          <a:p>
            <a:pPr algn="just"/>
            <a:r>
              <a:rPr lang="tr-TR" sz="2133">
                <a:solidFill>
                  <a:schemeClr val="dk1"/>
                </a:solidFill>
                <a:latin typeface="Raleway SemiBold"/>
                <a:ea typeface="Raleway SemiBold"/>
                <a:cs typeface="Raleway SemiBold"/>
                <a:sym typeface="Raleway SemiBold"/>
              </a:rPr>
              <a:t>- Eclipse Public License version 2.0</a:t>
            </a:r>
            <a:endParaRPr sz="2400"/>
          </a:p>
        </p:txBody>
      </p:sp>
      <p:sp>
        <p:nvSpPr>
          <p:cNvPr id="472" name="Google Shape;472;p62"/>
          <p:cNvSpPr txBox="1">
            <a:spLocks noGrp="1"/>
          </p:cNvSpPr>
          <p:nvPr>
            <p:ph type="title"/>
          </p:nvPr>
        </p:nvSpPr>
        <p:spPr>
          <a:xfrm>
            <a:off x="575733" y="231733"/>
            <a:ext cx="7521200" cy="746800"/>
          </a:xfrm>
          <a:prstGeom prst="rect">
            <a:avLst/>
          </a:prstGeom>
          <a:noFill/>
          <a:ln>
            <a:noFill/>
          </a:ln>
        </p:spPr>
        <p:txBody>
          <a:bodyPr spcFirstLastPara="1" vert="horz" wrap="square" lIns="0" tIns="0" rIns="0" bIns="0" rtlCol="0" anchor="t" anchorCtr="0">
            <a:noAutofit/>
          </a:bodyPr>
          <a:lstStyle/>
          <a:p>
            <a:r>
              <a:rPr lang="tr-TR" sz="5333">
                <a:solidFill>
                  <a:srgbClr val="741B47"/>
                </a:solidFill>
                <a:latin typeface="Raleway Medium"/>
                <a:ea typeface="Raleway Medium"/>
                <a:cs typeface="Raleway Medium"/>
                <a:sym typeface="Raleway Medium"/>
              </a:rPr>
              <a:t>Open-source Licensing</a:t>
            </a:r>
            <a:endParaRPr sz="5333">
              <a:solidFill>
                <a:srgbClr val="419DD3"/>
              </a:solidFill>
              <a:latin typeface="Raleway Medium"/>
              <a:ea typeface="Raleway Medium"/>
              <a:cs typeface="Raleway Medium"/>
              <a:sym typeface="Raleway Medium"/>
            </a:endParaRPr>
          </a:p>
        </p:txBody>
      </p:sp>
      <p:pic>
        <p:nvPicPr>
          <p:cNvPr id="473" name="Google Shape;473;p62"/>
          <p:cNvPicPr preferRelativeResize="0"/>
          <p:nvPr/>
        </p:nvPicPr>
        <p:blipFill>
          <a:blip r:embed="rId3">
            <a:alphaModFix/>
          </a:blip>
          <a:stretch>
            <a:fillRect/>
          </a:stretch>
        </p:blipFill>
        <p:spPr>
          <a:xfrm>
            <a:off x="8096934" y="2309053"/>
            <a:ext cx="3638601" cy="205783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pic>
        <p:nvPicPr>
          <p:cNvPr id="44" name="Google Shape;44;p9"/>
          <p:cNvPicPr preferRelativeResize="0"/>
          <p:nvPr/>
        </p:nvPicPr>
        <p:blipFill rotWithShape="1">
          <a:blip r:embed="rId3">
            <a:alphaModFix/>
          </a:blip>
          <a:srcRect l="37213" r="12444"/>
          <a:stretch/>
        </p:blipFill>
        <p:spPr>
          <a:xfrm>
            <a:off x="537683" y="266500"/>
            <a:ext cx="2165700" cy="2417000"/>
          </a:xfrm>
          <a:prstGeom prst="rect">
            <a:avLst/>
          </a:prstGeom>
          <a:noFill/>
          <a:ln>
            <a:noFill/>
          </a:ln>
        </p:spPr>
      </p:pic>
      <p:sp>
        <p:nvSpPr>
          <p:cNvPr id="45" name="Google Shape;45;p9"/>
          <p:cNvSpPr txBox="1"/>
          <p:nvPr/>
        </p:nvSpPr>
        <p:spPr>
          <a:xfrm>
            <a:off x="2322567" y="2480300"/>
            <a:ext cx="8540400" cy="3854000"/>
          </a:xfrm>
          <a:prstGeom prst="rect">
            <a:avLst/>
          </a:prstGeom>
          <a:noFill/>
          <a:ln>
            <a:noFill/>
          </a:ln>
        </p:spPr>
        <p:txBody>
          <a:bodyPr spcFirstLastPara="1" wrap="square" lIns="0" tIns="0" rIns="0" bIns="0" anchor="ctr" anchorCtr="0">
            <a:noAutofit/>
          </a:bodyPr>
          <a:lstStyle/>
          <a:p>
            <a:pPr algn="ctr">
              <a:lnSpc>
                <a:spcPct val="90000"/>
              </a:lnSpc>
            </a:pPr>
            <a:r>
              <a:rPr lang="en-US" sz="6400">
                <a:solidFill>
                  <a:srgbClr val="741B47"/>
                </a:solidFill>
                <a:latin typeface="Raleway SemiBold"/>
                <a:ea typeface="Raleway SemiBold"/>
                <a:cs typeface="Raleway SemiBold"/>
                <a:sym typeface="Raleway SemiBold"/>
              </a:rPr>
              <a:t>Command Line Basics 1/2</a:t>
            </a:r>
            <a:endParaRPr sz="6400">
              <a:solidFill>
                <a:srgbClr val="741B47"/>
              </a:solidFill>
              <a:latin typeface="Raleway SemiBold"/>
              <a:ea typeface="Raleway SemiBold"/>
              <a:cs typeface="Raleway SemiBold"/>
              <a:sym typeface="Raleway SemiBold"/>
            </a:endParaRPr>
          </a:p>
          <a:p>
            <a:pPr algn="ctr">
              <a:lnSpc>
                <a:spcPct val="90000"/>
              </a:lnSpc>
            </a:pPr>
            <a:endParaRPr sz="6400">
              <a:solidFill>
                <a:srgbClr val="741B47"/>
              </a:solidFill>
              <a:latin typeface="Raleway SemiBold"/>
              <a:ea typeface="Raleway SemiBold"/>
              <a:cs typeface="Raleway SemiBold"/>
              <a:sym typeface="Raleway SemiBold"/>
            </a:endParaRPr>
          </a:p>
          <a:p>
            <a:pPr algn="ctr">
              <a:lnSpc>
                <a:spcPct val="90000"/>
              </a:lnSpc>
            </a:pPr>
            <a:r>
              <a:rPr lang="en-US" sz="3200">
                <a:latin typeface="Raleway SemiBold"/>
                <a:ea typeface="Raleway SemiBold"/>
                <a:cs typeface="Raleway SemiBold"/>
                <a:sym typeface="Raleway SemiBold"/>
              </a:rPr>
              <a:t>Linux Essentials</a:t>
            </a:r>
            <a:endParaRPr sz="3200">
              <a:latin typeface="Raleway SemiBold"/>
              <a:ea typeface="Raleway SemiBold"/>
              <a:cs typeface="Raleway SemiBold"/>
              <a:sym typeface="Raleway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3">
            <a:alphaModFix/>
          </a:blip>
          <a:srcRect l="37213" r="12444"/>
          <a:stretch/>
        </p:blipFill>
        <p:spPr>
          <a:xfrm>
            <a:off x="636150" y="166133"/>
            <a:ext cx="2165700" cy="2417000"/>
          </a:xfrm>
          <a:prstGeom prst="rect">
            <a:avLst/>
          </a:prstGeom>
          <a:noFill/>
          <a:ln>
            <a:noFill/>
          </a:ln>
        </p:spPr>
      </p:pic>
      <p:sp>
        <p:nvSpPr>
          <p:cNvPr id="106" name="Google Shape;106;p18"/>
          <p:cNvSpPr txBox="1"/>
          <p:nvPr/>
        </p:nvSpPr>
        <p:spPr>
          <a:xfrm>
            <a:off x="1916167" y="2277100"/>
            <a:ext cx="8540400" cy="3854000"/>
          </a:xfrm>
          <a:prstGeom prst="rect">
            <a:avLst/>
          </a:prstGeom>
          <a:noFill/>
          <a:ln>
            <a:noFill/>
          </a:ln>
        </p:spPr>
        <p:txBody>
          <a:bodyPr spcFirstLastPara="1" wrap="square" lIns="0" tIns="0" rIns="0" bIns="0" anchor="ctr" anchorCtr="0">
            <a:noAutofit/>
          </a:bodyPr>
          <a:lstStyle/>
          <a:p>
            <a:pPr algn="ctr">
              <a:lnSpc>
                <a:spcPct val="90000"/>
              </a:lnSpc>
            </a:pPr>
            <a:r>
              <a:rPr lang="tr-TR" sz="6400" dirty="0" err="1">
                <a:solidFill>
                  <a:srgbClr val="741B47"/>
                </a:solidFill>
                <a:latin typeface="Raleway SemiBold"/>
                <a:ea typeface="Raleway SemiBold"/>
                <a:cs typeface="Raleway SemiBold"/>
                <a:sym typeface="Raleway SemiBold"/>
              </a:rPr>
              <a:t>Introduction</a:t>
            </a:r>
            <a:r>
              <a:rPr lang="tr-TR" sz="6400" dirty="0">
                <a:solidFill>
                  <a:srgbClr val="741B47"/>
                </a:solidFill>
                <a:latin typeface="Raleway SemiBold"/>
                <a:ea typeface="Raleway SemiBold"/>
                <a:cs typeface="Raleway SemiBold"/>
                <a:sym typeface="Raleway SemiBold"/>
              </a:rPr>
              <a:t> </a:t>
            </a:r>
            <a:r>
              <a:rPr lang="tr-TR" sz="6400" dirty="0" err="1">
                <a:solidFill>
                  <a:srgbClr val="741B47"/>
                </a:solidFill>
                <a:latin typeface="Raleway SemiBold"/>
                <a:ea typeface="Raleway SemiBold"/>
                <a:cs typeface="Raleway SemiBold"/>
                <a:sym typeface="Raleway SemiBold"/>
              </a:rPr>
              <a:t>to</a:t>
            </a:r>
            <a:r>
              <a:rPr lang="tr-TR" sz="6400" dirty="0">
                <a:solidFill>
                  <a:srgbClr val="741B47"/>
                </a:solidFill>
                <a:latin typeface="Raleway SemiBold"/>
                <a:ea typeface="Raleway SemiBold"/>
                <a:cs typeface="Raleway SemiBold"/>
                <a:sym typeface="Raleway SemiBold"/>
              </a:rPr>
              <a:t> Linux</a:t>
            </a:r>
            <a:endParaRPr sz="6400" dirty="0">
              <a:solidFill>
                <a:srgbClr val="741B47"/>
              </a:solidFill>
              <a:latin typeface="Raleway SemiBold"/>
              <a:ea typeface="Raleway SemiBold"/>
              <a:cs typeface="Raleway SemiBold"/>
              <a:sym typeface="Raleway SemiBold"/>
            </a:endParaRPr>
          </a:p>
          <a:p>
            <a:pPr algn="ctr">
              <a:lnSpc>
                <a:spcPct val="90000"/>
              </a:lnSpc>
            </a:pPr>
            <a:endParaRPr sz="6400" dirty="0">
              <a:solidFill>
                <a:srgbClr val="741B47"/>
              </a:solidFill>
              <a:latin typeface="Raleway SemiBold"/>
              <a:ea typeface="Raleway SemiBold"/>
              <a:cs typeface="Raleway SemiBold"/>
              <a:sym typeface="Raleway SemiBold"/>
            </a:endParaRPr>
          </a:p>
          <a:p>
            <a:pPr algn="ctr">
              <a:lnSpc>
                <a:spcPct val="90000"/>
              </a:lnSpc>
            </a:pPr>
            <a:r>
              <a:rPr lang="tr-TR" sz="3200" dirty="0">
                <a:latin typeface="Raleway SemiBold"/>
                <a:ea typeface="Raleway SemiBold"/>
                <a:cs typeface="Raleway SemiBold"/>
                <a:sym typeface="Raleway SemiBold"/>
              </a:rPr>
              <a:t>Linux Essentials</a:t>
            </a:r>
            <a:endParaRPr sz="3200" dirty="0">
              <a:latin typeface="Raleway SemiBold"/>
              <a:ea typeface="Raleway SemiBold"/>
              <a:cs typeface="Raleway SemiBold"/>
              <a:sym typeface="Raleway SemiBold"/>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1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pPr>
              <a:buSzPts val="1200"/>
            </a:pPr>
            <a:fld id="{00000000-1234-1234-1234-123412341234}" type="slidenum">
              <a:rPr lang="en-US"/>
              <a:pPr>
                <a:buSzPts val="1200"/>
              </a:pPr>
              <a:t>50</a:t>
            </a:fld>
            <a:endParaRPr/>
          </a:p>
        </p:txBody>
      </p:sp>
      <p:sp>
        <p:nvSpPr>
          <p:cNvPr id="51" name="Google Shape;51;p10"/>
          <p:cNvSpPr txBox="1"/>
          <p:nvPr/>
        </p:nvSpPr>
        <p:spPr>
          <a:xfrm>
            <a:off x="1635600" y="167200"/>
            <a:ext cx="8920800" cy="872800"/>
          </a:xfrm>
          <a:prstGeom prst="rect">
            <a:avLst/>
          </a:prstGeom>
          <a:noFill/>
          <a:ln>
            <a:noFill/>
          </a:ln>
        </p:spPr>
        <p:txBody>
          <a:bodyPr spcFirstLastPara="1" wrap="square" lIns="0" tIns="0" rIns="0" bIns="0" anchor="b" anchorCtr="0">
            <a:noAutofit/>
          </a:bodyPr>
          <a:lstStyle/>
          <a:p>
            <a:pPr algn="ctr">
              <a:lnSpc>
                <a:spcPct val="80000"/>
              </a:lnSpc>
              <a:buClr>
                <a:schemeClr val="accent2"/>
              </a:buClr>
              <a:buSzPts val="4800"/>
            </a:pPr>
            <a:r>
              <a:rPr lang="en-US" sz="6400">
                <a:solidFill>
                  <a:srgbClr val="741B47"/>
                </a:solidFill>
                <a:latin typeface="Raleway Medium"/>
                <a:ea typeface="Raleway Medium"/>
                <a:cs typeface="Raleway Medium"/>
                <a:sym typeface="Raleway Medium"/>
              </a:rPr>
              <a:t>Table of Contents</a:t>
            </a:r>
            <a:endParaRPr sz="2400"/>
          </a:p>
        </p:txBody>
      </p:sp>
      <p:sp>
        <p:nvSpPr>
          <p:cNvPr id="52" name="Google Shape;52;p10"/>
          <p:cNvSpPr txBox="1"/>
          <p:nvPr/>
        </p:nvSpPr>
        <p:spPr>
          <a:xfrm>
            <a:off x="1805367" y="1770200"/>
            <a:ext cx="8920800" cy="3300000"/>
          </a:xfrm>
          <a:prstGeom prst="rect">
            <a:avLst/>
          </a:prstGeom>
          <a:noFill/>
          <a:ln>
            <a:noFill/>
          </a:ln>
        </p:spPr>
        <p:txBody>
          <a:bodyPr spcFirstLastPara="1" wrap="square" lIns="0" tIns="0" rIns="0" bIns="0" anchor="t" anchorCtr="0">
            <a:noAutofit/>
          </a:bodyPr>
          <a:lstStyle/>
          <a:p>
            <a:pPr>
              <a:lnSpc>
                <a:spcPct val="110000"/>
              </a:lnSpc>
              <a:spcBef>
                <a:spcPts val="800"/>
              </a:spcBef>
            </a:pPr>
            <a:r>
              <a:rPr lang="en-US" sz="4000">
                <a:solidFill>
                  <a:schemeClr val="dk1"/>
                </a:solidFill>
                <a:latin typeface="Raleway"/>
                <a:ea typeface="Raleway"/>
                <a:cs typeface="Raleway"/>
                <a:sym typeface="Raleway"/>
              </a:rPr>
              <a:t>What is SHELL?</a:t>
            </a:r>
            <a:endParaRPr sz="4000">
              <a:solidFill>
                <a:schemeClr val="dk1"/>
              </a:solidFill>
              <a:latin typeface="Raleway"/>
              <a:ea typeface="Raleway"/>
              <a:cs typeface="Raleway"/>
              <a:sym typeface="Raleway"/>
            </a:endParaRPr>
          </a:p>
          <a:p>
            <a:pPr>
              <a:lnSpc>
                <a:spcPct val="110000"/>
              </a:lnSpc>
              <a:spcBef>
                <a:spcPts val="800"/>
              </a:spcBef>
            </a:pPr>
            <a:r>
              <a:rPr lang="en-US" sz="4000">
                <a:solidFill>
                  <a:schemeClr val="dk1"/>
                </a:solidFill>
                <a:latin typeface="Raleway"/>
                <a:ea typeface="Raleway"/>
                <a:cs typeface="Raleway"/>
                <a:sym typeface="Raleway"/>
              </a:rPr>
              <a:t>Basic SHELL Commands </a:t>
            </a:r>
            <a:endParaRPr sz="4000">
              <a:solidFill>
                <a:schemeClr val="dk1"/>
              </a:solidFill>
              <a:latin typeface="Raleway"/>
              <a:ea typeface="Raleway"/>
              <a:cs typeface="Raleway"/>
              <a:sym typeface="Raleway"/>
            </a:endParaRPr>
          </a:p>
          <a:p>
            <a:pPr>
              <a:lnSpc>
                <a:spcPct val="110000"/>
              </a:lnSpc>
              <a:spcBef>
                <a:spcPts val="800"/>
              </a:spcBef>
            </a:pPr>
            <a:r>
              <a:rPr lang="en-US" sz="4000">
                <a:solidFill>
                  <a:schemeClr val="dk1"/>
                </a:solidFill>
                <a:latin typeface="Raleway"/>
                <a:ea typeface="Raleway"/>
                <a:cs typeface="Raleway"/>
                <a:sym typeface="Raleway"/>
              </a:rPr>
              <a:t>Case Sensitivity</a:t>
            </a:r>
            <a:endParaRPr sz="4000">
              <a:solidFill>
                <a:schemeClr val="dk1"/>
              </a:solidFill>
              <a:latin typeface="Raleway"/>
              <a:ea typeface="Raleway"/>
              <a:cs typeface="Raleway"/>
              <a:sym typeface="Raleway"/>
            </a:endParaRPr>
          </a:p>
          <a:p>
            <a:pPr>
              <a:lnSpc>
                <a:spcPct val="110000"/>
              </a:lnSpc>
              <a:spcBef>
                <a:spcPts val="800"/>
              </a:spcBef>
            </a:pPr>
            <a:r>
              <a:rPr lang="en-US" sz="4000">
                <a:solidFill>
                  <a:schemeClr val="dk1"/>
                </a:solidFill>
                <a:latin typeface="Raleway"/>
                <a:ea typeface="Raleway"/>
                <a:cs typeface="Raleway"/>
                <a:sym typeface="Raleway"/>
              </a:rPr>
              <a:t>Simple Globbing</a:t>
            </a:r>
            <a:endParaRPr sz="4000"/>
          </a:p>
          <a:p>
            <a:pPr>
              <a:lnSpc>
                <a:spcPct val="110000"/>
              </a:lnSpc>
              <a:spcBef>
                <a:spcPts val="800"/>
              </a:spcBef>
            </a:pPr>
            <a:endParaRPr sz="4000">
              <a:solidFill>
                <a:schemeClr val="dk1"/>
              </a:solidFill>
              <a:latin typeface="Raleway"/>
              <a:ea typeface="Raleway"/>
              <a:cs typeface="Raleway"/>
              <a:sym typeface="Raleway"/>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1"/>
          <p:cNvSpPr txBox="1">
            <a:spLocks noGrp="1"/>
          </p:cNvSpPr>
          <p:nvPr>
            <p:ph type="ctrTitle"/>
          </p:nvPr>
        </p:nvSpPr>
        <p:spPr>
          <a:xfrm>
            <a:off x="1503600" y="1610031"/>
            <a:ext cx="6235600" cy="2466400"/>
          </a:xfrm>
          <a:prstGeom prst="rect">
            <a:avLst/>
          </a:prstGeom>
          <a:noFill/>
          <a:ln>
            <a:noFill/>
          </a:ln>
        </p:spPr>
        <p:txBody>
          <a:bodyPr spcFirstLastPara="1" vert="horz" wrap="square" lIns="0" tIns="0" rIns="0" bIns="0" rtlCol="0" anchor="b" anchorCtr="0">
            <a:noAutofit/>
          </a:bodyPr>
          <a:lstStyle/>
          <a:p>
            <a:pPr>
              <a:lnSpc>
                <a:spcPct val="115000"/>
              </a:lnSpc>
            </a:pPr>
            <a:r>
              <a:rPr lang="en-US">
                <a:solidFill>
                  <a:srgbClr val="741B47"/>
                </a:solidFill>
              </a:rPr>
              <a:t>What is SHELL?</a:t>
            </a:r>
            <a:endParaRPr>
              <a:solidFill>
                <a:srgbClr val="741B47"/>
              </a:solidFill>
            </a:endParaRPr>
          </a:p>
        </p:txBody>
      </p:sp>
      <p:sp>
        <p:nvSpPr>
          <p:cNvPr id="58" name="Google Shape;58;p11"/>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US" sz="4800" b="1">
                <a:solidFill>
                  <a:schemeClr val="lt1"/>
                </a:solidFill>
                <a:latin typeface="Barlow"/>
                <a:ea typeface="Barlow"/>
                <a:cs typeface="Barlow"/>
                <a:sym typeface="Barlow"/>
              </a:rPr>
              <a:t>1</a:t>
            </a:r>
            <a:endParaRPr sz="4800" b="1">
              <a:solidFill>
                <a:schemeClr val="lt1"/>
              </a:solidFill>
              <a:latin typeface="Barlow"/>
              <a:ea typeface="Barlow"/>
              <a:cs typeface="Barlow"/>
              <a:sym typeface="Barlow"/>
            </a:endParaRPr>
          </a:p>
        </p:txBody>
      </p:sp>
      <p:pic>
        <p:nvPicPr>
          <p:cNvPr id="59" name="Google Shape;59;p11"/>
          <p:cNvPicPr preferRelativeResize="0"/>
          <p:nvPr/>
        </p:nvPicPr>
        <p:blipFill>
          <a:blip r:embed="rId3">
            <a:alphaModFix/>
          </a:blip>
          <a:stretch>
            <a:fillRect/>
          </a:stretch>
        </p:blipFill>
        <p:spPr>
          <a:xfrm>
            <a:off x="8281200" y="1722748"/>
            <a:ext cx="3412501" cy="3412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74"/>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tr-TR"/>
              <a:pPr/>
              <a:t>52</a:t>
            </a:fld>
            <a:endParaRPr/>
          </a:p>
        </p:txBody>
      </p:sp>
      <p:sp>
        <p:nvSpPr>
          <p:cNvPr id="577" name="Google Shape;577;p74"/>
          <p:cNvSpPr txBox="1"/>
          <p:nvPr/>
        </p:nvSpPr>
        <p:spPr>
          <a:xfrm>
            <a:off x="575733" y="231733"/>
            <a:ext cx="10264800" cy="544000"/>
          </a:xfrm>
          <a:prstGeom prst="rect">
            <a:avLst/>
          </a:prstGeom>
          <a:noFill/>
          <a:ln>
            <a:noFill/>
          </a:ln>
        </p:spPr>
        <p:txBody>
          <a:bodyPr spcFirstLastPara="1" wrap="square" lIns="0" tIns="0" rIns="0" bIns="0" anchor="t" anchorCtr="0">
            <a:noAutofit/>
          </a:bodyPr>
          <a:lstStyle/>
          <a:p>
            <a:pPr>
              <a:lnSpc>
                <a:spcPct val="80000"/>
              </a:lnSpc>
            </a:pPr>
            <a:r>
              <a:rPr lang="tr-TR" sz="4000">
                <a:solidFill>
                  <a:srgbClr val="741B47"/>
                </a:solidFill>
                <a:latin typeface="Raleway Medium"/>
                <a:ea typeface="Raleway Medium"/>
                <a:cs typeface="Raleway Medium"/>
                <a:sym typeface="Raleway Medium"/>
              </a:rPr>
              <a:t>Components of Linux</a:t>
            </a:r>
            <a:endParaRPr sz="4000">
              <a:solidFill>
                <a:srgbClr val="741B47"/>
              </a:solidFill>
              <a:latin typeface="Raleway Medium"/>
              <a:ea typeface="Raleway Medium"/>
              <a:cs typeface="Raleway Medium"/>
              <a:sym typeface="Raleway Medium"/>
            </a:endParaRPr>
          </a:p>
        </p:txBody>
      </p:sp>
      <p:pic>
        <p:nvPicPr>
          <p:cNvPr id="578" name="Google Shape;578;p74"/>
          <p:cNvPicPr preferRelativeResize="0"/>
          <p:nvPr/>
        </p:nvPicPr>
        <p:blipFill>
          <a:blip r:embed="rId3">
            <a:alphaModFix/>
          </a:blip>
          <a:stretch>
            <a:fillRect/>
          </a:stretch>
        </p:blipFill>
        <p:spPr>
          <a:xfrm>
            <a:off x="3321633" y="829867"/>
            <a:ext cx="5675867" cy="5675867"/>
          </a:xfrm>
          <a:prstGeom prst="rect">
            <a:avLst/>
          </a:prstGeom>
          <a:noFill/>
          <a:ln>
            <a:noFill/>
          </a:ln>
        </p:spPr>
      </p:pic>
      <p:sp>
        <p:nvSpPr>
          <p:cNvPr id="579" name="Google Shape;579;p74"/>
          <p:cNvSpPr txBox="1"/>
          <p:nvPr/>
        </p:nvSpPr>
        <p:spPr>
          <a:xfrm>
            <a:off x="1549400" y="3276601"/>
            <a:ext cx="914400" cy="553957"/>
          </a:xfrm>
          <a:prstGeom prst="rect">
            <a:avLst/>
          </a:prstGeom>
          <a:solidFill>
            <a:srgbClr val="741B47"/>
          </a:solidFill>
          <a:ln>
            <a:noFill/>
          </a:ln>
        </p:spPr>
        <p:txBody>
          <a:bodyPr spcFirstLastPara="1" wrap="square" lIns="121900" tIns="121900" rIns="121900" bIns="121900" anchor="t" anchorCtr="0">
            <a:spAutoFit/>
          </a:bodyPr>
          <a:lstStyle/>
          <a:p>
            <a:r>
              <a:rPr lang="tr-TR" sz="2000" b="1">
                <a:solidFill>
                  <a:srgbClr val="FFFFFF"/>
                </a:solidFill>
                <a:latin typeface="Barlow"/>
                <a:ea typeface="Barlow"/>
                <a:cs typeface="Barlow"/>
                <a:sym typeface="Barlow"/>
              </a:rPr>
              <a:t>USER</a:t>
            </a:r>
            <a:endParaRPr sz="2400" b="1">
              <a:solidFill>
                <a:srgbClr val="FFFFFF"/>
              </a:solidFill>
              <a:latin typeface="Barlow"/>
              <a:ea typeface="Barlow"/>
              <a:cs typeface="Barlow"/>
              <a:sym typeface="Barlow"/>
            </a:endParaRPr>
          </a:p>
        </p:txBody>
      </p:sp>
      <p:sp>
        <p:nvSpPr>
          <p:cNvPr id="580" name="Google Shape;580;p74"/>
          <p:cNvSpPr txBox="1"/>
          <p:nvPr/>
        </p:nvSpPr>
        <p:spPr>
          <a:xfrm>
            <a:off x="10083800" y="3276601"/>
            <a:ext cx="914400" cy="553957"/>
          </a:xfrm>
          <a:prstGeom prst="rect">
            <a:avLst/>
          </a:prstGeom>
          <a:solidFill>
            <a:srgbClr val="741B47"/>
          </a:solidFill>
          <a:ln>
            <a:noFill/>
          </a:ln>
        </p:spPr>
        <p:txBody>
          <a:bodyPr spcFirstLastPara="1" wrap="square" lIns="121900" tIns="121900" rIns="121900" bIns="121900" anchor="t" anchorCtr="0">
            <a:spAutoFit/>
          </a:bodyPr>
          <a:lstStyle/>
          <a:p>
            <a:r>
              <a:rPr lang="tr-TR" sz="2000" b="1">
                <a:solidFill>
                  <a:srgbClr val="FFFFFF"/>
                </a:solidFill>
                <a:latin typeface="Barlow"/>
                <a:ea typeface="Barlow"/>
                <a:cs typeface="Barlow"/>
                <a:sym typeface="Barlow"/>
              </a:rPr>
              <a:t>USER</a:t>
            </a:r>
            <a:endParaRPr sz="2400" b="1">
              <a:solidFill>
                <a:srgbClr val="FFFFFF"/>
              </a:solidFill>
              <a:latin typeface="Barlow"/>
              <a:ea typeface="Barlow"/>
              <a:cs typeface="Barlow"/>
              <a:sym typeface="Barlow"/>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53</a:t>
            </a:fld>
            <a:endParaRPr/>
          </a:p>
        </p:txBody>
      </p:sp>
      <p:sp>
        <p:nvSpPr>
          <p:cNvPr id="65" name="Google Shape;65;p12"/>
          <p:cNvSpPr txBox="1">
            <a:spLocks noGrp="1"/>
          </p:cNvSpPr>
          <p:nvPr>
            <p:ph type="title"/>
          </p:nvPr>
        </p:nvSpPr>
        <p:spPr>
          <a:xfrm>
            <a:off x="575733" y="231733"/>
            <a:ext cx="10956300" cy="835067"/>
          </a:xfrm>
          <a:prstGeom prst="rect">
            <a:avLst/>
          </a:prstGeom>
          <a:noFill/>
          <a:ln>
            <a:noFill/>
          </a:ln>
        </p:spPr>
        <p:txBody>
          <a:bodyPr spcFirstLastPara="1" vert="horz" wrap="square" lIns="0" tIns="0" rIns="0" bIns="0" rtlCol="0" anchor="t" anchorCtr="0">
            <a:noAutofit/>
          </a:bodyPr>
          <a:lstStyle/>
          <a:p>
            <a:r>
              <a:rPr lang="en-US">
                <a:solidFill>
                  <a:srgbClr val="741B47"/>
                </a:solidFill>
              </a:rPr>
              <a:t>What is SHELL?</a:t>
            </a:r>
            <a:endParaRPr>
              <a:solidFill>
                <a:srgbClr val="741B47"/>
              </a:solidFill>
            </a:endParaRPr>
          </a:p>
        </p:txBody>
      </p:sp>
      <p:pic>
        <p:nvPicPr>
          <p:cNvPr id="66" name="Google Shape;66;p12" descr="shell"/>
          <p:cNvPicPr preferRelativeResize="0"/>
          <p:nvPr/>
        </p:nvPicPr>
        <p:blipFill rotWithShape="1">
          <a:blip r:embed="rId3">
            <a:alphaModFix/>
          </a:blip>
          <a:srcRect/>
          <a:stretch/>
        </p:blipFill>
        <p:spPr>
          <a:xfrm>
            <a:off x="7131725" y="1288767"/>
            <a:ext cx="5060275" cy="4671600"/>
          </a:xfrm>
          <a:prstGeom prst="rect">
            <a:avLst/>
          </a:prstGeom>
          <a:noFill/>
          <a:ln>
            <a:noFill/>
          </a:ln>
        </p:spPr>
      </p:pic>
      <p:grpSp>
        <p:nvGrpSpPr>
          <p:cNvPr id="67" name="Google Shape;67;p12"/>
          <p:cNvGrpSpPr/>
          <p:nvPr/>
        </p:nvGrpSpPr>
        <p:grpSpPr>
          <a:xfrm>
            <a:off x="-6473094" y="-323745"/>
            <a:ext cx="14014721" cy="7767500"/>
            <a:chOff x="-4854821" y="-749559"/>
            <a:chExt cx="10511041" cy="5825625"/>
          </a:xfrm>
        </p:grpSpPr>
        <p:sp>
          <p:nvSpPr>
            <p:cNvPr id="68" name="Google Shape;68;p12"/>
            <p:cNvSpPr/>
            <p:nvPr/>
          </p:nvSpPr>
          <p:spPr>
            <a:xfrm>
              <a:off x="-4854821" y="-749559"/>
              <a:ext cx="5825625" cy="5825625"/>
            </a:xfrm>
            <a:prstGeom prst="blockArc">
              <a:avLst>
                <a:gd name="adj1" fmla="val 18900000"/>
                <a:gd name="adj2" fmla="val 2700000"/>
                <a:gd name="adj3" fmla="val 371"/>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69;p12"/>
            <p:cNvSpPr/>
            <p:nvPr/>
          </p:nvSpPr>
          <p:spPr>
            <a:xfrm>
              <a:off x="795320" y="618084"/>
              <a:ext cx="4860832" cy="1235996"/>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0" name="Google Shape;70;p12"/>
            <p:cNvSpPr txBox="1"/>
            <p:nvPr/>
          </p:nvSpPr>
          <p:spPr>
            <a:xfrm>
              <a:off x="795320" y="618084"/>
              <a:ext cx="4860832" cy="1235996"/>
            </a:xfrm>
            <a:prstGeom prst="rect">
              <a:avLst/>
            </a:prstGeom>
            <a:noFill/>
            <a:ln>
              <a:noFill/>
            </a:ln>
          </p:spPr>
          <p:txBody>
            <a:bodyPr spcFirstLastPara="1" wrap="square" lIns="1308067" tIns="44000" rIns="44000" bIns="44000" anchor="ctr" anchorCtr="0">
              <a:noAutofit/>
            </a:bodyPr>
            <a:lstStyle/>
            <a:p>
              <a:pPr>
                <a:lnSpc>
                  <a:spcPct val="90000"/>
                </a:lnSpc>
                <a:buClr>
                  <a:srgbClr val="000000"/>
                </a:buClr>
                <a:buSzPts val="1300"/>
              </a:pPr>
              <a:r>
                <a:rPr lang="en-US" sz="2400">
                  <a:solidFill>
                    <a:schemeClr val="lt1"/>
                  </a:solidFill>
                  <a:latin typeface="Arial"/>
                  <a:ea typeface="Arial"/>
                  <a:cs typeface="Arial"/>
                  <a:sym typeface="Arial"/>
                </a:rPr>
                <a:t>Shell is a program that receives the user's commands and gives them to the operating system to process and displays the output. </a:t>
              </a:r>
              <a:endParaRPr sz="2400"/>
            </a:p>
          </p:txBody>
        </p:sp>
        <p:sp>
          <p:nvSpPr>
            <p:cNvPr id="71" name="Google Shape;71;p12"/>
            <p:cNvSpPr/>
            <p:nvPr/>
          </p:nvSpPr>
          <p:spPr>
            <a:xfrm>
              <a:off x="22822" y="463585"/>
              <a:ext cx="1544995" cy="1544995"/>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72;p12"/>
            <p:cNvSpPr/>
            <p:nvPr/>
          </p:nvSpPr>
          <p:spPr>
            <a:xfrm>
              <a:off x="795320" y="2472425"/>
              <a:ext cx="4860832" cy="1235996"/>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73;p12"/>
            <p:cNvSpPr txBox="1"/>
            <p:nvPr/>
          </p:nvSpPr>
          <p:spPr>
            <a:xfrm>
              <a:off x="795320" y="2472425"/>
              <a:ext cx="4860900" cy="1236000"/>
            </a:xfrm>
            <a:prstGeom prst="rect">
              <a:avLst/>
            </a:prstGeom>
            <a:noFill/>
            <a:ln>
              <a:noFill/>
            </a:ln>
          </p:spPr>
          <p:txBody>
            <a:bodyPr spcFirstLastPara="1" wrap="square" lIns="1308067" tIns="44000" rIns="44000" bIns="44000" anchor="ctr" anchorCtr="0">
              <a:noAutofit/>
            </a:bodyPr>
            <a:lstStyle/>
            <a:p>
              <a:pPr>
                <a:lnSpc>
                  <a:spcPct val="90000"/>
                </a:lnSpc>
                <a:buClr>
                  <a:srgbClr val="000000"/>
                </a:buClr>
                <a:buSzPts val="1300"/>
              </a:pPr>
              <a:r>
                <a:rPr lang="en-US" sz="2400">
                  <a:solidFill>
                    <a:schemeClr val="lt1"/>
                  </a:solidFill>
                </a:rPr>
                <a:t>B</a:t>
              </a:r>
              <a:r>
                <a:rPr lang="en-US" sz="2400">
                  <a:solidFill>
                    <a:schemeClr val="lt1"/>
                  </a:solidFill>
                  <a:latin typeface="Arial"/>
                  <a:ea typeface="Arial"/>
                  <a:cs typeface="Arial"/>
                  <a:sym typeface="Arial"/>
                </a:rPr>
                <a:t>ash (</a:t>
              </a:r>
              <a:r>
                <a:rPr lang="en-US" sz="2400" b="1">
                  <a:solidFill>
                    <a:schemeClr val="lt1"/>
                  </a:solidFill>
                  <a:latin typeface="Arial"/>
                  <a:ea typeface="Arial"/>
                  <a:cs typeface="Arial"/>
                  <a:sym typeface="Arial"/>
                </a:rPr>
                <a:t>B</a:t>
              </a:r>
              <a:r>
                <a:rPr lang="en-US" sz="2400">
                  <a:solidFill>
                    <a:schemeClr val="lt1"/>
                  </a:solidFill>
                  <a:latin typeface="Arial"/>
                  <a:ea typeface="Arial"/>
                  <a:cs typeface="Arial"/>
                  <a:sym typeface="Arial"/>
                </a:rPr>
                <a:t>ourne </a:t>
              </a:r>
              <a:r>
                <a:rPr lang="en-US" sz="2400" b="1">
                  <a:solidFill>
                    <a:schemeClr val="lt1"/>
                  </a:solidFill>
                  <a:latin typeface="Arial"/>
                  <a:ea typeface="Arial"/>
                  <a:cs typeface="Arial"/>
                  <a:sym typeface="Arial"/>
                </a:rPr>
                <a:t>A</a:t>
              </a:r>
              <a:r>
                <a:rPr lang="en-US" sz="2400">
                  <a:solidFill>
                    <a:schemeClr val="lt1"/>
                  </a:solidFill>
                  <a:latin typeface="Arial"/>
                  <a:ea typeface="Arial"/>
                  <a:cs typeface="Arial"/>
                  <a:sym typeface="Arial"/>
                </a:rPr>
                <a:t>gain </a:t>
              </a:r>
              <a:r>
                <a:rPr lang="en-US" sz="2400" b="1">
                  <a:solidFill>
                    <a:schemeClr val="lt1"/>
                  </a:solidFill>
                  <a:latin typeface="Arial"/>
                  <a:ea typeface="Arial"/>
                  <a:cs typeface="Arial"/>
                  <a:sym typeface="Arial"/>
                </a:rPr>
                <a:t>SH</a:t>
              </a:r>
              <a:r>
                <a:rPr lang="en-US" sz="2400">
                  <a:solidFill>
                    <a:schemeClr val="lt1"/>
                  </a:solidFill>
                  <a:latin typeface="Arial"/>
                  <a:ea typeface="Arial"/>
                  <a:cs typeface="Arial"/>
                  <a:sym typeface="Arial"/>
                </a:rPr>
                <a:t>ell</a:t>
              </a:r>
              <a:r>
                <a:rPr lang="en-US" sz="2400">
                  <a:solidFill>
                    <a:schemeClr val="lt1"/>
                  </a:solidFill>
                </a:rPr>
                <a:t>)</a:t>
              </a:r>
              <a:r>
                <a:rPr lang="en-US" sz="2400">
                  <a:solidFill>
                    <a:schemeClr val="lt1"/>
                  </a:solidFill>
                  <a:latin typeface="Arial"/>
                  <a:ea typeface="Arial"/>
                  <a:cs typeface="Arial"/>
                  <a:sym typeface="Arial"/>
                </a:rPr>
                <a:t> is an enhanced version of Steve Bourne's first Unix shell application, </a:t>
              </a:r>
              <a:r>
                <a:rPr lang="en-US" sz="2400">
                  <a:solidFill>
                    <a:schemeClr val="lt1"/>
                  </a:solidFill>
                </a:rPr>
                <a:t>and </a:t>
              </a:r>
              <a:r>
                <a:rPr lang="en-US" sz="2400">
                  <a:solidFill>
                    <a:schemeClr val="lt1"/>
                  </a:solidFill>
                  <a:latin typeface="Arial"/>
                  <a:ea typeface="Arial"/>
                  <a:cs typeface="Arial"/>
                  <a:sym typeface="Arial"/>
                </a:rPr>
                <a:t>serves as the shell program on most Linux systems.</a:t>
              </a:r>
              <a:endParaRPr sz="2400">
                <a:solidFill>
                  <a:schemeClr val="lt1"/>
                </a:solidFill>
                <a:latin typeface="Arial"/>
                <a:ea typeface="Arial"/>
                <a:cs typeface="Arial"/>
                <a:sym typeface="Arial"/>
              </a:endParaRPr>
            </a:p>
          </p:txBody>
        </p:sp>
        <p:sp>
          <p:nvSpPr>
            <p:cNvPr id="74" name="Google Shape;74;p12"/>
            <p:cNvSpPr/>
            <p:nvPr/>
          </p:nvSpPr>
          <p:spPr>
            <a:xfrm>
              <a:off x="22822" y="2317926"/>
              <a:ext cx="1544995" cy="1544995"/>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54</a:t>
            </a:fld>
            <a:endParaRPr/>
          </a:p>
        </p:txBody>
      </p:sp>
      <p:grpSp>
        <p:nvGrpSpPr>
          <p:cNvPr id="80" name="Google Shape;80;p13"/>
          <p:cNvGrpSpPr/>
          <p:nvPr/>
        </p:nvGrpSpPr>
        <p:grpSpPr>
          <a:xfrm>
            <a:off x="-6678157" y="-524933"/>
            <a:ext cx="15923172" cy="7992533"/>
            <a:chOff x="-5218815" y="-799345"/>
            <a:chExt cx="11992540" cy="6214652"/>
          </a:xfrm>
        </p:grpSpPr>
        <p:sp>
          <p:nvSpPr>
            <p:cNvPr id="81" name="Google Shape;81;p13"/>
            <p:cNvSpPr/>
            <p:nvPr/>
          </p:nvSpPr>
          <p:spPr>
            <a:xfrm>
              <a:off x="-5218815" y="-799345"/>
              <a:ext cx="6214652" cy="6214652"/>
            </a:xfrm>
            <a:prstGeom prst="blockArc">
              <a:avLst>
                <a:gd name="adj1" fmla="val 18900000"/>
                <a:gd name="adj2" fmla="val 2700000"/>
                <a:gd name="adj3" fmla="val 348"/>
              </a:avLst>
            </a:prstGeom>
            <a:no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82;p13"/>
            <p:cNvSpPr/>
            <p:nvPr/>
          </p:nvSpPr>
          <p:spPr>
            <a:xfrm>
              <a:off x="521399" y="354875"/>
              <a:ext cx="6252205"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83;p13"/>
            <p:cNvSpPr txBox="1"/>
            <p:nvPr/>
          </p:nvSpPr>
          <p:spPr>
            <a:xfrm>
              <a:off x="521399" y="354875"/>
              <a:ext cx="6252205" cy="710119"/>
            </a:xfrm>
            <a:prstGeom prst="rect">
              <a:avLst/>
            </a:prstGeom>
            <a:noFill/>
            <a:ln>
              <a:noFill/>
            </a:ln>
          </p:spPr>
          <p:txBody>
            <a:bodyPr spcFirstLastPara="1" wrap="square" lIns="751533" tIns="40633" rIns="40633" bIns="40633" anchor="ctr" anchorCtr="0">
              <a:noAutofit/>
            </a:bodyPr>
            <a:lstStyle/>
            <a:p>
              <a:pPr>
                <a:lnSpc>
                  <a:spcPct val="90000"/>
                </a:lnSpc>
                <a:buClr>
                  <a:srgbClr val="000000"/>
                </a:buClr>
                <a:buSzPts val="1200"/>
              </a:pPr>
              <a:r>
                <a:rPr lang="en-US" sz="2400">
                  <a:solidFill>
                    <a:schemeClr val="lt1"/>
                  </a:solidFill>
                  <a:latin typeface="Arial"/>
                  <a:ea typeface="Arial"/>
                  <a:cs typeface="Arial"/>
                  <a:sym typeface="Arial"/>
                </a:rPr>
                <a:t>The standard Linux shell is both a command-line interpreter and a programming language.</a:t>
              </a:r>
              <a:endParaRPr sz="2400">
                <a:solidFill>
                  <a:schemeClr val="lt1"/>
                </a:solidFill>
                <a:latin typeface="Arial"/>
                <a:ea typeface="Arial"/>
                <a:cs typeface="Arial"/>
                <a:sym typeface="Arial"/>
              </a:endParaRPr>
            </a:p>
          </p:txBody>
        </p:sp>
        <p:sp>
          <p:nvSpPr>
            <p:cNvPr id="84" name="Google Shape;84;p13"/>
            <p:cNvSpPr/>
            <p:nvPr/>
          </p:nvSpPr>
          <p:spPr>
            <a:xfrm>
              <a:off x="77575" y="266110"/>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 name="Google Shape;85;p13"/>
            <p:cNvSpPr/>
            <p:nvPr/>
          </p:nvSpPr>
          <p:spPr>
            <a:xfrm>
              <a:off x="928527" y="1420239"/>
              <a:ext cx="5845077"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6" name="Google Shape;86;p13"/>
            <p:cNvSpPr txBox="1"/>
            <p:nvPr/>
          </p:nvSpPr>
          <p:spPr>
            <a:xfrm>
              <a:off x="928525" y="1420237"/>
              <a:ext cx="5845200" cy="710100"/>
            </a:xfrm>
            <a:prstGeom prst="rect">
              <a:avLst/>
            </a:prstGeom>
            <a:noFill/>
            <a:ln>
              <a:noFill/>
            </a:ln>
          </p:spPr>
          <p:txBody>
            <a:bodyPr spcFirstLastPara="1" wrap="square" lIns="751533" tIns="40633" rIns="40633" bIns="40633" anchor="ctr" anchorCtr="0">
              <a:noAutofit/>
            </a:bodyPr>
            <a:lstStyle/>
            <a:p>
              <a:pPr>
                <a:lnSpc>
                  <a:spcPct val="90000"/>
                </a:lnSpc>
                <a:buClr>
                  <a:srgbClr val="000000"/>
                </a:buClr>
                <a:buSzPts val="1200"/>
              </a:pPr>
              <a:r>
                <a:rPr lang="en-US" sz="2400">
                  <a:solidFill>
                    <a:schemeClr val="lt1"/>
                  </a:solidFill>
                  <a:latin typeface="Arial"/>
                  <a:ea typeface="Arial"/>
                  <a:cs typeface="Arial"/>
                  <a:sym typeface="Arial"/>
                </a:rPr>
                <a:t>The command prompt for Linux generally shows the current </a:t>
              </a:r>
              <a:r>
                <a:rPr lang="en-US" sz="2400" b="1">
                  <a:solidFill>
                    <a:schemeClr val="lt1"/>
                  </a:solidFill>
                  <a:latin typeface="Arial"/>
                  <a:ea typeface="Arial"/>
                  <a:cs typeface="Arial"/>
                  <a:sym typeface="Arial"/>
                </a:rPr>
                <a:t>user</a:t>
              </a:r>
              <a:r>
                <a:rPr lang="en-US" sz="2400">
                  <a:solidFill>
                    <a:schemeClr val="lt1"/>
                  </a:solidFill>
                  <a:latin typeface="Arial"/>
                  <a:ea typeface="Arial"/>
                  <a:cs typeface="Arial"/>
                  <a:sym typeface="Arial"/>
                </a:rPr>
                <a:t>, the current </a:t>
              </a:r>
              <a:r>
                <a:rPr lang="en-US" sz="2400" b="1">
                  <a:solidFill>
                    <a:schemeClr val="lt1"/>
                  </a:solidFill>
                  <a:latin typeface="Arial"/>
                  <a:ea typeface="Arial"/>
                  <a:cs typeface="Arial"/>
                  <a:sym typeface="Arial"/>
                </a:rPr>
                <a:t>host</a:t>
              </a:r>
              <a:r>
                <a:rPr lang="en-US" sz="2400">
                  <a:solidFill>
                    <a:schemeClr val="lt1"/>
                  </a:solidFill>
                  <a:latin typeface="Arial"/>
                  <a:ea typeface="Arial"/>
                  <a:cs typeface="Arial"/>
                  <a:sym typeface="Arial"/>
                </a:rPr>
                <a:t>, and the appropriate </a:t>
              </a:r>
              <a:r>
                <a:rPr lang="en-US" sz="2400" b="1">
                  <a:solidFill>
                    <a:schemeClr val="lt1"/>
                  </a:solidFill>
                  <a:latin typeface="Arial"/>
                  <a:ea typeface="Arial"/>
                  <a:cs typeface="Arial"/>
                  <a:sym typeface="Arial"/>
                </a:rPr>
                <a:t>directory</a:t>
              </a:r>
              <a:r>
                <a:rPr lang="en-US" sz="2400">
                  <a:solidFill>
                    <a:schemeClr val="lt1"/>
                  </a:solidFill>
                  <a:latin typeface="Arial"/>
                  <a:ea typeface="Arial"/>
                  <a:cs typeface="Arial"/>
                  <a:sym typeface="Arial"/>
                </a:rPr>
                <a:t>.</a:t>
              </a:r>
              <a:endParaRPr sz="2400">
                <a:solidFill>
                  <a:schemeClr val="lt1"/>
                </a:solidFill>
                <a:latin typeface="Arial"/>
                <a:ea typeface="Arial"/>
                <a:cs typeface="Arial"/>
                <a:sym typeface="Arial"/>
              </a:endParaRPr>
            </a:p>
          </p:txBody>
        </p:sp>
        <p:sp>
          <p:nvSpPr>
            <p:cNvPr id="87" name="Google Shape;87;p13"/>
            <p:cNvSpPr/>
            <p:nvPr/>
          </p:nvSpPr>
          <p:spPr>
            <a:xfrm>
              <a:off x="484702" y="1331474"/>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 name="Google Shape;88;p13"/>
            <p:cNvSpPr/>
            <p:nvPr/>
          </p:nvSpPr>
          <p:spPr>
            <a:xfrm>
              <a:off x="928527" y="2485603"/>
              <a:ext cx="5845077"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 name="Google Shape;89;p13"/>
            <p:cNvSpPr txBox="1"/>
            <p:nvPr/>
          </p:nvSpPr>
          <p:spPr>
            <a:xfrm>
              <a:off x="928527" y="2485603"/>
              <a:ext cx="5845077" cy="710119"/>
            </a:xfrm>
            <a:prstGeom prst="rect">
              <a:avLst/>
            </a:prstGeom>
            <a:noFill/>
            <a:ln>
              <a:noFill/>
            </a:ln>
          </p:spPr>
          <p:txBody>
            <a:bodyPr spcFirstLastPara="1" wrap="square" lIns="751533" tIns="40633" rIns="40633" bIns="40633" anchor="ctr" anchorCtr="0">
              <a:noAutofit/>
            </a:bodyPr>
            <a:lstStyle/>
            <a:p>
              <a:pPr>
                <a:lnSpc>
                  <a:spcPct val="90000"/>
                </a:lnSpc>
                <a:buClr>
                  <a:srgbClr val="000000"/>
                </a:buClr>
                <a:buSzPts val="1200"/>
              </a:pPr>
              <a:r>
                <a:rPr lang="en-US" sz="2400">
                  <a:solidFill>
                    <a:schemeClr val="lt1"/>
                  </a:solidFill>
                  <a:latin typeface="Arial"/>
                  <a:ea typeface="Arial"/>
                  <a:cs typeface="Arial"/>
                  <a:sym typeface="Arial"/>
                </a:rPr>
                <a:t>At the end of the prompt list, the $(dollar sign) signifies the current user being unprivileged, and the device is ready to receive feedback.</a:t>
              </a:r>
              <a:endParaRPr sz="2400">
                <a:solidFill>
                  <a:schemeClr val="lt1"/>
                </a:solidFill>
                <a:latin typeface="Arial"/>
                <a:ea typeface="Arial"/>
                <a:cs typeface="Arial"/>
                <a:sym typeface="Arial"/>
              </a:endParaRPr>
            </a:p>
          </p:txBody>
        </p:sp>
        <p:sp>
          <p:nvSpPr>
            <p:cNvPr id="90" name="Google Shape;90;p13"/>
            <p:cNvSpPr/>
            <p:nvPr/>
          </p:nvSpPr>
          <p:spPr>
            <a:xfrm>
              <a:off x="484702" y="2396838"/>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1" name="Google Shape;91;p13"/>
            <p:cNvSpPr/>
            <p:nvPr/>
          </p:nvSpPr>
          <p:spPr>
            <a:xfrm>
              <a:off x="521399" y="3550967"/>
              <a:ext cx="6252205" cy="710119"/>
            </a:xfrm>
            <a:prstGeom prst="rect">
              <a:avLst/>
            </a:prstGeom>
            <a:solidFill>
              <a:srgbClr val="C27BA0"/>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2" name="Google Shape;92;p13"/>
            <p:cNvSpPr txBox="1"/>
            <p:nvPr/>
          </p:nvSpPr>
          <p:spPr>
            <a:xfrm>
              <a:off x="521399" y="3550967"/>
              <a:ext cx="6252205" cy="710119"/>
            </a:xfrm>
            <a:prstGeom prst="rect">
              <a:avLst/>
            </a:prstGeom>
            <a:noFill/>
            <a:ln>
              <a:noFill/>
            </a:ln>
          </p:spPr>
          <p:txBody>
            <a:bodyPr spcFirstLastPara="1" wrap="square" lIns="751533" tIns="40633" rIns="40633" bIns="40633" anchor="ctr" anchorCtr="0">
              <a:noAutofit/>
            </a:bodyPr>
            <a:lstStyle/>
            <a:p>
              <a:pPr>
                <a:lnSpc>
                  <a:spcPct val="90000"/>
                </a:lnSpc>
                <a:buClr>
                  <a:srgbClr val="000000"/>
                </a:buClr>
                <a:buSzPts val="1200"/>
              </a:pPr>
              <a:r>
                <a:rPr lang="en-US" sz="2400">
                  <a:solidFill>
                    <a:schemeClr val="lt1"/>
                  </a:solidFill>
                  <a:latin typeface="Arial"/>
                  <a:ea typeface="Arial"/>
                  <a:cs typeface="Arial"/>
                  <a:sym typeface="Arial"/>
                </a:rPr>
                <a:t>The input is sent for parsing and execution to the interpreter. </a:t>
              </a:r>
              <a:endParaRPr sz="2400">
                <a:solidFill>
                  <a:schemeClr val="lt1"/>
                </a:solidFill>
                <a:latin typeface="Arial"/>
                <a:ea typeface="Arial"/>
                <a:cs typeface="Arial"/>
                <a:sym typeface="Arial"/>
              </a:endParaRPr>
            </a:p>
          </p:txBody>
        </p:sp>
        <p:sp>
          <p:nvSpPr>
            <p:cNvPr id="93" name="Google Shape;93;p13"/>
            <p:cNvSpPr/>
            <p:nvPr/>
          </p:nvSpPr>
          <p:spPr>
            <a:xfrm>
              <a:off x="77575" y="3462202"/>
              <a:ext cx="887649" cy="887649"/>
            </a:xfrm>
            <a:prstGeom prst="ellipse">
              <a:avLst/>
            </a:prstGeom>
            <a:solidFill>
              <a:schemeClr val="lt1"/>
            </a:solidFill>
            <a:ln w="25400" cap="flat" cmpd="sng">
              <a:solidFill>
                <a:srgbClr val="741B47"/>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94" name="Google Shape;94;p13"/>
          <p:cNvSpPr txBox="1">
            <a:spLocks noGrp="1"/>
          </p:cNvSpPr>
          <p:nvPr>
            <p:ph type="title"/>
          </p:nvPr>
        </p:nvSpPr>
        <p:spPr>
          <a:xfrm>
            <a:off x="575733" y="231733"/>
            <a:ext cx="10694779" cy="835067"/>
          </a:xfrm>
          <a:prstGeom prst="rect">
            <a:avLst/>
          </a:prstGeom>
          <a:noFill/>
          <a:ln>
            <a:noFill/>
          </a:ln>
        </p:spPr>
        <p:txBody>
          <a:bodyPr spcFirstLastPara="1" vert="horz" wrap="square" lIns="0" tIns="0" rIns="0" bIns="0" rtlCol="0" anchor="t" anchorCtr="0">
            <a:noAutofit/>
          </a:bodyPr>
          <a:lstStyle/>
          <a:p>
            <a:r>
              <a:rPr lang="en-US">
                <a:solidFill>
                  <a:srgbClr val="741B47"/>
                </a:solidFill>
              </a:rPr>
              <a:t>What is SHELL?</a:t>
            </a:r>
            <a:endParaRPr>
              <a:solidFill>
                <a:srgbClr val="741B47"/>
              </a:solidFill>
            </a:endParaRPr>
          </a:p>
        </p:txBody>
      </p:sp>
      <p:pic>
        <p:nvPicPr>
          <p:cNvPr id="95" name="Google Shape;95;p13" descr="shell"/>
          <p:cNvPicPr preferRelativeResize="0"/>
          <p:nvPr/>
        </p:nvPicPr>
        <p:blipFill rotWithShape="1">
          <a:blip r:embed="rId3">
            <a:alphaModFix/>
          </a:blip>
          <a:srcRect/>
          <a:stretch/>
        </p:blipFill>
        <p:spPr>
          <a:xfrm>
            <a:off x="10200699" y="1468190"/>
            <a:ext cx="1331335" cy="856169"/>
          </a:xfrm>
          <a:prstGeom prst="rect">
            <a:avLst/>
          </a:prstGeom>
          <a:noFill/>
          <a:ln>
            <a:noFill/>
          </a:ln>
        </p:spPr>
      </p:pic>
      <p:pic>
        <p:nvPicPr>
          <p:cNvPr id="96" name="Google Shape;96;p13" descr="shell"/>
          <p:cNvPicPr preferRelativeResize="0"/>
          <p:nvPr/>
        </p:nvPicPr>
        <p:blipFill rotWithShape="1">
          <a:blip r:embed="rId4">
            <a:alphaModFix/>
          </a:blip>
          <a:srcRect/>
          <a:stretch/>
        </p:blipFill>
        <p:spPr>
          <a:xfrm>
            <a:off x="9295781" y="2577497"/>
            <a:ext cx="2896219" cy="133074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55</a:t>
            </a:fld>
            <a:endParaRPr/>
          </a:p>
        </p:txBody>
      </p:sp>
      <p:sp>
        <p:nvSpPr>
          <p:cNvPr id="102" name="Google Shape;102;p14"/>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Command Prompt</a:t>
            </a:r>
            <a:endParaRPr sz="4800"/>
          </a:p>
        </p:txBody>
      </p:sp>
      <p:grpSp>
        <p:nvGrpSpPr>
          <p:cNvPr id="103" name="Google Shape;103;p14"/>
          <p:cNvGrpSpPr/>
          <p:nvPr/>
        </p:nvGrpSpPr>
        <p:grpSpPr>
          <a:xfrm>
            <a:off x="997200" y="1640768"/>
            <a:ext cx="10062416" cy="4430233"/>
            <a:chOff x="671700" y="1687775"/>
            <a:chExt cx="7546812" cy="3322675"/>
          </a:xfrm>
        </p:grpSpPr>
        <p:pic>
          <p:nvPicPr>
            <p:cNvPr id="104" name="Google Shape;104;p14"/>
            <p:cNvPicPr preferRelativeResize="0"/>
            <p:nvPr/>
          </p:nvPicPr>
          <p:blipFill>
            <a:blip r:embed="rId3">
              <a:alphaModFix/>
            </a:blip>
            <a:stretch>
              <a:fillRect/>
            </a:stretch>
          </p:blipFill>
          <p:spPr>
            <a:xfrm>
              <a:off x="925488" y="2441048"/>
              <a:ext cx="7293025" cy="1356525"/>
            </a:xfrm>
            <a:prstGeom prst="rect">
              <a:avLst/>
            </a:prstGeom>
            <a:noFill/>
            <a:ln>
              <a:noFill/>
            </a:ln>
          </p:spPr>
        </p:pic>
        <p:sp>
          <p:nvSpPr>
            <p:cNvPr id="105" name="Google Shape;105;p14"/>
            <p:cNvSpPr/>
            <p:nvPr/>
          </p:nvSpPr>
          <p:spPr>
            <a:xfrm>
              <a:off x="671700" y="1734150"/>
              <a:ext cx="12858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sz="2400"/>
                <a:t>User Name</a:t>
              </a:r>
              <a:endParaRPr sz="2400"/>
            </a:p>
          </p:txBody>
        </p:sp>
        <p:sp>
          <p:nvSpPr>
            <p:cNvPr id="106" name="Google Shape;106;p14"/>
            <p:cNvSpPr/>
            <p:nvPr/>
          </p:nvSpPr>
          <p:spPr>
            <a:xfrm>
              <a:off x="2369075" y="1687775"/>
              <a:ext cx="12858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sz="2400"/>
                <a:t>Host Name</a:t>
              </a:r>
              <a:endParaRPr sz="2400"/>
            </a:p>
          </p:txBody>
        </p:sp>
        <p:sp>
          <p:nvSpPr>
            <p:cNvPr id="107" name="Google Shape;107;p14"/>
            <p:cNvSpPr/>
            <p:nvPr/>
          </p:nvSpPr>
          <p:spPr>
            <a:xfrm>
              <a:off x="4018475" y="1687775"/>
              <a:ext cx="1844700" cy="468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sz="2400"/>
                <a:t>Current Directory</a:t>
              </a:r>
              <a:endParaRPr sz="2400"/>
            </a:p>
          </p:txBody>
        </p:sp>
        <p:cxnSp>
          <p:nvCxnSpPr>
            <p:cNvPr id="108" name="Google Shape;108;p14"/>
            <p:cNvCxnSpPr>
              <a:stCxn id="105" idx="2"/>
            </p:cNvCxnSpPr>
            <p:nvPr/>
          </p:nvCxnSpPr>
          <p:spPr>
            <a:xfrm flipH="1">
              <a:off x="1161300" y="2202750"/>
              <a:ext cx="153300" cy="1107900"/>
            </a:xfrm>
            <a:prstGeom prst="straightConnector1">
              <a:avLst/>
            </a:prstGeom>
            <a:noFill/>
            <a:ln w="9525" cap="flat" cmpd="sng">
              <a:solidFill>
                <a:schemeClr val="dk2"/>
              </a:solidFill>
              <a:prstDash val="solid"/>
              <a:round/>
              <a:headEnd type="none" w="med" len="med"/>
              <a:tailEnd type="triangle" w="med" len="med"/>
            </a:ln>
          </p:spPr>
        </p:cxnSp>
        <p:cxnSp>
          <p:nvCxnSpPr>
            <p:cNvPr id="109" name="Google Shape;109;p14"/>
            <p:cNvCxnSpPr>
              <a:stCxn id="106" idx="2"/>
            </p:cNvCxnSpPr>
            <p:nvPr/>
          </p:nvCxnSpPr>
          <p:spPr>
            <a:xfrm flipH="1">
              <a:off x="2571875" y="2156375"/>
              <a:ext cx="440100" cy="1106400"/>
            </a:xfrm>
            <a:prstGeom prst="straightConnector1">
              <a:avLst/>
            </a:prstGeom>
            <a:noFill/>
            <a:ln w="9525" cap="flat" cmpd="sng">
              <a:solidFill>
                <a:schemeClr val="dk2"/>
              </a:solidFill>
              <a:prstDash val="solid"/>
              <a:round/>
              <a:headEnd type="none" w="med" len="med"/>
              <a:tailEnd type="triangle" w="med" len="med"/>
            </a:ln>
          </p:spPr>
        </p:cxnSp>
        <p:cxnSp>
          <p:nvCxnSpPr>
            <p:cNvPr id="110" name="Google Shape;110;p14"/>
            <p:cNvCxnSpPr>
              <a:stCxn id="107" idx="2"/>
            </p:cNvCxnSpPr>
            <p:nvPr/>
          </p:nvCxnSpPr>
          <p:spPr>
            <a:xfrm flipH="1">
              <a:off x="4001525" y="2156375"/>
              <a:ext cx="939300" cy="1135200"/>
            </a:xfrm>
            <a:prstGeom prst="straightConnector1">
              <a:avLst/>
            </a:prstGeom>
            <a:noFill/>
            <a:ln w="9525" cap="flat" cmpd="sng">
              <a:solidFill>
                <a:schemeClr val="dk2"/>
              </a:solidFill>
              <a:prstDash val="solid"/>
              <a:round/>
              <a:headEnd type="none" w="med" len="med"/>
              <a:tailEnd type="triangle" w="med" len="med"/>
            </a:ln>
          </p:spPr>
        </p:cxnSp>
        <p:sp>
          <p:nvSpPr>
            <p:cNvPr id="111" name="Google Shape;111;p14"/>
            <p:cNvSpPr/>
            <p:nvPr/>
          </p:nvSpPr>
          <p:spPr>
            <a:xfrm>
              <a:off x="4401175" y="4174650"/>
              <a:ext cx="1844700" cy="835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r>
                <a:rPr lang="en-US" sz="2400"/>
                <a:t>User Type</a:t>
              </a:r>
              <a:endParaRPr sz="2400"/>
            </a:p>
            <a:p>
              <a:r>
                <a:rPr lang="en-US" sz="2400"/>
                <a:t>$ normal user</a:t>
              </a:r>
              <a:endParaRPr sz="2400"/>
            </a:p>
            <a:p>
              <a:r>
                <a:rPr lang="en-US" sz="2400"/>
                <a:t># Privileged user</a:t>
              </a:r>
              <a:endParaRPr sz="2400"/>
            </a:p>
          </p:txBody>
        </p:sp>
        <p:cxnSp>
          <p:nvCxnSpPr>
            <p:cNvPr id="112" name="Google Shape;112;p14"/>
            <p:cNvCxnSpPr>
              <a:stCxn id="111" idx="0"/>
            </p:cNvCxnSpPr>
            <p:nvPr/>
          </p:nvCxnSpPr>
          <p:spPr>
            <a:xfrm rot="10800000">
              <a:off x="4328125" y="3406650"/>
              <a:ext cx="995400" cy="7680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16"/>
        <p:cNvGrpSpPr/>
        <p:nvPr/>
      </p:nvGrpSpPr>
      <p:grpSpPr>
        <a:xfrm>
          <a:off x="0" y="0"/>
          <a:ext cx="0" cy="0"/>
          <a:chOff x="0" y="0"/>
          <a:chExt cx="0" cy="0"/>
        </a:xfrm>
      </p:grpSpPr>
      <p:sp>
        <p:nvSpPr>
          <p:cNvPr id="117" name="Google Shape;117;p15"/>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56</a:t>
            </a:fld>
            <a:endParaRPr/>
          </a:p>
        </p:txBody>
      </p:sp>
      <p:sp>
        <p:nvSpPr>
          <p:cNvPr id="118" name="Google Shape;118;p15"/>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GUI</a:t>
            </a:r>
            <a:endParaRPr sz="4800"/>
          </a:p>
        </p:txBody>
      </p:sp>
      <p:pic>
        <p:nvPicPr>
          <p:cNvPr id="119" name="Google Shape;119;p15"/>
          <p:cNvPicPr preferRelativeResize="0"/>
          <p:nvPr/>
        </p:nvPicPr>
        <p:blipFill>
          <a:blip r:embed="rId3">
            <a:alphaModFix/>
          </a:blip>
          <a:stretch>
            <a:fillRect/>
          </a:stretch>
        </p:blipFill>
        <p:spPr>
          <a:xfrm>
            <a:off x="2022701" y="628702"/>
            <a:ext cx="9227068" cy="565433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a:spLocks noGrp="1"/>
          </p:cNvSpPr>
          <p:nvPr>
            <p:ph type="ctrTitle"/>
          </p:nvPr>
        </p:nvSpPr>
        <p:spPr>
          <a:xfrm>
            <a:off x="1731067" y="2301733"/>
            <a:ext cx="5823200" cy="2443200"/>
          </a:xfrm>
          <a:prstGeom prst="rect">
            <a:avLst/>
          </a:prstGeom>
          <a:noFill/>
          <a:ln>
            <a:noFill/>
          </a:ln>
        </p:spPr>
        <p:txBody>
          <a:bodyPr spcFirstLastPara="1" vert="horz" wrap="square" lIns="0" tIns="0" rIns="0" bIns="0" rtlCol="0" anchor="b" anchorCtr="0">
            <a:noAutofit/>
          </a:bodyPr>
          <a:lstStyle/>
          <a:p>
            <a:pPr>
              <a:lnSpc>
                <a:spcPct val="115000"/>
              </a:lnSpc>
            </a:pPr>
            <a:r>
              <a:rPr lang="en-US">
                <a:solidFill>
                  <a:srgbClr val="741B47"/>
                </a:solidFill>
              </a:rPr>
              <a:t>Basic SHELL</a:t>
            </a:r>
            <a:endParaRPr>
              <a:solidFill>
                <a:srgbClr val="741B47"/>
              </a:solidFill>
            </a:endParaRPr>
          </a:p>
          <a:p>
            <a:pPr>
              <a:lnSpc>
                <a:spcPct val="115000"/>
              </a:lnSpc>
            </a:pPr>
            <a:r>
              <a:rPr lang="en-US">
                <a:solidFill>
                  <a:srgbClr val="741B47"/>
                </a:solidFill>
              </a:rPr>
              <a:t>Commands</a:t>
            </a:r>
            <a:endParaRPr>
              <a:solidFill>
                <a:srgbClr val="741B47"/>
              </a:solidFill>
            </a:endParaRPr>
          </a:p>
        </p:txBody>
      </p:sp>
      <p:sp>
        <p:nvSpPr>
          <p:cNvPr id="143" name="Google Shape;143;p18"/>
          <p:cNvSpPr txBox="1"/>
          <p:nvPr/>
        </p:nvSpPr>
        <p:spPr>
          <a:xfrm>
            <a:off x="0" y="2489200"/>
            <a:ext cx="812800" cy="1894400"/>
          </a:xfrm>
          <a:prstGeom prst="rect">
            <a:avLst/>
          </a:prstGeom>
          <a:noFill/>
          <a:ln>
            <a:noFill/>
          </a:ln>
        </p:spPr>
        <p:txBody>
          <a:bodyPr spcFirstLastPara="1" wrap="square" lIns="121900" tIns="121900" rIns="121900" bIns="121900" anchor="ctr" anchorCtr="0">
            <a:noAutofit/>
          </a:bodyPr>
          <a:lstStyle/>
          <a:p>
            <a:pPr algn="ctr">
              <a:buClr>
                <a:srgbClr val="000000"/>
              </a:buClr>
              <a:buSzPts val="3600"/>
            </a:pPr>
            <a:r>
              <a:rPr lang="en-US" sz="4800" b="1">
                <a:solidFill>
                  <a:schemeClr val="lt1"/>
                </a:solidFill>
                <a:latin typeface="Barlow"/>
                <a:ea typeface="Barlow"/>
                <a:cs typeface="Barlow"/>
                <a:sym typeface="Barlow"/>
              </a:rPr>
              <a:t>2</a:t>
            </a:r>
            <a:endParaRPr sz="4800" b="1">
              <a:solidFill>
                <a:schemeClr val="lt1"/>
              </a:solidFill>
              <a:latin typeface="Barlow"/>
              <a:ea typeface="Barlow"/>
              <a:cs typeface="Barlow"/>
              <a:sym typeface="Barlow"/>
            </a:endParaRPr>
          </a:p>
        </p:txBody>
      </p:sp>
      <p:pic>
        <p:nvPicPr>
          <p:cNvPr id="144" name="Google Shape;144;p18"/>
          <p:cNvPicPr preferRelativeResize="0"/>
          <p:nvPr/>
        </p:nvPicPr>
        <p:blipFill>
          <a:blip r:embed="rId3">
            <a:alphaModFix/>
          </a:blip>
          <a:stretch>
            <a:fillRect/>
          </a:stretch>
        </p:blipFill>
        <p:spPr>
          <a:xfrm>
            <a:off x="9097434" y="2100263"/>
            <a:ext cx="2541653" cy="252132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9"/>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58</a:t>
            </a:fld>
            <a:endParaRPr/>
          </a:p>
        </p:txBody>
      </p:sp>
      <p:sp>
        <p:nvSpPr>
          <p:cNvPr id="150" name="Google Shape;150;p19"/>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51" name="Google Shape;151;p19"/>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err="1">
                <a:solidFill>
                  <a:srgbClr val="373A3C"/>
                </a:solidFill>
              </a:rPr>
              <a:t>pwd</a:t>
            </a:r>
            <a:r>
              <a:rPr lang="tr-TR" sz="2400" b="1">
                <a:solidFill>
                  <a:srgbClr val="373A3C"/>
                </a:solidFill>
              </a:rPr>
              <a:t>	</a:t>
            </a:r>
            <a:r>
              <a:rPr lang="en-US" sz="2400">
                <a:solidFill>
                  <a:srgbClr val="373A3C"/>
                </a:solidFill>
              </a:rPr>
              <a:t>show current path</a:t>
            </a:r>
            <a:endParaRPr lang="tr-TR" sz="2400">
              <a:solidFill>
                <a:srgbClr val="373A3C"/>
              </a:solidFill>
            </a:endParaRPr>
          </a:p>
          <a:p>
            <a:r>
              <a:rPr lang="tr-TR" sz="2400" b="1">
                <a:solidFill>
                  <a:srgbClr val="373A3C"/>
                </a:solidFill>
              </a:rPr>
              <a:t>(</a:t>
            </a:r>
            <a:r>
              <a:rPr lang="tr-TR" sz="2400" b="1" err="1">
                <a:solidFill>
                  <a:srgbClr val="373A3C"/>
                </a:solidFill>
              </a:rPr>
              <a:t>p</a:t>
            </a:r>
            <a:r>
              <a:rPr lang="tr-TR" sz="2400" err="1">
                <a:solidFill>
                  <a:srgbClr val="373A3C"/>
                </a:solidFill>
              </a:rPr>
              <a:t>rint</a:t>
            </a:r>
            <a:r>
              <a:rPr lang="tr-TR" sz="2400">
                <a:solidFill>
                  <a:srgbClr val="373A3C"/>
                </a:solidFill>
              </a:rPr>
              <a:t> </a:t>
            </a:r>
            <a:r>
              <a:rPr lang="tr-TR" sz="2400" b="1" err="1">
                <a:solidFill>
                  <a:srgbClr val="373A3C"/>
                </a:solidFill>
              </a:rPr>
              <a:t>w</a:t>
            </a:r>
            <a:r>
              <a:rPr lang="tr-TR" sz="2400" err="1">
                <a:solidFill>
                  <a:srgbClr val="373A3C"/>
                </a:solidFill>
              </a:rPr>
              <a:t>orking</a:t>
            </a:r>
            <a:r>
              <a:rPr lang="tr-TR" sz="2400">
                <a:solidFill>
                  <a:srgbClr val="373A3C"/>
                </a:solidFill>
              </a:rPr>
              <a:t> </a:t>
            </a:r>
            <a:r>
              <a:rPr lang="tr-TR" sz="2400" b="1" err="1">
                <a:solidFill>
                  <a:srgbClr val="373A3C"/>
                </a:solidFill>
              </a:rPr>
              <a:t>d</a:t>
            </a:r>
            <a:r>
              <a:rPr lang="tr-TR" sz="2400" err="1">
                <a:solidFill>
                  <a:srgbClr val="373A3C"/>
                </a:solidFill>
              </a:rPr>
              <a:t>irectory</a:t>
            </a:r>
            <a:r>
              <a:rPr lang="tr-TR" sz="2400">
                <a:solidFill>
                  <a:srgbClr val="373A3C"/>
                </a:solidFill>
              </a:rPr>
              <a:t>)</a:t>
            </a:r>
            <a:endParaRPr sz="2400">
              <a:solidFill>
                <a:srgbClr val="373A3C"/>
              </a:solidFill>
            </a:endParaRPr>
          </a:p>
          <a:p>
            <a:endParaRPr sz="2400">
              <a:solidFill>
                <a:srgbClr val="373A3C"/>
              </a:solidFill>
            </a:endParaRPr>
          </a:p>
          <a:p>
            <a:endParaRPr sz="2400">
              <a:solidFill>
                <a:srgbClr val="373A3C"/>
              </a:solidFill>
            </a:endParaRPr>
          </a:p>
        </p:txBody>
      </p:sp>
      <p:pic>
        <p:nvPicPr>
          <p:cNvPr id="152" name="Google Shape;152;p19"/>
          <p:cNvPicPr preferRelativeResize="0"/>
          <p:nvPr/>
        </p:nvPicPr>
        <p:blipFill>
          <a:blip r:embed="rId3">
            <a:alphaModFix/>
          </a:blip>
          <a:stretch>
            <a:fillRect/>
          </a:stretch>
        </p:blipFill>
        <p:spPr>
          <a:xfrm>
            <a:off x="1818615" y="2310900"/>
            <a:ext cx="8554765" cy="212686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59</a:t>
            </a:fld>
            <a:endParaRPr/>
          </a:p>
        </p:txBody>
      </p:sp>
      <p:sp>
        <p:nvSpPr>
          <p:cNvPr id="158" name="Google Shape;158;p20"/>
          <p:cNvSpPr/>
          <p:nvPr/>
        </p:nvSpPr>
        <p:spPr>
          <a:xfrm>
            <a:off x="470005" y="1299181"/>
            <a:ext cx="6131948" cy="2307944"/>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ls </a:t>
            </a:r>
            <a:r>
              <a:rPr lang="en-US" sz="2400">
                <a:solidFill>
                  <a:srgbClr val="373A3C"/>
                </a:solidFill>
              </a:rPr>
              <a:t>	lists directory contents</a:t>
            </a:r>
            <a:endParaRPr sz="2400">
              <a:solidFill>
                <a:srgbClr val="373A3C"/>
              </a:solidFill>
            </a:endParaRPr>
          </a:p>
          <a:p>
            <a:r>
              <a:rPr lang="en-US" sz="2400" b="1">
                <a:solidFill>
                  <a:srgbClr val="373A3C"/>
                </a:solidFill>
              </a:rPr>
              <a:t>ls -l</a:t>
            </a:r>
            <a:r>
              <a:rPr lang="en-US" sz="2400">
                <a:solidFill>
                  <a:srgbClr val="373A3C"/>
                </a:solidFill>
              </a:rPr>
              <a:t>	lists directory contents with</a:t>
            </a:r>
            <a:r>
              <a:rPr lang="tr-TR" sz="2400">
                <a:solidFill>
                  <a:srgbClr val="373A3C"/>
                </a:solidFill>
              </a:rPr>
              <a:t> </a:t>
            </a:r>
            <a:r>
              <a:rPr lang="en-US" sz="2400">
                <a:solidFill>
                  <a:srgbClr val="373A3C"/>
                </a:solidFill>
              </a:rPr>
              <a:t>details</a:t>
            </a:r>
            <a:endParaRPr lang="tr-TR" sz="2400">
              <a:solidFill>
                <a:srgbClr val="373A3C"/>
              </a:solidFill>
            </a:endParaRPr>
          </a:p>
          <a:p>
            <a:r>
              <a:rPr lang="en-US" sz="2400" b="1">
                <a:solidFill>
                  <a:srgbClr val="373A3C"/>
                </a:solidFill>
              </a:rPr>
              <a:t>ls -</a:t>
            </a:r>
            <a:r>
              <a:rPr lang="tr-TR" sz="2400" b="1">
                <a:solidFill>
                  <a:srgbClr val="373A3C"/>
                </a:solidFill>
              </a:rPr>
              <a:t>a</a:t>
            </a:r>
            <a:r>
              <a:rPr lang="en-US" sz="2400">
                <a:solidFill>
                  <a:srgbClr val="373A3C"/>
                </a:solidFill>
              </a:rPr>
              <a:t>	lists directory contents with</a:t>
            </a:r>
            <a:endParaRPr lang="tr-TR" sz="2400">
              <a:solidFill>
                <a:srgbClr val="373A3C"/>
              </a:solidFill>
            </a:endParaRPr>
          </a:p>
          <a:p>
            <a:r>
              <a:rPr lang="tr-TR" sz="2400">
                <a:solidFill>
                  <a:srgbClr val="373A3C"/>
                </a:solidFill>
              </a:rPr>
              <a:t>              </a:t>
            </a:r>
            <a:r>
              <a:rPr lang="tr-TR" sz="2400" err="1">
                <a:solidFill>
                  <a:srgbClr val="373A3C"/>
                </a:solidFill>
              </a:rPr>
              <a:t>hidden</a:t>
            </a:r>
            <a:r>
              <a:rPr lang="tr-TR" sz="2400">
                <a:solidFill>
                  <a:srgbClr val="373A3C"/>
                </a:solidFill>
              </a:rPr>
              <a:t> </a:t>
            </a:r>
            <a:r>
              <a:rPr lang="tr-TR" sz="2400" err="1">
                <a:solidFill>
                  <a:srgbClr val="373A3C"/>
                </a:solidFill>
              </a:rPr>
              <a:t>folders</a:t>
            </a:r>
            <a:r>
              <a:rPr lang="tr-TR" sz="2400">
                <a:solidFill>
                  <a:srgbClr val="373A3C"/>
                </a:solidFill>
              </a:rPr>
              <a:t> </a:t>
            </a:r>
            <a:r>
              <a:rPr lang="tr-TR" sz="2400" err="1">
                <a:solidFill>
                  <a:srgbClr val="373A3C"/>
                </a:solidFill>
              </a:rPr>
              <a:t>and</a:t>
            </a:r>
            <a:r>
              <a:rPr lang="tr-TR" sz="2400">
                <a:solidFill>
                  <a:srgbClr val="373A3C"/>
                </a:solidFill>
              </a:rPr>
              <a:t>  </a:t>
            </a:r>
            <a:r>
              <a:rPr lang="tr-TR" sz="2400" err="1">
                <a:solidFill>
                  <a:srgbClr val="373A3C"/>
                </a:solidFill>
              </a:rPr>
              <a:t>files</a:t>
            </a:r>
            <a:endParaRPr lang="tr-TR" sz="2400">
              <a:solidFill>
                <a:srgbClr val="373A3C"/>
              </a:solidFill>
            </a:endParaRPr>
          </a:p>
          <a:p>
            <a:r>
              <a:rPr lang="en-US" sz="2400" b="1">
                <a:solidFill>
                  <a:srgbClr val="373A3C"/>
                </a:solidFill>
              </a:rPr>
              <a:t>ls -</a:t>
            </a:r>
            <a:r>
              <a:rPr lang="tr-TR" sz="2400" b="1">
                <a:solidFill>
                  <a:srgbClr val="373A3C"/>
                </a:solidFill>
              </a:rPr>
              <a:t>al</a:t>
            </a:r>
            <a:r>
              <a:rPr lang="en-US" sz="2400">
                <a:solidFill>
                  <a:srgbClr val="373A3C"/>
                </a:solidFill>
              </a:rPr>
              <a:t>	</a:t>
            </a:r>
            <a:r>
              <a:rPr lang="tr-TR" sz="2400" err="1">
                <a:solidFill>
                  <a:srgbClr val="373A3C"/>
                </a:solidFill>
              </a:rPr>
              <a:t>lists</a:t>
            </a:r>
            <a:r>
              <a:rPr lang="en-US" sz="2400">
                <a:solidFill>
                  <a:srgbClr val="373A3C"/>
                </a:solidFill>
              </a:rPr>
              <a:t> folder contents with hidden</a:t>
            </a:r>
            <a:endParaRPr lang="tr-TR" sz="2400">
              <a:solidFill>
                <a:srgbClr val="373A3C"/>
              </a:solidFill>
            </a:endParaRPr>
          </a:p>
          <a:p>
            <a:r>
              <a:rPr lang="tr-TR" sz="2400">
                <a:solidFill>
                  <a:srgbClr val="373A3C"/>
                </a:solidFill>
              </a:rPr>
              <a:t>	</a:t>
            </a:r>
            <a:r>
              <a:rPr lang="en-US" sz="2400">
                <a:solidFill>
                  <a:srgbClr val="373A3C"/>
                </a:solidFill>
              </a:rPr>
              <a:t>files/folders and their details.</a:t>
            </a:r>
            <a:endParaRPr lang="tr-TR" sz="2400">
              <a:solidFill>
                <a:srgbClr val="373A3C"/>
              </a:solidFill>
            </a:endParaRPr>
          </a:p>
          <a:p>
            <a:endParaRPr lang="tr-TR" sz="2400">
              <a:solidFill>
                <a:srgbClr val="373A3C"/>
              </a:solidFill>
            </a:endParaRPr>
          </a:p>
          <a:p>
            <a:endParaRPr lang="tr-TR" sz="2400">
              <a:solidFill>
                <a:srgbClr val="373A3C"/>
              </a:solidFill>
            </a:endParaRPr>
          </a:p>
          <a:p>
            <a:endParaRPr sz="2400">
              <a:solidFill>
                <a:srgbClr val="373A3C"/>
              </a:solidFill>
            </a:endParaRPr>
          </a:p>
          <a:p>
            <a:endParaRPr sz="2400">
              <a:solidFill>
                <a:srgbClr val="373A3C"/>
              </a:solidFill>
            </a:endParaRPr>
          </a:p>
        </p:txBody>
      </p:sp>
      <p:pic>
        <p:nvPicPr>
          <p:cNvPr id="159" name="Google Shape;159;p20"/>
          <p:cNvPicPr preferRelativeResize="0"/>
          <p:nvPr/>
        </p:nvPicPr>
        <p:blipFill>
          <a:blip r:embed="rId3">
            <a:alphaModFix/>
          </a:blip>
          <a:stretch>
            <a:fillRect/>
          </a:stretch>
        </p:blipFill>
        <p:spPr>
          <a:xfrm>
            <a:off x="470004" y="3607127"/>
            <a:ext cx="4849384" cy="2307944"/>
          </a:xfrm>
          <a:prstGeom prst="rect">
            <a:avLst/>
          </a:prstGeom>
          <a:noFill/>
          <a:ln>
            <a:noFill/>
          </a:ln>
        </p:spPr>
      </p:pic>
      <p:pic>
        <p:nvPicPr>
          <p:cNvPr id="160" name="Google Shape;160;p20"/>
          <p:cNvPicPr preferRelativeResize="0"/>
          <p:nvPr/>
        </p:nvPicPr>
        <p:blipFill>
          <a:blip r:embed="rId4">
            <a:alphaModFix/>
          </a:blip>
          <a:stretch>
            <a:fillRect/>
          </a:stretch>
        </p:blipFill>
        <p:spPr>
          <a:xfrm>
            <a:off x="6601952" y="1217381"/>
            <a:ext cx="5356779" cy="1939177"/>
          </a:xfrm>
          <a:prstGeom prst="rect">
            <a:avLst/>
          </a:prstGeom>
          <a:noFill/>
          <a:ln>
            <a:noFill/>
          </a:ln>
        </p:spPr>
      </p:pic>
      <p:pic>
        <p:nvPicPr>
          <p:cNvPr id="161" name="Google Shape;161;p20"/>
          <p:cNvPicPr preferRelativeResize="0"/>
          <p:nvPr/>
        </p:nvPicPr>
        <p:blipFill>
          <a:blip r:embed="rId5">
            <a:alphaModFix/>
          </a:blip>
          <a:stretch>
            <a:fillRect/>
          </a:stretch>
        </p:blipFill>
        <p:spPr>
          <a:xfrm>
            <a:off x="5976478" y="3277767"/>
            <a:ext cx="5422644" cy="3225624"/>
          </a:xfrm>
          <a:prstGeom prst="rect">
            <a:avLst/>
          </a:prstGeom>
          <a:noFill/>
          <a:ln>
            <a:noFill/>
          </a:ln>
        </p:spPr>
      </p:pic>
      <p:sp>
        <p:nvSpPr>
          <p:cNvPr id="162" name="Google Shape;162;p20"/>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9"/>
          <p:cNvSpPr txBox="1">
            <a:spLocks noGrp="1"/>
          </p:cNvSpPr>
          <p:nvPr>
            <p:ph type="sldNum" idx="12"/>
          </p:nvPr>
        </p:nvSpPr>
        <p:spPr>
          <a:xfrm>
            <a:off x="11947300" y="6538500"/>
            <a:ext cx="194000" cy="268800"/>
          </a:xfrm>
          <a:prstGeom prst="rect">
            <a:avLst/>
          </a:prstGeom>
          <a:noFill/>
          <a:ln>
            <a:noFill/>
          </a:ln>
        </p:spPr>
        <p:txBody>
          <a:bodyPr spcFirstLastPara="1" vert="horz" wrap="square" lIns="0" tIns="0" rIns="0" bIns="0" rtlCol="0" anchor="b" anchorCtr="0">
            <a:noAutofit/>
          </a:bodyPr>
          <a:lstStyle/>
          <a:p>
            <a:pPr>
              <a:buSzPts val="1200"/>
            </a:pPr>
            <a:fld id="{00000000-1234-1234-1234-123412341234}" type="slidenum">
              <a:rPr lang="tr-TR"/>
              <a:pPr>
                <a:buSzPts val="1200"/>
              </a:pPr>
              <a:t>6</a:t>
            </a:fld>
            <a:endParaRPr/>
          </a:p>
        </p:txBody>
      </p:sp>
      <p:sp>
        <p:nvSpPr>
          <p:cNvPr id="112" name="Google Shape;112;p19"/>
          <p:cNvSpPr txBox="1">
            <a:spLocks noGrp="1"/>
          </p:cNvSpPr>
          <p:nvPr>
            <p:ph type="ctrTitle" idx="4294967295"/>
          </p:nvPr>
        </p:nvSpPr>
        <p:spPr>
          <a:xfrm>
            <a:off x="1686033" y="101600"/>
            <a:ext cx="8920800" cy="872800"/>
          </a:xfrm>
          <a:prstGeom prst="rect">
            <a:avLst/>
          </a:prstGeom>
          <a:noFill/>
          <a:ln>
            <a:noFill/>
          </a:ln>
        </p:spPr>
        <p:txBody>
          <a:bodyPr spcFirstLastPara="1" vert="horz" wrap="square" lIns="0" tIns="0" rIns="0" bIns="0" rtlCol="0" anchor="b" anchorCtr="0">
            <a:noAutofit/>
          </a:bodyPr>
          <a:lstStyle/>
          <a:p>
            <a:pPr algn="ctr">
              <a:lnSpc>
                <a:spcPct val="80000"/>
              </a:lnSpc>
              <a:spcBef>
                <a:spcPts val="0"/>
              </a:spcBef>
              <a:buClr>
                <a:schemeClr val="accent2"/>
              </a:buClr>
              <a:buSzPts val="4800"/>
            </a:pPr>
            <a:r>
              <a:rPr lang="tr-TR" sz="6400">
                <a:solidFill>
                  <a:srgbClr val="741B47"/>
                </a:solidFill>
                <a:latin typeface="Raleway Medium"/>
                <a:ea typeface="Raleway Medium"/>
                <a:cs typeface="Raleway Medium"/>
                <a:sym typeface="Raleway Medium"/>
              </a:rPr>
              <a:t>Table of Contents</a:t>
            </a:r>
            <a:endParaRPr sz="6400">
              <a:solidFill>
                <a:srgbClr val="741B47"/>
              </a:solidFill>
              <a:latin typeface="Raleway Medium"/>
              <a:ea typeface="Raleway Medium"/>
              <a:cs typeface="Raleway Medium"/>
              <a:sym typeface="Raleway Medium"/>
            </a:endParaRPr>
          </a:p>
        </p:txBody>
      </p:sp>
      <p:sp>
        <p:nvSpPr>
          <p:cNvPr id="113" name="Google Shape;113;p19"/>
          <p:cNvSpPr txBox="1">
            <a:spLocks noGrp="1"/>
          </p:cNvSpPr>
          <p:nvPr>
            <p:ph type="subTitle" idx="4294967295"/>
          </p:nvPr>
        </p:nvSpPr>
        <p:spPr>
          <a:xfrm>
            <a:off x="1377733" y="1545033"/>
            <a:ext cx="8680800" cy="4491200"/>
          </a:xfrm>
          <a:prstGeom prst="rect">
            <a:avLst/>
          </a:prstGeom>
          <a:noFill/>
          <a:ln>
            <a:noFill/>
          </a:ln>
        </p:spPr>
        <p:txBody>
          <a:bodyPr spcFirstLastPara="1" vert="horz" wrap="square" lIns="0" tIns="0" rIns="0" bIns="0" rtlCol="0" anchor="t" anchorCtr="0">
            <a:noAutofit/>
          </a:bodyPr>
          <a:lstStyle/>
          <a:p>
            <a:pPr marL="609585" indent="-507987">
              <a:lnSpc>
                <a:spcPct val="150000"/>
              </a:lnSpc>
              <a:spcBef>
                <a:spcPts val="0"/>
              </a:spcBef>
              <a:buClr>
                <a:srgbClr val="000000"/>
              </a:buClr>
              <a:buSzPts val="2400"/>
              <a:buFont typeface="Arial"/>
              <a:buChar char="▶"/>
            </a:pPr>
            <a:r>
              <a:rPr lang="tr-TR" sz="3200">
                <a:solidFill>
                  <a:srgbClr val="000000"/>
                </a:solidFill>
                <a:latin typeface="Arial"/>
                <a:ea typeface="Arial"/>
                <a:cs typeface="Arial"/>
                <a:sym typeface="Arial"/>
              </a:rPr>
              <a:t>Why/Where/When Linux</a:t>
            </a:r>
            <a:endParaRPr sz="3200">
              <a:solidFill>
                <a:srgbClr val="000000"/>
              </a:solidFill>
              <a:latin typeface="Arial"/>
              <a:ea typeface="Arial"/>
              <a:cs typeface="Arial"/>
              <a:sym typeface="Arial"/>
            </a:endParaRPr>
          </a:p>
          <a:p>
            <a:pPr marL="609585" indent="-507987">
              <a:lnSpc>
                <a:spcPct val="150000"/>
              </a:lnSpc>
              <a:spcBef>
                <a:spcPts val="0"/>
              </a:spcBef>
              <a:buClr>
                <a:srgbClr val="000000"/>
              </a:buClr>
              <a:buSzPts val="2400"/>
              <a:buFont typeface="Arial"/>
              <a:buChar char="▶"/>
            </a:pPr>
            <a:r>
              <a:rPr lang="tr-TR" sz="3200">
                <a:solidFill>
                  <a:srgbClr val="000000"/>
                </a:solidFill>
                <a:latin typeface="Arial"/>
                <a:ea typeface="Arial"/>
                <a:cs typeface="Arial"/>
                <a:sym typeface="Arial"/>
              </a:rPr>
              <a:t>Linux Evolution</a:t>
            </a:r>
            <a:endParaRPr sz="3200">
              <a:solidFill>
                <a:srgbClr val="000000"/>
              </a:solidFill>
              <a:latin typeface="Arial"/>
              <a:ea typeface="Arial"/>
              <a:cs typeface="Arial"/>
              <a:sym typeface="Arial"/>
            </a:endParaRPr>
          </a:p>
          <a:p>
            <a:pPr marL="609585" indent="-507987">
              <a:lnSpc>
                <a:spcPct val="150000"/>
              </a:lnSpc>
              <a:spcBef>
                <a:spcPts val="0"/>
              </a:spcBef>
              <a:buClr>
                <a:srgbClr val="000000"/>
              </a:buClr>
              <a:buSzPts val="2400"/>
              <a:buFont typeface="Arial"/>
              <a:buChar char="▶"/>
            </a:pPr>
            <a:r>
              <a:rPr lang="tr-TR" sz="3200">
                <a:solidFill>
                  <a:srgbClr val="000000"/>
                </a:solidFill>
                <a:latin typeface="Arial"/>
                <a:ea typeface="Arial"/>
                <a:cs typeface="Arial"/>
                <a:sym typeface="Arial"/>
              </a:rPr>
              <a:t>Major Open Source Applications</a:t>
            </a:r>
            <a:endParaRPr sz="3200">
              <a:solidFill>
                <a:srgbClr val="000000"/>
              </a:solidFill>
              <a:latin typeface="Arial"/>
              <a:ea typeface="Arial"/>
              <a:cs typeface="Arial"/>
              <a:sym typeface="Arial"/>
            </a:endParaRPr>
          </a:p>
          <a:p>
            <a:pPr marL="609585" indent="-507987">
              <a:lnSpc>
                <a:spcPct val="150000"/>
              </a:lnSpc>
              <a:spcBef>
                <a:spcPts val="0"/>
              </a:spcBef>
              <a:buClr>
                <a:srgbClr val="000000"/>
              </a:buClr>
              <a:buSzPts val="2400"/>
              <a:buFont typeface="Arial"/>
              <a:buChar char="▶"/>
            </a:pPr>
            <a:r>
              <a:rPr lang="tr-TR" sz="3200">
                <a:solidFill>
                  <a:srgbClr val="000000"/>
                </a:solidFill>
                <a:latin typeface="Arial"/>
                <a:ea typeface="Arial"/>
                <a:cs typeface="Arial"/>
                <a:sym typeface="Arial"/>
              </a:rPr>
              <a:t>FSF and OSI</a:t>
            </a:r>
            <a:endParaRPr sz="3200">
              <a:solidFill>
                <a:srgbClr val="000000"/>
              </a:solidFill>
              <a:latin typeface="Arial"/>
              <a:ea typeface="Arial"/>
              <a:cs typeface="Arial"/>
              <a:sym typeface="Arial"/>
            </a:endParaRPr>
          </a:p>
          <a:p>
            <a:pPr marL="609585" indent="-507987">
              <a:lnSpc>
                <a:spcPct val="150000"/>
              </a:lnSpc>
              <a:spcBef>
                <a:spcPts val="0"/>
              </a:spcBef>
              <a:buClr>
                <a:srgbClr val="000000"/>
              </a:buClr>
              <a:buSzPts val="2400"/>
              <a:buFont typeface="Arial"/>
              <a:buChar char="▶"/>
            </a:pPr>
            <a:r>
              <a:rPr lang="tr-TR" sz="3200">
                <a:solidFill>
                  <a:srgbClr val="000000"/>
                </a:solidFill>
                <a:latin typeface="Arial"/>
                <a:ea typeface="Arial"/>
                <a:cs typeface="Arial"/>
                <a:sym typeface="Arial"/>
              </a:rPr>
              <a:t>Open Source Software and Licensing</a:t>
            </a:r>
            <a:endParaRPr sz="3200">
              <a:solidFill>
                <a:srgbClr val="000000"/>
              </a:solidFill>
              <a:latin typeface="Arial"/>
              <a:ea typeface="Arial"/>
              <a:cs typeface="Arial"/>
              <a:sym typeface="Arial"/>
            </a:endParaRPr>
          </a:p>
          <a:p>
            <a:pPr marL="609585" indent="-507987">
              <a:lnSpc>
                <a:spcPct val="150000"/>
              </a:lnSpc>
              <a:spcBef>
                <a:spcPts val="0"/>
              </a:spcBef>
              <a:buClr>
                <a:srgbClr val="000000"/>
              </a:buClr>
              <a:buSzPts val="2400"/>
              <a:buFont typeface="Arial"/>
              <a:buChar char="▶"/>
            </a:pPr>
            <a:r>
              <a:rPr lang="tr-TR" sz="3200">
                <a:solidFill>
                  <a:srgbClr val="000000"/>
                </a:solidFill>
                <a:latin typeface="Arial"/>
                <a:ea typeface="Arial"/>
                <a:cs typeface="Arial"/>
                <a:sym typeface="Arial"/>
              </a:rPr>
              <a:t>Using Linux on Different Platforms</a:t>
            </a:r>
            <a:endParaRPr sz="3200">
              <a:solidFill>
                <a:srgbClr val="000000"/>
              </a:solidFill>
              <a:latin typeface="Arial"/>
              <a:ea typeface="Arial"/>
              <a:cs typeface="Arial"/>
              <a:sym typeface="Arial"/>
            </a:endParaRPr>
          </a:p>
        </p:txBody>
      </p:sp>
      <p:sp>
        <p:nvSpPr>
          <p:cNvPr id="114" name="Google Shape;114;p19">
            <a:hlinkClick r:id="rId3"/>
          </p:cNvPr>
          <p:cNvSpPr/>
          <p:nvPr/>
        </p:nvSpPr>
        <p:spPr>
          <a:xfrm>
            <a:off x="0" y="6942667"/>
            <a:ext cx="16800" cy="16800"/>
          </a:xfrm>
          <a:prstGeom prst="rect">
            <a:avLst/>
          </a:prstGeom>
          <a:noFill/>
          <a:ln>
            <a:noFill/>
          </a:ln>
        </p:spPr>
        <p:txBody>
          <a:bodyPr spcFirstLastPara="1" wrap="square" lIns="121900" tIns="121900" rIns="121900" bIns="121900" anchor="ctr" anchorCtr="0">
            <a:noAutofit/>
          </a:bodyPr>
          <a:lstStyle/>
          <a:p>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60</a:t>
            </a:fld>
            <a:endParaRPr/>
          </a:p>
        </p:txBody>
      </p:sp>
      <p:sp>
        <p:nvSpPr>
          <p:cNvPr id="168" name="Google Shape;168;p21"/>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69" name="Google Shape;169;p21"/>
          <p:cNvSpPr/>
          <p:nvPr/>
        </p:nvSpPr>
        <p:spPr>
          <a:xfrm>
            <a:off x="307168" y="1047767"/>
            <a:ext cx="5301153" cy="4762467"/>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cd [</a:t>
            </a:r>
            <a:r>
              <a:rPr lang="en-US" sz="2400" b="1" err="1">
                <a:solidFill>
                  <a:srgbClr val="373A3C"/>
                </a:solidFill>
              </a:rPr>
              <a:t>dir</a:t>
            </a:r>
            <a:r>
              <a:rPr lang="en-US" sz="2400" b="1">
                <a:solidFill>
                  <a:srgbClr val="373A3C"/>
                </a:solidFill>
              </a:rPr>
              <a:t>]	c</a:t>
            </a:r>
            <a:r>
              <a:rPr lang="en-US" sz="2400">
                <a:solidFill>
                  <a:srgbClr val="373A3C"/>
                </a:solidFill>
              </a:rPr>
              <a:t>hange (current) </a:t>
            </a:r>
            <a:r>
              <a:rPr lang="en-US" sz="2400" b="1">
                <a:solidFill>
                  <a:srgbClr val="373A3C"/>
                </a:solidFill>
              </a:rPr>
              <a:t>d</a:t>
            </a:r>
            <a:r>
              <a:rPr lang="en-US" sz="2400">
                <a:solidFill>
                  <a:srgbClr val="373A3C"/>
                </a:solidFill>
              </a:rPr>
              <a:t>irectory</a:t>
            </a:r>
            <a:endParaRPr sz="2400">
              <a:solidFill>
                <a:srgbClr val="373A3C"/>
              </a:solidFill>
            </a:endParaRPr>
          </a:p>
          <a:p>
            <a:endParaRPr lang="tr-TR" sz="2400" b="1">
              <a:solidFill>
                <a:srgbClr val="373A3C"/>
              </a:solidFill>
            </a:endParaRPr>
          </a:p>
          <a:p>
            <a:r>
              <a:rPr lang="en-US" sz="2400" b="1">
                <a:solidFill>
                  <a:srgbClr val="373A3C"/>
                </a:solidFill>
              </a:rPr>
              <a:t>cd ..</a:t>
            </a:r>
            <a:r>
              <a:rPr lang="en-US" sz="2400">
                <a:solidFill>
                  <a:srgbClr val="373A3C"/>
                </a:solidFill>
              </a:rPr>
              <a:t>	change current directory </a:t>
            </a:r>
            <a:endParaRPr lang="tr-TR" sz="2400">
              <a:solidFill>
                <a:srgbClr val="373A3C"/>
              </a:solidFill>
            </a:endParaRPr>
          </a:p>
          <a:p>
            <a:r>
              <a:rPr lang="tr-TR" sz="2400">
                <a:solidFill>
                  <a:srgbClr val="373A3C"/>
                </a:solidFill>
              </a:rPr>
              <a:t>	</a:t>
            </a:r>
            <a:r>
              <a:rPr lang="en-US" sz="2400">
                <a:solidFill>
                  <a:srgbClr val="373A3C"/>
                </a:solidFill>
              </a:rPr>
              <a:t>to one level up</a:t>
            </a:r>
            <a:endParaRPr lang="tr-TR" sz="2400">
              <a:solidFill>
                <a:srgbClr val="373A3C"/>
              </a:solidFill>
            </a:endParaRPr>
          </a:p>
          <a:p>
            <a:endParaRPr sz="2400">
              <a:solidFill>
                <a:srgbClr val="373A3C"/>
              </a:solidFill>
            </a:endParaRPr>
          </a:p>
          <a:p>
            <a:r>
              <a:rPr lang="en-US" sz="2400" b="1">
                <a:solidFill>
                  <a:srgbClr val="373A3C"/>
                </a:solidFill>
              </a:rPr>
              <a:t>cd /</a:t>
            </a:r>
            <a:r>
              <a:rPr lang="en-US" sz="2400">
                <a:solidFill>
                  <a:srgbClr val="373A3C"/>
                </a:solidFill>
              </a:rPr>
              <a:t>	change current directory </a:t>
            </a:r>
            <a:endParaRPr lang="tr-TR" sz="2400">
              <a:solidFill>
                <a:srgbClr val="373A3C"/>
              </a:solidFill>
            </a:endParaRPr>
          </a:p>
          <a:p>
            <a:r>
              <a:rPr lang="tr-TR" sz="2400">
                <a:solidFill>
                  <a:srgbClr val="373A3C"/>
                </a:solidFill>
              </a:rPr>
              <a:t>	</a:t>
            </a:r>
            <a:r>
              <a:rPr lang="en-US" sz="2400">
                <a:solidFill>
                  <a:srgbClr val="373A3C"/>
                </a:solidFill>
              </a:rPr>
              <a:t>to the root directory</a:t>
            </a:r>
            <a:endParaRPr lang="tr-TR" sz="2400">
              <a:solidFill>
                <a:srgbClr val="373A3C"/>
              </a:solidFill>
            </a:endParaRPr>
          </a:p>
          <a:p>
            <a:endParaRPr sz="2400">
              <a:solidFill>
                <a:srgbClr val="373A3C"/>
              </a:solidFill>
            </a:endParaRPr>
          </a:p>
          <a:p>
            <a:r>
              <a:rPr lang="en-US" sz="2400" b="1">
                <a:solidFill>
                  <a:srgbClr val="373A3C"/>
                </a:solidFill>
              </a:rPr>
              <a:t>cd ~	</a:t>
            </a:r>
            <a:r>
              <a:rPr lang="en-US" sz="2400">
                <a:solidFill>
                  <a:srgbClr val="373A3C"/>
                </a:solidFill>
              </a:rPr>
              <a:t>change current directory </a:t>
            </a:r>
            <a:endParaRPr lang="tr-TR" sz="2400">
              <a:solidFill>
                <a:srgbClr val="373A3C"/>
              </a:solidFill>
            </a:endParaRPr>
          </a:p>
          <a:p>
            <a:r>
              <a:rPr lang="tr-TR" sz="2400">
                <a:solidFill>
                  <a:srgbClr val="373A3C"/>
                </a:solidFill>
              </a:rPr>
              <a:t>	</a:t>
            </a:r>
            <a:r>
              <a:rPr lang="en-US" sz="2400">
                <a:solidFill>
                  <a:srgbClr val="373A3C"/>
                </a:solidFill>
              </a:rPr>
              <a:t>to the home directory</a:t>
            </a:r>
            <a:endParaRPr sz="2400">
              <a:solidFill>
                <a:srgbClr val="373A3C"/>
              </a:solidFill>
            </a:endParaRPr>
          </a:p>
          <a:p>
            <a:endParaRPr sz="2400">
              <a:solidFill>
                <a:srgbClr val="373A3C"/>
              </a:solidFill>
            </a:endParaRPr>
          </a:p>
        </p:txBody>
      </p:sp>
      <p:pic>
        <p:nvPicPr>
          <p:cNvPr id="170" name="Google Shape;170;p21"/>
          <p:cNvPicPr preferRelativeResize="0"/>
          <p:nvPr/>
        </p:nvPicPr>
        <p:blipFill rotWithShape="1">
          <a:blip r:embed="rId3">
            <a:alphaModFix/>
          </a:blip>
          <a:srcRect r="36672"/>
          <a:stretch/>
        </p:blipFill>
        <p:spPr>
          <a:xfrm>
            <a:off x="5988256" y="873667"/>
            <a:ext cx="5399089" cy="2700567"/>
          </a:xfrm>
          <a:prstGeom prst="rect">
            <a:avLst/>
          </a:prstGeom>
          <a:noFill/>
          <a:ln>
            <a:noFill/>
          </a:ln>
        </p:spPr>
      </p:pic>
      <p:pic>
        <p:nvPicPr>
          <p:cNvPr id="7" name="Google Shape;170;p21">
            <a:extLst>
              <a:ext uri="{FF2B5EF4-FFF2-40B4-BE49-F238E27FC236}">
                <a16:creationId xmlns:a16="http://schemas.microsoft.com/office/drawing/2014/main" id="{C6FF8961-55C1-9F07-9B56-E1352AD460C7}"/>
              </a:ext>
            </a:extLst>
          </p:cNvPr>
          <p:cNvPicPr preferRelativeResize="0"/>
          <p:nvPr/>
        </p:nvPicPr>
        <p:blipFill rotWithShape="1">
          <a:blip r:embed="rId3">
            <a:alphaModFix/>
          </a:blip>
          <a:srcRect l="18813" t="45794" r="60489" b="11655"/>
          <a:stretch/>
        </p:blipFill>
        <p:spPr>
          <a:xfrm>
            <a:off x="5259980" y="3822522"/>
            <a:ext cx="4888409" cy="2925961"/>
          </a:xfrm>
          <a:prstGeom prst="rect">
            <a:avLst/>
          </a:prstGeom>
          <a:noFill/>
          <a:ln>
            <a:noFill/>
          </a:ln>
        </p:spPr>
      </p:pic>
      <p:sp>
        <p:nvSpPr>
          <p:cNvPr id="8" name="Oval 7">
            <a:extLst>
              <a:ext uri="{FF2B5EF4-FFF2-40B4-BE49-F238E27FC236}">
                <a16:creationId xmlns:a16="http://schemas.microsoft.com/office/drawing/2014/main" id="{08ABAB68-6952-3D74-D01E-E83A1756E1D9}"/>
              </a:ext>
            </a:extLst>
          </p:cNvPr>
          <p:cNvSpPr/>
          <p:nvPr/>
        </p:nvSpPr>
        <p:spPr>
          <a:xfrm>
            <a:off x="7386805" y="4089610"/>
            <a:ext cx="4156891" cy="2907161"/>
          </a:xfrm>
          <a:prstGeom prst="ellipse">
            <a:avLst/>
          </a:prstGeom>
          <a:noFill/>
          <a:ln w="603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2"/>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61</a:t>
            </a:fld>
            <a:endParaRPr/>
          </a:p>
        </p:txBody>
      </p:sp>
      <p:sp>
        <p:nvSpPr>
          <p:cNvPr id="176" name="Google Shape;176;p22"/>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77" name="Google Shape;177;p22"/>
          <p:cNvSpPr/>
          <p:nvPr/>
        </p:nvSpPr>
        <p:spPr>
          <a:xfrm>
            <a:off x="388448" y="1047767"/>
            <a:ext cx="8930800" cy="692400"/>
          </a:xfrm>
          <a:prstGeom prst="rect">
            <a:avLst/>
          </a:prstGeom>
          <a:noFill/>
          <a:ln>
            <a:noFill/>
          </a:ln>
        </p:spPr>
        <p:txBody>
          <a:bodyPr spcFirstLastPara="1" wrap="square" lIns="121900" tIns="60933" rIns="121900" bIns="60933" anchor="t" anchorCtr="0">
            <a:noAutofit/>
          </a:bodyPr>
          <a:lstStyle/>
          <a:p>
            <a:r>
              <a:rPr lang="en-US" sz="2400" b="1" err="1">
                <a:solidFill>
                  <a:srgbClr val="373A3C"/>
                </a:solidFill>
              </a:rPr>
              <a:t>mkdir</a:t>
            </a:r>
            <a:r>
              <a:rPr lang="en-US" sz="2400" b="1">
                <a:solidFill>
                  <a:srgbClr val="373A3C"/>
                </a:solidFill>
              </a:rPr>
              <a:t> [</a:t>
            </a:r>
            <a:r>
              <a:rPr lang="en-US" sz="2400" b="1" err="1">
                <a:solidFill>
                  <a:srgbClr val="373A3C"/>
                </a:solidFill>
              </a:rPr>
              <a:t>dir</a:t>
            </a:r>
            <a:r>
              <a:rPr lang="en-US" sz="2400" b="1">
                <a:solidFill>
                  <a:srgbClr val="373A3C"/>
                </a:solidFill>
              </a:rPr>
              <a:t>]	</a:t>
            </a:r>
            <a:r>
              <a:rPr lang="tr-TR" sz="2400" b="1">
                <a:solidFill>
                  <a:srgbClr val="373A3C"/>
                </a:solidFill>
              </a:rPr>
              <a:t>(</a:t>
            </a:r>
            <a:r>
              <a:rPr lang="en-US" sz="2400" b="1">
                <a:solidFill>
                  <a:srgbClr val="373A3C"/>
                </a:solidFill>
              </a:rPr>
              <a:t>m</a:t>
            </a:r>
            <a:r>
              <a:rPr lang="en-US" sz="2400">
                <a:solidFill>
                  <a:srgbClr val="373A3C"/>
                </a:solidFill>
              </a:rPr>
              <a:t>ake </a:t>
            </a:r>
            <a:r>
              <a:rPr lang="en-US" sz="2400" b="1">
                <a:solidFill>
                  <a:srgbClr val="373A3C"/>
                </a:solidFill>
              </a:rPr>
              <a:t>d</a:t>
            </a:r>
            <a:r>
              <a:rPr lang="en-US" sz="2400">
                <a:solidFill>
                  <a:srgbClr val="373A3C"/>
                </a:solidFill>
              </a:rPr>
              <a:t>irectory)</a:t>
            </a:r>
            <a:r>
              <a:rPr lang="tr-TR" sz="2400" b="1">
                <a:solidFill>
                  <a:srgbClr val="373A3C"/>
                </a:solidFill>
              </a:rPr>
              <a:t> </a:t>
            </a:r>
            <a:r>
              <a:rPr lang="en-US" sz="2400">
                <a:solidFill>
                  <a:srgbClr val="373A3C"/>
                </a:solidFill>
              </a:rPr>
              <a:t>create a new directory</a:t>
            </a:r>
            <a:endParaRPr sz="2400">
              <a:solidFill>
                <a:srgbClr val="373A3C"/>
              </a:solidFill>
            </a:endParaRPr>
          </a:p>
          <a:p>
            <a:endParaRPr sz="2400">
              <a:solidFill>
                <a:srgbClr val="373A3C"/>
              </a:solidFill>
            </a:endParaRPr>
          </a:p>
          <a:p>
            <a:endParaRPr sz="2400">
              <a:solidFill>
                <a:srgbClr val="373A3C"/>
              </a:solidFill>
            </a:endParaRPr>
          </a:p>
        </p:txBody>
      </p:sp>
      <p:pic>
        <p:nvPicPr>
          <p:cNvPr id="178" name="Google Shape;178;p22"/>
          <p:cNvPicPr preferRelativeResize="0"/>
          <p:nvPr/>
        </p:nvPicPr>
        <p:blipFill>
          <a:blip r:embed="rId3">
            <a:alphaModFix/>
          </a:blip>
          <a:stretch>
            <a:fillRect/>
          </a:stretch>
        </p:blipFill>
        <p:spPr>
          <a:xfrm>
            <a:off x="2520566" y="1914267"/>
            <a:ext cx="8591572" cy="4390739"/>
          </a:xfrm>
          <a:prstGeom prst="rect">
            <a:avLst/>
          </a:prstGeom>
          <a:noFill/>
          <a:ln>
            <a:noFill/>
          </a:ln>
        </p:spPr>
      </p:pic>
      <p:cxnSp>
        <p:nvCxnSpPr>
          <p:cNvPr id="4" name="Düz Ok Bağlayıcısı 3">
            <a:extLst>
              <a:ext uri="{FF2B5EF4-FFF2-40B4-BE49-F238E27FC236}">
                <a16:creationId xmlns:a16="http://schemas.microsoft.com/office/drawing/2014/main" id="{82CC7BF0-5943-4C9B-B5CB-ACD11B480B52}"/>
              </a:ext>
            </a:extLst>
          </p:cNvPr>
          <p:cNvCxnSpPr/>
          <p:nvPr/>
        </p:nvCxnSpPr>
        <p:spPr>
          <a:xfrm>
            <a:off x="1532709" y="4841965"/>
            <a:ext cx="824412"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3"/>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62</a:t>
            </a:fld>
            <a:endParaRPr/>
          </a:p>
        </p:txBody>
      </p:sp>
      <p:sp>
        <p:nvSpPr>
          <p:cNvPr id="184" name="Google Shape;184;p23"/>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85" name="Google Shape;185;p23"/>
          <p:cNvSpPr/>
          <p:nvPr/>
        </p:nvSpPr>
        <p:spPr>
          <a:xfrm>
            <a:off x="307167" y="1047766"/>
            <a:ext cx="10027005" cy="1188167"/>
          </a:xfrm>
          <a:prstGeom prst="rect">
            <a:avLst/>
          </a:prstGeom>
          <a:noFill/>
          <a:ln>
            <a:noFill/>
          </a:ln>
        </p:spPr>
        <p:txBody>
          <a:bodyPr spcFirstLastPara="1" wrap="square" lIns="121900" tIns="60933" rIns="121900" bIns="60933" anchor="t" anchorCtr="0">
            <a:noAutofit/>
          </a:bodyPr>
          <a:lstStyle/>
          <a:p>
            <a:r>
              <a:rPr lang="en-US" sz="2400" b="1" err="1">
                <a:solidFill>
                  <a:srgbClr val="373A3C"/>
                </a:solidFill>
              </a:rPr>
              <a:t>rmdir</a:t>
            </a:r>
            <a:r>
              <a:rPr lang="en-US" sz="2400" b="1">
                <a:solidFill>
                  <a:srgbClr val="373A3C"/>
                </a:solidFill>
              </a:rPr>
              <a:t> [</a:t>
            </a:r>
            <a:r>
              <a:rPr lang="en-US" sz="2400" b="1" err="1">
                <a:solidFill>
                  <a:srgbClr val="373A3C"/>
                </a:solidFill>
              </a:rPr>
              <a:t>dir</a:t>
            </a:r>
            <a:r>
              <a:rPr lang="en-US" sz="2400" b="1">
                <a:solidFill>
                  <a:srgbClr val="373A3C"/>
                </a:solidFill>
              </a:rPr>
              <a:t>]	</a:t>
            </a:r>
            <a:r>
              <a:rPr lang="tr-TR" sz="2400">
                <a:solidFill>
                  <a:srgbClr val="373A3C"/>
                </a:solidFill>
              </a:rPr>
              <a:t>(</a:t>
            </a:r>
            <a:r>
              <a:rPr lang="en-US" sz="2400" b="1">
                <a:solidFill>
                  <a:srgbClr val="373A3C"/>
                </a:solidFill>
              </a:rPr>
              <a:t>r</a:t>
            </a:r>
            <a:r>
              <a:rPr lang="en-US" sz="2400">
                <a:solidFill>
                  <a:srgbClr val="373A3C"/>
                </a:solidFill>
              </a:rPr>
              <a:t>emove </a:t>
            </a:r>
            <a:r>
              <a:rPr lang="en-US" sz="2400" b="1">
                <a:solidFill>
                  <a:srgbClr val="373A3C"/>
                </a:solidFill>
              </a:rPr>
              <a:t>d</a:t>
            </a:r>
            <a:r>
              <a:rPr lang="en-US" sz="2400">
                <a:solidFill>
                  <a:srgbClr val="373A3C"/>
                </a:solidFill>
              </a:rPr>
              <a:t>irectory</a:t>
            </a:r>
            <a:r>
              <a:rPr lang="tr-TR" sz="2400">
                <a:solidFill>
                  <a:srgbClr val="373A3C"/>
                </a:solidFill>
              </a:rPr>
              <a:t>)</a:t>
            </a:r>
            <a:r>
              <a:rPr lang="tr-TR" sz="2400" b="1">
                <a:solidFill>
                  <a:srgbClr val="373A3C"/>
                </a:solidFill>
              </a:rPr>
              <a:t> </a:t>
            </a:r>
            <a:r>
              <a:rPr lang="en-US" sz="2400">
                <a:solidFill>
                  <a:srgbClr val="373A3C"/>
                </a:solidFill>
              </a:rPr>
              <a:t>delete an empty directory</a:t>
            </a:r>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endParaRPr lang="tr-TR" sz="2400">
              <a:solidFill>
                <a:srgbClr val="373A3C"/>
              </a:solidFill>
            </a:endParaRPr>
          </a:p>
          <a:p>
            <a:r>
              <a:rPr lang="tr-TR" sz="4800" b="1">
                <a:solidFill>
                  <a:schemeClr val="accent4"/>
                </a:solidFill>
              </a:rPr>
              <a:t>!</a:t>
            </a:r>
            <a:r>
              <a:rPr lang="tr-TR" sz="4800" b="1">
                <a:solidFill>
                  <a:srgbClr val="373A3C"/>
                </a:solidFill>
              </a:rPr>
              <a:t> </a:t>
            </a:r>
            <a:r>
              <a:rPr lang="en-US" sz="2400">
                <a:solidFill>
                  <a:srgbClr val="373A3C"/>
                </a:solidFill>
              </a:rPr>
              <a:t>It works if the folder content is empty, otherwise it gives a warning.</a:t>
            </a:r>
            <a:endParaRPr sz="2400">
              <a:solidFill>
                <a:srgbClr val="373A3C"/>
              </a:solidFill>
            </a:endParaRPr>
          </a:p>
          <a:p>
            <a:endParaRPr sz="2400">
              <a:solidFill>
                <a:srgbClr val="373A3C"/>
              </a:solidFill>
            </a:endParaRPr>
          </a:p>
          <a:p>
            <a:endParaRPr sz="2400">
              <a:solidFill>
                <a:srgbClr val="373A3C"/>
              </a:solidFill>
            </a:endParaRPr>
          </a:p>
        </p:txBody>
      </p:sp>
      <p:pic>
        <p:nvPicPr>
          <p:cNvPr id="186" name="Google Shape;186;p23"/>
          <p:cNvPicPr preferRelativeResize="0"/>
          <p:nvPr/>
        </p:nvPicPr>
        <p:blipFill>
          <a:blip r:embed="rId3">
            <a:alphaModFix/>
          </a:blip>
          <a:stretch>
            <a:fillRect/>
          </a:stretch>
        </p:blipFill>
        <p:spPr>
          <a:xfrm>
            <a:off x="242300" y="1963935"/>
            <a:ext cx="5981467" cy="2930131"/>
          </a:xfrm>
          <a:prstGeom prst="rect">
            <a:avLst/>
          </a:prstGeom>
          <a:noFill/>
          <a:ln>
            <a:noFill/>
          </a:ln>
        </p:spPr>
      </p:pic>
      <p:pic>
        <p:nvPicPr>
          <p:cNvPr id="187" name="Google Shape;187;p23"/>
          <p:cNvPicPr preferRelativeResize="0"/>
          <p:nvPr/>
        </p:nvPicPr>
        <p:blipFill>
          <a:blip r:embed="rId4">
            <a:alphaModFix/>
          </a:blip>
          <a:stretch>
            <a:fillRect/>
          </a:stretch>
        </p:blipFill>
        <p:spPr>
          <a:xfrm>
            <a:off x="6246999" y="1963935"/>
            <a:ext cx="5702701" cy="293013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63</a:t>
            </a:fld>
            <a:endParaRPr/>
          </a:p>
        </p:txBody>
      </p:sp>
      <p:sp>
        <p:nvSpPr>
          <p:cNvPr id="193" name="Google Shape;193;p24"/>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94" name="Google Shape;194;p24"/>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tr-TR" sz="2400" b="1">
                <a:solidFill>
                  <a:srgbClr val="373A3C"/>
                </a:solidFill>
              </a:rPr>
              <a:t>t</a:t>
            </a:r>
            <a:r>
              <a:rPr lang="en-US" sz="2400" b="1">
                <a:solidFill>
                  <a:srgbClr val="373A3C"/>
                </a:solidFill>
              </a:rPr>
              <a:t>ouch</a:t>
            </a:r>
            <a:r>
              <a:rPr lang="tr-TR" sz="2400" b="1">
                <a:solidFill>
                  <a:srgbClr val="373A3C"/>
                </a:solidFill>
              </a:rPr>
              <a:t> [</a:t>
            </a:r>
            <a:r>
              <a:rPr lang="tr-TR" sz="2400" err="1">
                <a:solidFill>
                  <a:srgbClr val="373A3C"/>
                </a:solidFill>
              </a:rPr>
              <a:t>filename</a:t>
            </a:r>
            <a:r>
              <a:rPr lang="tr-TR" sz="2400">
                <a:solidFill>
                  <a:srgbClr val="373A3C"/>
                </a:solidFill>
              </a:rPr>
              <a:t>]</a:t>
            </a:r>
            <a:r>
              <a:rPr lang="tr-TR" sz="2400" b="1">
                <a:solidFill>
                  <a:srgbClr val="373A3C"/>
                </a:solidFill>
              </a:rPr>
              <a:t> </a:t>
            </a:r>
            <a:r>
              <a:rPr lang="en-US" sz="2400">
                <a:solidFill>
                  <a:srgbClr val="373A3C"/>
                </a:solidFill>
              </a:rPr>
              <a:t>create a file</a:t>
            </a:r>
            <a:endParaRPr sz="2400">
              <a:solidFill>
                <a:srgbClr val="373A3C"/>
              </a:solidFill>
            </a:endParaRPr>
          </a:p>
          <a:p>
            <a:endParaRPr sz="2400">
              <a:solidFill>
                <a:srgbClr val="373A3C"/>
              </a:solidFill>
            </a:endParaRPr>
          </a:p>
          <a:p>
            <a:endParaRPr sz="2400">
              <a:solidFill>
                <a:srgbClr val="373A3C"/>
              </a:solidFill>
            </a:endParaRPr>
          </a:p>
        </p:txBody>
      </p:sp>
      <p:pic>
        <p:nvPicPr>
          <p:cNvPr id="195" name="Google Shape;195;p24"/>
          <p:cNvPicPr preferRelativeResize="0"/>
          <p:nvPr/>
        </p:nvPicPr>
        <p:blipFill>
          <a:blip r:embed="rId3">
            <a:alphaModFix/>
          </a:blip>
          <a:stretch>
            <a:fillRect/>
          </a:stretch>
        </p:blipFill>
        <p:spPr>
          <a:xfrm>
            <a:off x="2660182" y="2034797"/>
            <a:ext cx="7520633" cy="3975000"/>
          </a:xfrm>
          <a:prstGeom prst="rect">
            <a:avLst/>
          </a:prstGeom>
          <a:noFill/>
          <a:ln>
            <a:noFill/>
          </a:ln>
        </p:spPr>
      </p:pic>
      <p:sp>
        <p:nvSpPr>
          <p:cNvPr id="3" name="Ok: U Dönüşü 2">
            <a:extLst>
              <a:ext uri="{FF2B5EF4-FFF2-40B4-BE49-F238E27FC236}">
                <a16:creationId xmlns:a16="http://schemas.microsoft.com/office/drawing/2014/main" id="{7D2A588D-A0FC-0123-D265-56BAE37E1163}"/>
              </a:ext>
            </a:extLst>
          </p:cNvPr>
          <p:cNvSpPr/>
          <p:nvPr/>
        </p:nvSpPr>
        <p:spPr>
          <a:xfrm rot="5400000">
            <a:off x="8693616" y="3810645"/>
            <a:ext cx="670301" cy="423304"/>
          </a:xfrm>
          <a:prstGeom prst="uturnArrow">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64</a:t>
            </a:fld>
            <a:endParaRPr/>
          </a:p>
        </p:txBody>
      </p:sp>
      <p:sp>
        <p:nvSpPr>
          <p:cNvPr id="193" name="Google Shape;193;p24"/>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94" name="Google Shape;194;p24"/>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endParaRPr sz="2400">
              <a:solidFill>
                <a:srgbClr val="373A3C"/>
              </a:solidFill>
            </a:endParaRPr>
          </a:p>
          <a:p>
            <a:endParaRPr sz="2400">
              <a:solidFill>
                <a:srgbClr val="373A3C"/>
              </a:solidFill>
            </a:endParaRPr>
          </a:p>
        </p:txBody>
      </p:sp>
      <p:sp>
        <p:nvSpPr>
          <p:cNvPr id="2" name="Patlama: 8 Nokta 1">
            <a:extLst>
              <a:ext uri="{FF2B5EF4-FFF2-40B4-BE49-F238E27FC236}">
                <a16:creationId xmlns:a16="http://schemas.microsoft.com/office/drawing/2014/main" id="{0AAF9EEB-165E-CC3A-2F0C-7EF3DCC561C5}"/>
              </a:ext>
            </a:extLst>
          </p:cNvPr>
          <p:cNvSpPr/>
          <p:nvPr/>
        </p:nvSpPr>
        <p:spPr>
          <a:xfrm>
            <a:off x="617801" y="1315925"/>
            <a:ext cx="4814889" cy="3801911"/>
          </a:xfrm>
          <a:prstGeom prst="irregularSeal1">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3733" err="1">
                <a:solidFill>
                  <a:schemeClr val="tx1"/>
                </a:solidFill>
              </a:rPr>
              <a:t>Quick</a:t>
            </a:r>
            <a:r>
              <a:rPr lang="tr-TR" sz="3733">
                <a:solidFill>
                  <a:schemeClr val="tx1"/>
                </a:solidFill>
              </a:rPr>
              <a:t> </a:t>
            </a:r>
            <a:r>
              <a:rPr lang="tr-TR" sz="3733" err="1">
                <a:solidFill>
                  <a:schemeClr val="tx1"/>
                </a:solidFill>
              </a:rPr>
              <a:t>Tips</a:t>
            </a:r>
            <a:endParaRPr lang="en-US" sz="3733">
              <a:solidFill>
                <a:schemeClr val="tx1"/>
              </a:solidFill>
            </a:endParaRPr>
          </a:p>
        </p:txBody>
      </p:sp>
      <p:sp>
        <p:nvSpPr>
          <p:cNvPr id="4" name="Google Shape;202;p25">
            <a:extLst>
              <a:ext uri="{FF2B5EF4-FFF2-40B4-BE49-F238E27FC236}">
                <a16:creationId xmlns:a16="http://schemas.microsoft.com/office/drawing/2014/main" id="{41036EBA-A3A7-2068-06DE-04C1F4B663DF}"/>
              </a:ext>
            </a:extLst>
          </p:cNvPr>
          <p:cNvSpPr/>
          <p:nvPr/>
        </p:nvSpPr>
        <p:spPr>
          <a:xfrm>
            <a:off x="6501577" y="2334383"/>
            <a:ext cx="5472779" cy="2189235"/>
          </a:xfrm>
          <a:prstGeom prst="rect">
            <a:avLst/>
          </a:prstGeom>
          <a:noFill/>
          <a:ln>
            <a:noFill/>
          </a:ln>
        </p:spPr>
        <p:txBody>
          <a:bodyPr spcFirstLastPara="1" wrap="square" lIns="121900" tIns="60933" rIns="121900" bIns="60933" anchor="t" anchorCtr="0">
            <a:noAutofit/>
          </a:bodyPr>
          <a:lstStyle/>
          <a:p>
            <a:r>
              <a:rPr lang="tr-TR" sz="3200" b="1" dirty="0" err="1">
                <a:solidFill>
                  <a:srgbClr val="373A3C"/>
                </a:solidFill>
              </a:rPr>
              <a:t>mkdir</a:t>
            </a:r>
            <a:r>
              <a:rPr lang="tr-TR" sz="3200" b="1" dirty="0">
                <a:solidFill>
                  <a:srgbClr val="373A3C"/>
                </a:solidFill>
              </a:rPr>
              <a:t> </a:t>
            </a:r>
            <a:r>
              <a:rPr lang="tr-TR" sz="3200" b="1" dirty="0" err="1">
                <a:solidFill>
                  <a:srgbClr val="373A3C"/>
                </a:solidFill>
              </a:rPr>
              <a:t>dirname</a:t>
            </a:r>
            <a:r>
              <a:rPr lang="tr-TR" sz="3200" b="1" dirty="0">
                <a:solidFill>
                  <a:srgbClr val="373A3C"/>
                </a:solidFill>
              </a:rPr>
              <a:t>{1..10}</a:t>
            </a:r>
          </a:p>
          <a:p>
            <a:endParaRPr lang="tr-TR" sz="3200" b="1" dirty="0">
              <a:solidFill>
                <a:srgbClr val="373A3C"/>
              </a:solidFill>
            </a:endParaRPr>
          </a:p>
          <a:p>
            <a:endParaRPr lang="tr-TR" sz="3200" b="1" dirty="0">
              <a:solidFill>
                <a:srgbClr val="373A3C"/>
              </a:solidFill>
            </a:endParaRPr>
          </a:p>
          <a:p>
            <a:r>
              <a:rPr lang="tr-TR" sz="3200" b="1" dirty="0" err="1">
                <a:solidFill>
                  <a:srgbClr val="373A3C"/>
                </a:solidFill>
              </a:rPr>
              <a:t>touch</a:t>
            </a:r>
            <a:r>
              <a:rPr lang="tr-TR" sz="3200" b="1" dirty="0">
                <a:solidFill>
                  <a:srgbClr val="373A3C"/>
                </a:solidFill>
              </a:rPr>
              <a:t> </a:t>
            </a:r>
            <a:r>
              <a:rPr lang="tr-TR" sz="3200" b="1" dirty="0" err="1">
                <a:solidFill>
                  <a:srgbClr val="373A3C"/>
                </a:solidFill>
              </a:rPr>
              <a:t>filename</a:t>
            </a:r>
            <a:r>
              <a:rPr lang="tr-TR" sz="3200" b="1" dirty="0">
                <a:solidFill>
                  <a:srgbClr val="373A3C"/>
                </a:solidFill>
              </a:rPr>
              <a:t>{</a:t>
            </a:r>
            <a:r>
              <a:rPr lang="tr-TR" sz="3200" b="1" dirty="0" err="1">
                <a:solidFill>
                  <a:srgbClr val="373A3C"/>
                </a:solidFill>
              </a:rPr>
              <a:t>a..z</a:t>
            </a:r>
            <a:r>
              <a:rPr lang="tr-TR" sz="3200" b="1" dirty="0">
                <a:solidFill>
                  <a:srgbClr val="373A3C"/>
                </a:solidFill>
              </a:rPr>
              <a:t>}</a:t>
            </a:r>
            <a:endParaRPr sz="3200" dirty="0">
              <a:solidFill>
                <a:srgbClr val="373A3C"/>
              </a:solidFill>
            </a:endParaRPr>
          </a:p>
        </p:txBody>
      </p:sp>
    </p:spTree>
    <p:extLst>
      <p:ext uri="{BB962C8B-B14F-4D97-AF65-F5344CB8AC3E}">
        <p14:creationId xmlns:p14="http://schemas.microsoft.com/office/powerpoint/2010/main" val="2756509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2"/>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65</a:t>
            </a:fld>
            <a:endParaRPr/>
          </a:p>
        </p:txBody>
      </p:sp>
      <p:sp>
        <p:nvSpPr>
          <p:cNvPr id="255" name="Google Shape;255;p32"/>
          <p:cNvSpPr txBox="1">
            <a:spLocks noGrp="1"/>
          </p:cNvSpPr>
          <p:nvPr>
            <p:ph type="title"/>
          </p:nvPr>
        </p:nvSpPr>
        <p:spPr>
          <a:xfrm>
            <a:off x="575733" y="231733"/>
            <a:ext cx="10473200" cy="835200"/>
          </a:xfrm>
          <a:prstGeom prst="rect">
            <a:avLst/>
          </a:prstGeom>
          <a:noFill/>
          <a:ln>
            <a:noFill/>
          </a:ln>
        </p:spPr>
        <p:txBody>
          <a:bodyPr spcFirstLastPara="1" vert="horz" wrap="square" lIns="0" tIns="0" rIns="0" bIns="0" rtlCol="0" anchor="t" anchorCtr="0">
            <a:noAutofit/>
          </a:bodyPr>
          <a:lstStyle/>
          <a:p>
            <a:r>
              <a:rPr lang="en-US">
                <a:solidFill>
                  <a:srgbClr val="741B47"/>
                </a:solidFill>
              </a:rPr>
              <a:t>Case Sensitivity</a:t>
            </a:r>
            <a:endParaRPr>
              <a:solidFill>
                <a:srgbClr val="741B47"/>
              </a:solidFill>
            </a:endParaRPr>
          </a:p>
        </p:txBody>
      </p:sp>
      <p:sp>
        <p:nvSpPr>
          <p:cNvPr id="256" name="Google Shape;256;p32"/>
          <p:cNvSpPr/>
          <p:nvPr/>
        </p:nvSpPr>
        <p:spPr>
          <a:xfrm>
            <a:off x="575733" y="1347199"/>
            <a:ext cx="10956400" cy="697600"/>
          </a:xfrm>
          <a:prstGeom prst="rect">
            <a:avLst/>
          </a:prstGeom>
          <a:noFill/>
          <a:ln>
            <a:noFill/>
          </a:ln>
        </p:spPr>
        <p:txBody>
          <a:bodyPr spcFirstLastPara="1" wrap="square" lIns="121900" tIns="60933" rIns="121900" bIns="60933" anchor="t" anchorCtr="0">
            <a:noAutofit/>
          </a:bodyPr>
          <a:lstStyle/>
          <a:p>
            <a:r>
              <a:rPr lang="en-US" sz="1867">
                <a:solidFill>
                  <a:srgbClr val="000000"/>
                </a:solidFill>
                <a:latin typeface="Arial"/>
                <a:ea typeface="Arial"/>
                <a:cs typeface="Arial"/>
                <a:sym typeface="Arial"/>
              </a:rPr>
              <a:t>Most of the common Linux file systems are case sensitive; this is something to keep in mind when creating files or directories and moving through directories.</a:t>
            </a:r>
            <a:endParaRPr sz="2400"/>
          </a:p>
        </p:txBody>
      </p:sp>
      <p:sp>
        <p:nvSpPr>
          <p:cNvPr id="257" name="Google Shape;257;p32"/>
          <p:cNvSpPr/>
          <p:nvPr/>
        </p:nvSpPr>
        <p:spPr>
          <a:xfrm>
            <a:off x="575733" y="4608000"/>
            <a:ext cx="7993600" cy="410400"/>
          </a:xfrm>
          <a:prstGeom prst="rect">
            <a:avLst/>
          </a:prstGeom>
          <a:solidFill>
            <a:srgbClr val="F0F0F0"/>
          </a:solidFill>
          <a:ln>
            <a:noFill/>
          </a:ln>
        </p:spPr>
        <p:txBody>
          <a:bodyPr spcFirstLastPara="1" wrap="square" lIns="121900" tIns="60933" rIns="121900" bIns="60933" anchor="ctr" anchorCtr="0">
            <a:noAutofit/>
          </a:bodyPr>
          <a:lstStyle/>
          <a:p>
            <a:r>
              <a:rPr lang="en-US" sz="1867">
                <a:solidFill>
                  <a:schemeClr val="dk1"/>
                </a:solidFill>
                <a:latin typeface="Arial"/>
                <a:ea typeface="Arial"/>
                <a:cs typeface="Arial"/>
                <a:sym typeface="Arial"/>
              </a:rPr>
              <a:t>Lower-case and upper-case letters have different ASCII representation.</a:t>
            </a:r>
            <a:endParaRPr sz="2400">
              <a:solidFill>
                <a:schemeClr val="dk1"/>
              </a:solidFill>
              <a:latin typeface="Arial"/>
              <a:ea typeface="Arial"/>
              <a:cs typeface="Arial"/>
              <a:sym typeface="Arial"/>
            </a:endParaRPr>
          </a:p>
        </p:txBody>
      </p:sp>
      <p:sp>
        <p:nvSpPr>
          <p:cNvPr id="258" name="Google Shape;258;p32"/>
          <p:cNvSpPr/>
          <p:nvPr/>
        </p:nvSpPr>
        <p:spPr>
          <a:xfrm>
            <a:off x="3608540" y="5345701"/>
            <a:ext cx="4890800" cy="1149200"/>
          </a:xfrm>
          <a:prstGeom prst="rect">
            <a:avLst/>
          </a:prstGeom>
          <a:solidFill>
            <a:srgbClr val="C27BA0"/>
          </a:solidFill>
          <a:ln w="9525" cap="flat" cmpd="sng">
            <a:solidFill>
              <a:srgbClr val="741B47"/>
            </a:solidFill>
            <a:prstDash val="solid"/>
            <a:round/>
            <a:headEnd type="none" w="sm" len="sm"/>
            <a:tailEnd type="none" w="sm" len="sm"/>
          </a:ln>
        </p:spPr>
        <p:txBody>
          <a:bodyPr spcFirstLastPara="1" wrap="square" lIns="121900" tIns="60933" rIns="121900" bIns="60933" anchor="ctr" anchorCtr="0">
            <a:noAutofit/>
          </a:bodyPr>
          <a:lstStyle/>
          <a:p>
            <a:pPr algn="ctr">
              <a:buClr>
                <a:schemeClr val="lt1"/>
              </a:buClr>
              <a:buSzPts val="1600"/>
            </a:pPr>
            <a:r>
              <a:rPr lang="en-US" sz="2133" b="1">
                <a:solidFill>
                  <a:schemeClr val="lt1"/>
                </a:solidFill>
                <a:latin typeface="Arial"/>
                <a:ea typeface="Arial"/>
                <a:cs typeface="Arial"/>
                <a:sym typeface="Arial"/>
              </a:rPr>
              <a:t>touch newfile</a:t>
            </a:r>
            <a:endParaRPr sz="2133" b="1">
              <a:solidFill>
                <a:schemeClr val="lt1"/>
              </a:solidFill>
              <a:latin typeface="Arial"/>
              <a:ea typeface="Arial"/>
              <a:cs typeface="Arial"/>
              <a:sym typeface="Arial"/>
            </a:endParaRPr>
          </a:p>
          <a:p>
            <a:pPr algn="ctr">
              <a:buClr>
                <a:schemeClr val="lt1"/>
              </a:buClr>
              <a:buSzPts val="1600"/>
            </a:pPr>
            <a:r>
              <a:rPr lang="en-US" sz="2133" b="1">
                <a:solidFill>
                  <a:schemeClr val="lt1"/>
                </a:solidFill>
                <a:latin typeface="Arial"/>
                <a:ea typeface="Arial"/>
                <a:cs typeface="Arial"/>
                <a:sym typeface="Arial"/>
              </a:rPr>
              <a:t>touch Newfile</a:t>
            </a:r>
            <a:endParaRPr sz="2133" b="1">
              <a:solidFill>
                <a:schemeClr val="lt1"/>
              </a:solidFill>
              <a:latin typeface="Arial"/>
              <a:ea typeface="Arial"/>
              <a:cs typeface="Arial"/>
              <a:sym typeface="Arial"/>
            </a:endParaRPr>
          </a:p>
          <a:p>
            <a:pPr algn="ctr">
              <a:buClr>
                <a:schemeClr val="lt1"/>
              </a:buClr>
              <a:buSzPts val="1800"/>
            </a:pPr>
            <a:r>
              <a:rPr lang="en-US" sz="2400">
                <a:solidFill>
                  <a:schemeClr val="lt1"/>
                </a:solidFill>
                <a:latin typeface="Arial"/>
                <a:ea typeface="Arial"/>
                <a:cs typeface="Arial"/>
                <a:sym typeface="Arial"/>
              </a:rPr>
              <a:t>Will create two different files.</a:t>
            </a:r>
            <a:endParaRPr sz="3200">
              <a:solidFill>
                <a:schemeClr val="lt1"/>
              </a:solidFill>
              <a:latin typeface="Arial"/>
              <a:ea typeface="Arial"/>
              <a:cs typeface="Arial"/>
              <a:sym typeface="Arial"/>
            </a:endParaRPr>
          </a:p>
        </p:txBody>
      </p:sp>
      <p:pic>
        <p:nvPicPr>
          <p:cNvPr id="259" name="Google Shape;259;p32" descr="Image result for Case Sensitivity in linux"/>
          <p:cNvPicPr preferRelativeResize="0"/>
          <p:nvPr/>
        </p:nvPicPr>
        <p:blipFill rotWithShape="1">
          <a:blip r:embed="rId3">
            <a:alphaModFix/>
          </a:blip>
          <a:srcRect l="14683" t="11748" r="18963" b="12603"/>
          <a:stretch/>
        </p:blipFill>
        <p:spPr>
          <a:xfrm>
            <a:off x="1406770" y="2580766"/>
            <a:ext cx="2907325" cy="1402653"/>
          </a:xfrm>
          <a:prstGeom prst="rect">
            <a:avLst/>
          </a:prstGeom>
          <a:noFill/>
          <a:ln>
            <a:noFill/>
          </a:ln>
        </p:spPr>
      </p:pic>
      <p:pic>
        <p:nvPicPr>
          <p:cNvPr id="260" name="Google Shape;260;p32" descr="Image result for Case Sensitivity in linux"/>
          <p:cNvPicPr preferRelativeResize="0"/>
          <p:nvPr/>
        </p:nvPicPr>
        <p:blipFill rotWithShape="1">
          <a:blip r:embed="rId4">
            <a:alphaModFix/>
          </a:blip>
          <a:srcRect/>
          <a:stretch/>
        </p:blipFill>
        <p:spPr>
          <a:xfrm>
            <a:off x="8953409" y="1997423"/>
            <a:ext cx="2857500" cy="2844800"/>
          </a:xfrm>
          <a:prstGeom prst="rect">
            <a:avLst/>
          </a:prstGeom>
          <a:noFill/>
          <a:ln>
            <a:noFill/>
          </a:ln>
        </p:spPr>
      </p:pic>
    </p:spTree>
    <p:extLst>
      <p:ext uri="{BB962C8B-B14F-4D97-AF65-F5344CB8AC3E}">
        <p14:creationId xmlns:p14="http://schemas.microsoft.com/office/powerpoint/2010/main" val="21727871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66</a:t>
            </a:fld>
            <a:endParaRPr/>
          </a:p>
        </p:txBody>
      </p:sp>
      <p:sp>
        <p:nvSpPr>
          <p:cNvPr id="201" name="Google Shape;201;p25"/>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02" name="Google Shape;202;p25"/>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rm	</a:t>
            </a:r>
            <a:r>
              <a:rPr lang="tr-TR" sz="2400">
                <a:solidFill>
                  <a:srgbClr val="373A3C"/>
                </a:solidFill>
              </a:rPr>
              <a:t>(</a:t>
            </a:r>
            <a:r>
              <a:rPr lang="tr-TR" sz="2400" b="1" err="1">
                <a:solidFill>
                  <a:srgbClr val="373A3C"/>
                </a:solidFill>
              </a:rPr>
              <a:t>r</a:t>
            </a:r>
            <a:r>
              <a:rPr lang="tr-TR" sz="2400" err="1">
                <a:solidFill>
                  <a:srgbClr val="373A3C"/>
                </a:solidFill>
              </a:rPr>
              <a:t>e</a:t>
            </a:r>
            <a:r>
              <a:rPr lang="tr-TR" sz="2400" b="1" err="1">
                <a:solidFill>
                  <a:srgbClr val="373A3C"/>
                </a:solidFill>
              </a:rPr>
              <a:t>m</a:t>
            </a:r>
            <a:r>
              <a:rPr lang="tr-TR" sz="2400" err="1">
                <a:solidFill>
                  <a:srgbClr val="373A3C"/>
                </a:solidFill>
              </a:rPr>
              <a:t>ove</a:t>
            </a:r>
            <a:r>
              <a:rPr lang="tr-TR" sz="2400">
                <a:solidFill>
                  <a:srgbClr val="373A3C"/>
                </a:solidFill>
              </a:rPr>
              <a:t>)</a:t>
            </a:r>
            <a:r>
              <a:rPr lang="tr-TR" sz="2400" b="1">
                <a:solidFill>
                  <a:srgbClr val="373A3C"/>
                </a:solidFill>
              </a:rPr>
              <a:t> </a:t>
            </a:r>
            <a:r>
              <a:rPr lang="en-US" sz="2400">
                <a:solidFill>
                  <a:srgbClr val="373A3C"/>
                </a:solidFill>
              </a:rPr>
              <a:t>delete a file</a:t>
            </a:r>
            <a:endParaRPr lang="tr-TR" sz="2400">
              <a:solidFill>
                <a:srgbClr val="373A3C"/>
              </a:solidFill>
            </a:endParaRPr>
          </a:p>
          <a:p>
            <a:endParaRPr lang="tr-TR" sz="2400">
              <a:solidFill>
                <a:srgbClr val="373A3C"/>
              </a:solidFill>
            </a:endParaRPr>
          </a:p>
          <a:p>
            <a:endParaRPr sz="2400">
              <a:solidFill>
                <a:srgbClr val="373A3C"/>
              </a:solidFill>
            </a:endParaRPr>
          </a:p>
          <a:p>
            <a:endParaRPr sz="2400">
              <a:solidFill>
                <a:srgbClr val="373A3C"/>
              </a:solidFill>
            </a:endParaRPr>
          </a:p>
          <a:p>
            <a:endParaRPr sz="2400">
              <a:solidFill>
                <a:srgbClr val="373A3C"/>
              </a:solidFill>
            </a:endParaRPr>
          </a:p>
        </p:txBody>
      </p:sp>
      <p:pic>
        <p:nvPicPr>
          <p:cNvPr id="203" name="Google Shape;203;p25"/>
          <p:cNvPicPr preferRelativeResize="0"/>
          <p:nvPr/>
        </p:nvPicPr>
        <p:blipFill>
          <a:blip r:embed="rId3">
            <a:alphaModFix/>
          </a:blip>
          <a:stretch>
            <a:fillRect/>
          </a:stretch>
        </p:blipFill>
        <p:spPr>
          <a:xfrm>
            <a:off x="1621273" y="1626894"/>
            <a:ext cx="8070000" cy="41833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5"/>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67</a:t>
            </a:fld>
            <a:endParaRPr/>
          </a:p>
        </p:txBody>
      </p:sp>
      <p:sp>
        <p:nvSpPr>
          <p:cNvPr id="201" name="Google Shape;201;p25"/>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02" name="Google Shape;202;p25"/>
          <p:cNvSpPr/>
          <p:nvPr/>
        </p:nvSpPr>
        <p:spPr>
          <a:xfrm>
            <a:off x="307167" y="1047767"/>
            <a:ext cx="8930800" cy="3190405"/>
          </a:xfrm>
          <a:prstGeom prst="rect">
            <a:avLst/>
          </a:prstGeom>
          <a:noFill/>
          <a:ln>
            <a:noFill/>
          </a:ln>
        </p:spPr>
        <p:txBody>
          <a:bodyPr spcFirstLastPara="1" wrap="square" lIns="121900" tIns="60933" rIns="121900" bIns="60933" anchor="t" anchorCtr="0">
            <a:noAutofit/>
          </a:bodyPr>
          <a:lstStyle/>
          <a:p>
            <a:r>
              <a:rPr lang="tr-TR" sz="2400" b="1" dirty="0">
                <a:solidFill>
                  <a:srgbClr val="373A3C"/>
                </a:solidFill>
                <a:latin typeface="+mj-lt"/>
              </a:rPr>
              <a:t>r</a:t>
            </a:r>
            <a:r>
              <a:rPr lang="en-US" sz="2400" b="1" dirty="0">
                <a:solidFill>
                  <a:srgbClr val="373A3C"/>
                </a:solidFill>
                <a:latin typeface="+mj-lt"/>
              </a:rPr>
              <a:t>m</a:t>
            </a:r>
            <a:r>
              <a:rPr lang="tr-TR" sz="2400" b="1" dirty="0">
                <a:solidFill>
                  <a:srgbClr val="373A3C"/>
                </a:solidFill>
                <a:latin typeface="+mj-lt"/>
              </a:rPr>
              <a:t> -d</a:t>
            </a:r>
            <a:r>
              <a:rPr lang="en-US" sz="2400" b="1" dirty="0">
                <a:solidFill>
                  <a:srgbClr val="373A3C"/>
                </a:solidFill>
                <a:latin typeface="+mj-lt"/>
              </a:rPr>
              <a:t>	</a:t>
            </a:r>
            <a:r>
              <a:rPr lang="tr-TR" sz="2400" dirty="0" err="1">
                <a:solidFill>
                  <a:srgbClr val="373A3C"/>
                </a:solidFill>
                <a:latin typeface="+mj-lt"/>
              </a:rPr>
              <a:t>directoryname</a:t>
            </a:r>
            <a:r>
              <a:rPr lang="tr-TR" sz="2400" dirty="0">
                <a:solidFill>
                  <a:srgbClr val="373A3C"/>
                </a:solidFill>
                <a:latin typeface="+mj-lt"/>
              </a:rPr>
              <a:t>	= 	</a:t>
            </a:r>
            <a:r>
              <a:rPr lang="tr-TR" sz="2400" b="1" dirty="0" err="1">
                <a:solidFill>
                  <a:srgbClr val="373A3C"/>
                </a:solidFill>
                <a:latin typeface="+mj-lt"/>
              </a:rPr>
              <a:t>rmdir</a:t>
            </a:r>
            <a:r>
              <a:rPr lang="tr-TR" sz="2400" dirty="0">
                <a:solidFill>
                  <a:srgbClr val="373A3C"/>
                </a:solidFill>
                <a:latin typeface="+mj-lt"/>
              </a:rPr>
              <a:t> </a:t>
            </a:r>
            <a:r>
              <a:rPr lang="tr-TR" sz="2400" dirty="0" err="1">
                <a:solidFill>
                  <a:srgbClr val="373A3C"/>
                </a:solidFill>
                <a:latin typeface="+mj-lt"/>
              </a:rPr>
              <a:t>directoryname</a:t>
            </a:r>
            <a:endParaRPr lang="tr-TR" sz="2400" dirty="0">
              <a:solidFill>
                <a:srgbClr val="373A3C"/>
              </a:solidFill>
              <a:latin typeface="+mj-lt"/>
            </a:endParaRPr>
          </a:p>
          <a:p>
            <a:endParaRPr lang="tr-TR" sz="2400" dirty="0">
              <a:solidFill>
                <a:srgbClr val="373A3C"/>
              </a:solidFill>
              <a:latin typeface="+mj-lt"/>
            </a:endParaRPr>
          </a:p>
          <a:p>
            <a:r>
              <a:rPr lang="tr-TR" sz="2400" b="1" dirty="0" err="1">
                <a:solidFill>
                  <a:srgbClr val="373A3C"/>
                </a:solidFill>
                <a:latin typeface="+mj-lt"/>
              </a:rPr>
              <a:t>rm</a:t>
            </a:r>
            <a:r>
              <a:rPr lang="tr-TR" sz="2400" b="1" dirty="0">
                <a:solidFill>
                  <a:srgbClr val="373A3C"/>
                </a:solidFill>
                <a:latin typeface="+mj-lt"/>
              </a:rPr>
              <a:t> -r 	</a:t>
            </a:r>
            <a:r>
              <a:rPr lang="tr-TR" sz="2400" dirty="0" err="1">
                <a:solidFill>
                  <a:srgbClr val="373A3C"/>
                </a:solidFill>
                <a:latin typeface="+mj-lt"/>
              </a:rPr>
              <a:t>directoryname</a:t>
            </a:r>
            <a:endParaRPr lang="tr-TR" sz="2400" dirty="0">
              <a:solidFill>
                <a:srgbClr val="373A3C"/>
              </a:solidFill>
              <a:latin typeface="+mj-lt"/>
            </a:endParaRPr>
          </a:p>
          <a:p>
            <a:endParaRPr lang="tr-TR" sz="2400" b="1" dirty="0">
              <a:solidFill>
                <a:srgbClr val="373A3C"/>
              </a:solidFill>
              <a:latin typeface="+mj-lt"/>
            </a:endParaRPr>
          </a:p>
          <a:p>
            <a:r>
              <a:rPr lang="tr-TR" sz="2400" b="1" dirty="0" err="1">
                <a:solidFill>
                  <a:srgbClr val="373A3C"/>
                </a:solidFill>
                <a:latin typeface="+mj-lt"/>
              </a:rPr>
              <a:t>rm</a:t>
            </a:r>
            <a:r>
              <a:rPr lang="tr-TR" sz="2400" b="1" dirty="0">
                <a:solidFill>
                  <a:srgbClr val="373A3C"/>
                </a:solidFill>
                <a:latin typeface="+mj-lt"/>
              </a:rPr>
              <a:t> -f	</a:t>
            </a:r>
            <a:r>
              <a:rPr lang="en-US" sz="2400" dirty="0">
                <a:solidFill>
                  <a:srgbClr val="373A3C"/>
                </a:solidFill>
                <a:latin typeface="+mj-lt"/>
              </a:rPr>
              <a:t>Remove all files in the working directory. </a:t>
            </a:r>
            <a:endParaRPr lang="tr-TR" sz="2400" dirty="0">
              <a:solidFill>
                <a:srgbClr val="373A3C"/>
              </a:solidFill>
              <a:latin typeface="+mj-lt"/>
            </a:endParaRPr>
          </a:p>
          <a:p>
            <a:endParaRPr lang="tr-TR" sz="2400" dirty="0">
              <a:solidFill>
                <a:srgbClr val="373A3C"/>
              </a:solidFill>
              <a:latin typeface="+mj-lt"/>
            </a:endParaRPr>
          </a:p>
          <a:p>
            <a:r>
              <a:rPr lang="tr-TR" sz="2400" dirty="0">
                <a:solidFill>
                  <a:srgbClr val="373A3C"/>
                </a:solidFill>
                <a:latin typeface="+mj-lt"/>
              </a:rPr>
              <a:t>	</a:t>
            </a:r>
            <a:r>
              <a:rPr lang="en-US" sz="2400" dirty="0">
                <a:solidFill>
                  <a:srgbClr val="373A3C"/>
                </a:solidFill>
                <a:latin typeface="+mj-lt"/>
              </a:rPr>
              <a:t>rm will not prompt you for any reason before deleting </a:t>
            </a:r>
            <a:r>
              <a:rPr lang="tr-TR" sz="2400" dirty="0">
                <a:solidFill>
                  <a:srgbClr val="373A3C"/>
                </a:solidFill>
                <a:latin typeface="+mj-lt"/>
              </a:rPr>
              <a:t>	</a:t>
            </a:r>
            <a:r>
              <a:rPr lang="en-US" sz="2400" dirty="0">
                <a:solidFill>
                  <a:srgbClr val="373A3C"/>
                </a:solidFill>
                <a:latin typeface="+mj-lt"/>
              </a:rPr>
              <a:t>them</a:t>
            </a:r>
            <a:endParaRPr lang="tr-TR" sz="2400" dirty="0">
              <a:solidFill>
                <a:srgbClr val="373A3C"/>
              </a:solidFill>
              <a:latin typeface="+mj-lt"/>
            </a:endParaRPr>
          </a:p>
          <a:p>
            <a:r>
              <a:rPr lang="tr-TR" sz="2400" b="1" dirty="0" err="1">
                <a:solidFill>
                  <a:srgbClr val="373A3C"/>
                </a:solidFill>
                <a:latin typeface="+mj-lt"/>
              </a:rPr>
              <a:t>rm</a:t>
            </a:r>
            <a:r>
              <a:rPr lang="tr-TR" sz="2400" b="1" dirty="0">
                <a:solidFill>
                  <a:srgbClr val="373A3C"/>
                </a:solidFill>
                <a:latin typeface="+mj-lt"/>
              </a:rPr>
              <a:t> -</a:t>
            </a:r>
            <a:r>
              <a:rPr lang="tr-TR" sz="2400" b="1" dirty="0" err="1">
                <a:solidFill>
                  <a:srgbClr val="373A3C"/>
                </a:solidFill>
                <a:latin typeface="+mj-lt"/>
              </a:rPr>
              <a:t>rf</a:t>
            </a:r>
            <a:r>
              <a:rPr lang="tr-TR" sz="2400" dirty="0">
                <a:solidFill>
                  <a:srgbClr val="373A3C"/>
                </a:solidFill>
                <a:latin typeface="+mj-lt"/>
              </a:rPr>
              <a:t> </a:t>
            </a:r>
          </a:p>
          <a:p>
            <a:endParaRPr lang="tr-TR" sz="2400" dirty="0">
              <a:solidFill>
                <a:srgbClr val="373A3C"/>
              </a:solidFill>
              <a:latin typeface="+mj-lt"/>
            </a:endParaRPr>
          </a:p>
          <a:p>
            <a:endParaRPr lang="tr-TR" sz="2400" dirty="0">
              <a:solidFill>
                <a:srgbClr val="373A3C"/>
              </a:solidFill>
              <a:latin typeface="+mj-lt"/>
            </a:endParaRPr>
          </a:p>
          <a:p>
            <a:endParaRPr sz="2400" dirty="0">
              <a:solidFill>
                <a:srgbClr val="373A3C"/>
              </a:solidFill>
              <a:latin typeface="+mj-lt"/>
            </a:endParaRPr>
          </a:p>
          <a:p>
            <a:endParaRPr sz="2400" dirty="0">
              <a:solidFill>
                <a:srgbClr val="373A3C"/>
              </a:solidFill>
              <a:latin typeface="+mj-lt"/>
            </a:endParaRPr>
          </a:p>
          <a:p>
            <a:endParaRPr sz="2400" dirty="0">
              <a:solidFill>
                <a:srgbClr val="373A3C"/>
              </a:solidFill>
              <a:latin typeface="+mj-lt"/>
            </a:endParaRPr>
          </a:p>
        </p:txBody>
      </p:sp>
    </p:spTree>
    <p:extLst>
      <p:ext uri="{BB962C8B-B14F-4D97-AF65-F5344CB8AC3E}">
        <p14:creationId xmlns:p14="http://schemas.microsoft.com/office/powerpoint/2010/main" val="20704971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6"/>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68</a:t>
            </a:fld>
            <a:endParaRPr/>
          </a:p>
        </p:txBody>
      </p:sp>
      <p:sp>
        <p:nvSpPr>
          <p:cNvPr id="209" name="Google Shape;209;p26"/>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10" name="Google Shape;210;p26"/>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cp	</a:t>
            </a:r>
            <a:r>
              <a:rPr lang="en-US" sz="2400">
                <a:solidFill>
                  <a:srgbClr val="373A3C"/>
                </a:solidFill>
              </a:rPr>
              <a:t>copy a file to another location</a:t>
            </a:r>
            <a:endParaRPr sz="2400">
              <a:solidFill>
                <a:srgbClr val="373A3C"/>
              </a:solidFill>
            </a:endParaRPr>
          </a:p>
          <a:p>
            <a:endParaRPr sz="2400">
              <a:solidFill>
                <a:srgbClr val="373A3C"/>
              </a:solidFill>
            </a:endParaRPr>
          </a:p>
          <a:p>
            <a:endParaRPr sz="2400">
              <a:solidFill>
                <a:srgbClr val="373A3C"/>
              </a:solidFill>
            </a:endParaRPr>
          </a:p>
        </p:txBody>
      </p:sp>
      <p:pic>
        <p:nvPicPr>
          <p:cNvPr id="211" name="Google Shape;211;p26"/>
          <p:cNvPicPr preferRelativeResize="0"/>
          <p:nvPr/>
        </p:nvPicPr>
        <p:blipFill>
          <a:blip r:embed="rId3">
            <a:alphaModFix/>
          </a:blip>
          <a:stretch>
            <a:fillRect/>
          </a:stretch>
        </p:blipFill>
        <p:spPr>
          <a:xfrm>
            <a:off x="2661300" y="1828201"/>
            <a:ext cx="6294965" cy="35062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7"/>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69</a:t>
            </a:fld>
            <a:endParaRPr/>
          </a:p>
        </p:txBody>
      </p:sp>
      <p:sp>
        <p:nvSpPr>
          <p:cNvPr id="217" name="Google Shape;217;p27"/>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18" name="Google Shape;218;p27"/>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a:solidFill>
                  <a:srgbClr val="373A3C"/>
                </a:solidFill>
              </a:rPr>
              <a:t>mv	</a:t>
            </a:r>
            <a:r>
              <a:rPr lang="en-US" sz="2400">
                <a:solidFill>
                  <a:srgbClr val="373A3C"/>
                </a:solidFill>
              </a:rPr>
              <a:t>move a file to another location</a:t>
            </a:r>
            <a:endParaRPr sz="2400">
              <a:solidFill>
                <a:srgbClr val="373A3C"/>
              </a:solidFill>
            </a:endParaRPr>
          </a:p>
          <a:p>
            <a:endParaRPr sz="2400">
              <a:solidFill>
                <a:srgbClr val="373A3C"/>
              </a:solidFill>
            </a:endParaRPr>
          </a:p>
          <a:p>
            <a:endParaRPr sz="2400">
              <a:solidFill>
                <a:srgbClr val="373A3C"/>
              </a:solidFill>
            </a:endParaRPr>
          </a:p>
        </p:txBody>
      </p:sp>
      <p:pic>
        <p:nvPicPr>
          <p:cNvPr id="219" name="Google Shape;219;p27"/>
          <p:cNvPicPr preferRelativeResize="0"/>
          <p:nvPr/>
        </p:nvPicPr>
        <p:blipFill>
          <a:blip r:embed="rId3">
            <a:alphaModFix/>
          </a:blip>
          <a:stretch>
            <a:fillRect/>
          </a:stretch>
        </p:blipFill>
        <p:spPr>
          <a:xfrm>
            <a:off x="2826134" y="1661867"/>
            <a:ext cx="6834719" cy="47114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7307367" y="1926700"/>
            <a:ext cx="4724320" cy="2654387"/>
          </a:xfrm>
          <a:prstGeom prst="rect">
            <a:avLst/>
          </a:prstGeom>
          <a:noFill/>
          <a:ln>
            <a:noFill/>
          </a:ln>
        </p:spPr>
      </p:pic>
      <p:sp>
        <p:nvSpPr>
          <p:cNvPr id="120" name="Google Shape;120;p20"/>
          <p:cNvSpPr txBox="1">
            <a:spLocks noGrp="1"/>
          </p:cNvSpPr>
          <p:nvPr>
            <p:ph type="ctrTitle"/>
          </p:nvPr>
        </p:nvSpPr>
        <p:spPr>
          <a:xfrm>
            <a:off x="2113767" y="885100"/>
            <a:ext cx="5193600" cy="4737600"/>
          </a:xfrm>
          <a:prstGeom prst="rect">
            <a:avLst/>
          </a:prstGeom>
          <a:noFill/>
          <a:ln>
            <a:noFill/>
          </a:ln>
        </p:spPr>
        <p:txBody>
          <a:bodyPr spcFirstLastPara="1" vert="horz" wrap="square" lIns="0" tIns="0" rIns="0" bIns="0" rtlCol="0" anchor="ctr" anchorCtr="0">
            <a:noAutofit/>
          </a:bodyPr>
          <a:lstStyle/>
          <a:p>
            <a:pPr>
              <a:lnSpc>
                <a:spcPct val="150000"/>
              </a:lnSpc>
            </a:pPr>
            <a:r>
              <a:rPr lang="tr-TR" sz="4800">
                <a:solidFill>
                  <a:srgbClr val="741B47"/>
                </a:solidFill>
                <a:latin typeface="Raleway Medium"/>
                <a:ea typeface="Raleway Medium"/>
                <a:cs typeface="Raleway Medium"/>
                <a:sym typeface="Raleway Medium"/>
              </a:rPr>
              <a:t>Why Linux?</a:t>
            </a:r>
            <a:endParaRPr sz="4800">
              <a:solidFill>
                <a:srgbClr val="741B47"/>
              </a:solidFill>
              <a:latin typeface="Raleway Medium"/>
              <a:ea typeface="Raleway Medium"/>
              <a:cs typeface="Raleway Medium"/>
              <a:sym typeface="Raleway Medium"/>
            </a:endParaRPr>
          </a:p>
          <a:p>
            <a:pPr>
              <a:lnSpc>
                <a:spcPct val="150000"/>
              </a:lnSpc>
            </a:pPr>
            <a:r>
              <a:rPr lang="tr-TR" sz="4800">
                <a:solidFill>
                  <a:srgbClr val="741B47"/>
                </a:solidFill>
                <a:latin typeface="Raleway Medium"/>
                <a:ea typeface="Raleway Medium"/>
                <a:cs typeface="Raleway Medium"/>
                <a:sym typeface="Raleway Medium"/>
              </a:rPr>
              <a:t>Where Linux?</a:t>
            </a:r>
            <a:endParaRPr sz="4800">
              <a:solidFill>
                <a:srgbClr val="741B47"/>
              </a:solidFill>
              <a:latin typeface="Raleway Medium"/>
              <a:ea typeface="Raleway Medium"/>
              <a:cs typeface="Raleway Medium"/>
              <a:sym typeface="Raleway Medium"/>
            </a:endParaRPr>
          </a:p>
          <a:p>
            <a:pPr>
              <a:lnSpc>
                <a:spcPct val="150000"/>
              </a:lnSpc>
            </a:pPr>
            <a:r>
              <a:rPr lang="tr-TR" sz="4800">
                <a:solidFill>
                  <a:srgbClr val="741B47"/>
                </a:solidFill>
                <a:latin typeface="Raleway Medium"/>
                <a:ea typeface="Raleway Medium"/>
                <a:cs typeface="Raleway Medium"/>
                <a:sym typeface="Raleway Medium"/>
              </a:rPr>
              <a:t>When Linux?</a:t>
            </a:r>
            <a:endParaRPr sz="4800">
              <a:solidFill>
                <a:srgbClr val="741B47"/>
              </a:solidFill>
              <a:latin typeface="Raleway Medium"/>
              <a:ea typeface="Raleway Medium"/>
              <a:cs typeface="Raleway Medium"/>
              <a:sym typeface="Raleway Medium"/>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70</a:t>
            </a:fld>
            <a:endParaRPr/>
          </a:p>
        </p:txBody>
      </p:sp>
      <p:sp>
        <p:nvSpPr>
          <p:cNvPr id="125" name="Google Shape;125;p18"/>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126" name="Google Shape;126;p18"/>
          <p:cNvSpPr/>
          <p:nvPr/>
        </p:nvSpPr>
        <p:spPr>
          <a:xfrm>
            <a:off x="307167" y="1047767"/>
            <a:ext cx="8930800" cy="17188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echo		</a:t>
            </a:r>
            <a:r>
              <a:rPr lang="en-US" sz="2400" dirty="0">
                <a:solidFill>
                  <a:srgbClr val="373A3C"/>
                </a:solidFill>
              </a:rPr>
              <a:t>print message to screen</a:t>
            </a:r>
          </a:p>
          <a:p>
            <a:r>
              <a:rPr lang="en-US" sz="2400" b="1" dirty="0">
                <a:solidFill>
                  <a:srgbClr val="373A3C"/>
                </a:solidFill>
              </a:rPr>
              <a:t>echo &gt; [file]</a:t>
            </a:r>
            <a:r>
              <a:rPr lang="en-US" sz="2400" dirty="0">
                <a:solidFill>
                  <a:srgbClr val="373A3C"/>
                </a:solidFill>
              </a:rPr>
              <a:t>	print message into a file</a:t>
            </a:r>
          </a:p>
          <a:p>
            <a:r>
              <a:rPr lang="en-US" sz="2400" dirty="0">
                <a:solidFill>
                  <a:srgbClr val="373A3C"/>
                </a:solidFill>
              </a:rPr>
              <a:t>		if the file doesn't exist it creates </a:t>
            </a:r>
          </a:p>
          <a:p>
            <a:r>
              <a:rPr lang="en-US" sz="2400" b="1" dirty="0">
                <a:solidFill>
                  <a:srgbClr val="373A3C"/>
                </a:solidFill>
              </a:rPr>
              <a:t>echo &gt;</a:t>
            </a:r>
            <a:r>
              <a:rPr lang="tr-TR" sz="2400" b="1" dirty="0">
                <a:solidFill>
                  <a:srgbClr val="373A3C"/>
                </a:solidFill>
              </a:rPr>
              <a:t>&gt;</a:t>
            </a:r>
            <a:r>
              <a:rPr lang="en-US" sz="2400" b="1" dirty="0">
                <a:solidFill>
                  <a:srgbClr val="373A3C"/>
                </a:solidFill>
              </a:rPr>
              <a:t> [file]</a:t>
            </a:r>
            <a:r>
              <a:rPr lang="tr-TR" sz="2400" b="1" dirty="0">
                <a:solidFill>
                  <a:srgbClr val="373A3C"/>
                </a:solidFill>
              </a:rPr>
              <a:t>	</a:t>
            </a:r>
            <a:r>
              <a:rPr lang="tr-TR" sz="2400" dirty="0" err="1">
                <a:solidFill>
                  <a:srgbClr val="373A3C"/>
                </a:solidFill>
              </a:rPr>
              <a:t>adds</a:t>
            </a:r>
            <a:r>
              <a:rPr lang="tr-TR" sz="2400" dirty="0">
                <a:solidFill>
                  <a:srgbClr val="373A3C"/>
                </a:solidFill>
              </a:rPr>
              <a:t> </a:t>
            </a:r>
            <a:r>
              <a:rPr lang="tr-TR" sz="2400" dirty="0" err="1">
                <a:solidFill>
                  <a:srgbClr val="373A3C"/>
                </a:solidFill>
              </a:rPr>
              <a:t>to</a:t>
            </a:r>
            <a:r>
              <a:rPr lang="tr-TR" sz="2400" dirty="0">
                <a:solidFill>
                  <a:srgbClr val="373A3C"/>
                </a:solidFill>
              </a:rPr>
              <a:t> </a:t>
            </a:r>
            <a:r>
              <a:rPr lang="tr-TR" sz="2400" dirty="0" err="1">
                <a:solidFill>
                  <a:srgbClr val="373A3C"/>
                </a:solidFill>
              </a:rPr>
              <a:t>existing</a:t>
            </a:r>
            <a:r>
              <a:rPr lang="tr-TR" sz="2400" dirty="0">
                <a:solidFill>
                  <a:srgbClr val="373A3C"/>
                </a:solidFill>
              </a:rPr>
              <a:t> </a:t>
            </a:r>
            <a:r>
              <a:rPr lang="tr-TR" sz="2400" dirty="0" err="1">
                <a:solidFill>
                  <a:srgbClr val="373A3C"/>
                </a:solidFill>
              </a:rPr>
              <a:t>content</a:t>
            </a:r>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p:txBody>
      </p:sp>
      <p:pic>
        <p:nvPicPr>
          <p:cNvPr id="2" name="Google Shape;227;p28">
            <a:extLst>
              <a:ext uri="{FF2B5EF4-FFF2-40B4-BE49-F238E27FC236}">
                <a16:creationId xmlns:a16="http://schemas.microsoft.com/office/drawing/2014/main" id="{CFFFB319-B678-5AFB-44D6-80D07CCFA7EE}"/>
              </a:ext>
            </a:extLst>
          </p:cNvPr>
          <p:cNvPicPr preferRelativeResize="0"/>
          <p:nvPr/>
        </p:nvPicPr>
        <p:blipFill>
          <a:blip r:embed="rId3">
            <a:alphaModFix/>
          </a:blip>
          <a:stretch>
            <a:fillRect/>
          </a:stretch>
        </p:blipFill>
        <p:spPr>
          <a:xfrm>
            <a:off x="1803968" y="2873900"/>
            <a:ext cx="7868800" cy="293633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9"/>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71</a:t>
            </a:fld>
            <a:endParaRPr/>
          </a:p>
        </p:txBody>
      </p:sp>
      <p:sp>
        <p:nvSpPr>
          <p:cNvPr id="233" name="Google Shape;233;p29"/>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Basic Shell Commands</a:t>
            </a:r>
            <a:endParaRPr sz="4800"/>
          </a:p>
        </p:txBody>
      </p:sp>
      <p:sp>
        <p:nvSpPr>
          <p:cNvPr id="234" name="Google Shape;234;p29"/>
          <p:cNvSpPr/>
          <p:nvPr/>
        </p:nvSpPr>
        <p:spPr>
          <a:xfrm>
            <a:off x="307167" y="1047767"/>
            <a:ext cx="8930800" cy="6924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cat	</a:t>
            </a:r>
            <a:r>
              <a:rPr lang="en-US" sz="2400" dirty="0">
                <a:solidFill>
                  <a:srgbClr val="373A3C"/>
                </a:solidFill>
              </a:rPr>
              <a:t>show file contents</a:t>
            </a:r>
            <a:endParaRPr lang="tr-TR" sz="2400" dirty="0">
              <a:solidFill>
                <a:srgbClr val="373A3C"/>
              </a:solidFill>
            </a:endParaRPr>
          </a:p>
          <a:p>
            <a:endParaRPr lang="tr-TR" sz="2400" dirty="0">
              <a:solidFill>
                <a:srgbClr val="373A3C"/>
              </a:solidFill>
            </a:endParaRPr>
          </a:p>
          <a:p>
            <a:r>
              <a:rPr lang="tr-TR" sz="2400" b="1" dirty="0">
                <a:solidFill>
                  <a:srgbClr val="373A3C"/>
                </a:solidFill>
              </a:rPr>
              <a:t>c</a:t>
            </a:r>
            <a:r>
              <a:rPr lang="en-US" sz="2400" b="1" dirty="0">
                <a:solidFill>
                  <a:srgbClr val="373A3C"/>
                </a:solidFill>
              </a:rPr>
              <a:t>at</a:t>
            </a:r>
            <a:r>
              <a:rPr lang="tr-TR" sz="2400" b="1" dirty="0">
                <a:solidFill>
                  <a:srgbClr val="373A3C"/>
                </a:solidFill>
              </a:rPr>
              <a:t> &gt; [</a:t>
            </a:r>
            <a:r>
              <a:rPr lang="tr-TR" sz="2400" b="1" dirty="0" err="1">
                <a:solidFill>
                  <a:srgbClr val="373A3C"/>
                </a:solidFill>
              </a:rPr>
              <a:t>filename</a:t>
            </a:r>
            <a:r>
              <a:rPr lang="tr-TR" sz="2400" b="1" dirty="0">
                <a:solidFill>
                  <a:srgbClr val="373A3C"/>
                </a:solidFill>
              </a:rPr>
              <a:t>]</a:t>
            </a:r>
            <a:r>
              <a:rPr lang="en-US" sz="2400" b="1" dirty="0">
                <a:solidFill>
                  <a:srgbClr val="373A3C"/>
                </a:solidFill>
              </a:rPr>
              <a:t>	</a:t>
            </a:r>
            <a:r>
              <a:rPr lang="tr-TR" sz="2400" dirty="0">
                <a:solidFill>
                  <a:srgbClr val="373A3C"/>
                </a:solidFill>
              </a:rPr>
              <a:t>p</a:t>
            </a:r>
            <a:r>
              <a:rPr lang="en-US" sz="2400" dirty="0" err="1">
                <a:solidFill>
                  <a:srgbClr val="373A3C"/>
                </a:solidFill>
              </a:rPr>
              <a:t>rint</a:t>
            </a:r>
            <a:r>
              <a:rPr lang="en-US" sz="2400" dirty="0">
                <a:solidFill>
                  <a:srgbClr val="373A3C"/>
                </a:solidFill>
              </a:rPr>
              <a:t> message into a file</a:t>
            </a:r>
          </a:p>
          <a:p>
            <a:r>
              <a:rPr lang="en-US" sz="2400" dirty="0">
                <a:solidFill>
                  <a:srgbClr val="373A3C"/>
                </a:solidFill>
              </a:rPr>
              <a:t>		if the file doesn't exist </a:t>
            </a:r>
            <a:endParaRPr lang="tr-TR" sz="2400" dirty="0">
              <a:solidFill>
                <a:srgbClr val="373A3C"/>
              </a:solidFill>
            </a:endParaRPr>
          </a:p>
          <a:p>
            <a:r>
              <a:rPr lang="tr-TR" sz="2400" dirty="0">
                <a:solidFill>
                  <a:srgbClr val="373A3C"/>
                </a:solidFill>
              </a:rPr>
              <a:t>		</a:t>
            </a:r>
            <a:r>
              <a:rPr lang="en-US" sz="2400" dirty="0">
                <a:solidFill>
                  <a:srgbClr val="373A3C"/>
                </a:solidFill>
              </a:rPr>
              <a:t>it</a:t>
            </a:r>
            <a:r>
              <a:rPr lang="tr-TR" sz="2400" dirty="0">
                <a:solidFill>
                  <a:srgbClr val="373A3C"/>
                </a:solidFill>
              </a:rPr>
              <a:t> c</a:t>
            </a:r>
            <a:r>
              <a:rPr lang="en-US" sz="2400" dirty="0" err="1">
                <a:solidFill>
                  <a:srgbClr val="373A3C"/>
                </a:solidFill>
              </a:rPr>
              <a:t>reates</a:t>
            </a:r>
            <a:r>
              <a:rPr lang="en-US" sz="2400" dirty="0">
                <a:solidFill>
                  <a:srgbClr val="373A3C"/>
                </a:solidFill>
              </a:rPr>
              <a:t> </a:t>
            </a:r>
          </a:p>
          <a:p>
            <a:endParaRPr lang="tr-TR" sz="2400" dirty="0">
              <a:solidFill>
                <a:srgbClr val="373A3C"/>
              </a:solidFill>
            </a:endParaRPr>
          </a:p>
          <a:p>
            <a:r>
              <a:rPr lang="tr-TR" sz="2400" b="1" dirty="0">
                <a:solidFill>
                  <a:srgbClr val="373A3C"/>
                </a:solidFill>
              </a:rPr>
              <a:t>c</a:t>
            </a:r>
            <a:r>
              <a:rPr lang="en-US" sz="2400" b="1" dirty="0">
                <a:solidFill>
                  <a:srgbClr val="373A3C"/>
                </a:solidFill>
              </a:rPr>
              <a:t>at</a:t>
            </a:r>
            <a:r>
              <a:rPr lang="tr-TR" sz="2400" b="1" dirty="0">
                <a:solidFill>
                  <a:srgbClr val="373A3C"/>
                </a:solidFill>
              </a:rPr>
              <a:t> &gt;&gt; [</a:t>
            </a:r>
            <a:r>
              <a:rPr lang="tr-TR" sz="2400" b="1" dirty="0" err="1">
                <a:solidFill>
                  <a:srgbClr val="373A3C"/>
                </a:solidFill>
              </a:rPr>
              <a:t>filename</a:t>
            </a:r>
            <a:r>
              <a:rPr lang="tr-TR" sz="2400" b="1" dirty="0">
                <a:solidFill>
                  <a:srgbClr val="373A3C"/>
                </a:solidFill>
              </a:rPr>
              <a:t>] </a:t>
            </a:r>
            <a:r>
              <a:rPr lang="tr-TR" sz="2400" dirty="0" err="1">
                <a:solidFill>
                  <a:srgbClr val="373A3C"/>
                </a:solidFill>
              </a:rPr>
              <a:t>adds</a:t>
            </a:r>
            <a:r>
              <a:rPr lang="tr-TR" sz="2400" dirty="0">
                <a:solidFill>
                  <a:srgbClr val="373A3C"/>
                </a:solidFill>
              </a:rPr>
              <a:t> </a:t>
            </a:r>
            <a:r>
              <a:rPr lang="tr-TR" sz="2400" dirty="0" err="1">
                <a:solidFill>
                  <a:srgbClr val="373A3C"/>
                </a:solidFill>
              </a:rPr>
              <a:t>to</a:t>
            </a:r>
            <a:r>
              <a:rPr lang="tr-TR" sz="2400" dirty="0">
                <a:solidFill>
                  <a:srgbClr val="373A3C"/>
                </a:solidFill>
              </a:rPr>
              <a:t> </a:t>
            </a:r>
            <a:r>
              <a:rPr lang="tr-TR" sz="2400" dirty="0" err="1">
                <a:solidFill>
                  <a:srgbClr val="373A3C"/>
                </a:solidFill>
              </a:rPr>
              <a:t>existing</a:t>
            </a:r>
            <a:r>
              <a:rPr lang="tr-TR" sz="2400" dirty="0">
                <a:solidFill>
                  <a:srgbClr val="373A3C"/>
                </a:solidFill>
              </a:rPr>
              <a:t> </a:t>
            </a:r>
            <a:r>
              <a:rPr lang="tr-TR" sz="2400" dirty="0" err="1">
                <a:solidFill>
                  <a:srgbClr val="373A3C"/>
                </a:solidFill>
              </a:rPr>
              <a:t>content</a:t>
            </a:r>
            <a:endParaRPr lang="en-US" sz="2400" dirty="0">
              <a:solidFill>
                <a:srgbClr val="373A3C"/>
              </a:solidFill>
            </a:endParaRPr>
          </a:p>
          <a:p>
            <a:endParaRPr sz="2400" dirty="0">
              <a:solidFill>
                <a:srgbClr val="373A3C"/>
              </a:solidFill>
            </a:endParaRPr>
          </a:p>
          <a:p>
            <a:endParaRPr sz="2400" dirty="0">
              <a:solidFill>
                <a:srgbClr val="373A3C"/>
              </a:solidFill>
            </a:endParaRPr>
          </a:p>
          <a:p>
            <a:endParaRPr sz="2400" dirty="0">
              <a:solidFill>
                <a:srgbClr val="373A3C"/>
              </a:solidFill>
            </a:endParaRPr>
          </a:p>
        </p:txBody>
      </p:sp>
      <p:pic>
        <p:nvPicPr>
          <p:cNvPr id="235" name="Google Shape;235;p29"/>
          <p:cNvPicPr preferRelativeResize="0"/>
          <p:nvPr/>
        </p:nvPicPr>
        <p:blipFill>
          <a:blip r:embed="rId3">
            <a:alphaModFix/>
          </a:blip>
          <a:stretch>
            <a:fillRect/>
          </a:stretch>
        </p:blipFill>
        <p:spPr>
          <a:xfrm>
            <a:off x="3912597" y="4139018"/>
            <a:ext cx="8240300" cy="1957633"/>
          </a:xfrm>
          <a:prstGeom prst="rect">
            <a:avLst/>
          </a:prstGeom>
          <a:noFill/>
          <a:ln>
            <a:noFill/>
          </a:ln>
        </p:spPr>
      </p:pic>
      <p:pic>
        <p:nvPicPr>
          <p:cNvPr id="236" name="Google Shape;236;p29"/>
          <p:cNvPicPr preferRelativeResize="0"/>
          <p:nvPr/>
        </p:nvPicPr>
        <p:blipFill>
          <a:blip r:embed="rId4">
            <a:alphaModFix/>
          </a:blip>
          <a:stretch>
            <a:fillRect/>
          </a:stretch>
        </p:blipFill>
        <p:spPr>
          <a:xfrm>
            <a:off x="6898629" y="968008"/>
            <a:ext cx="5254268" cy="244683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6"/>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72</a:t>
            </a:fld>
            <a:endParaRPr/>
          </a:p>
        </p:txBody>
      </p:sp>
      <p:sp>
        <p:nvSpPr>
          <p:cNvPr id="296" name="Google Shape;296;p36"/>
          <p:cNvSpPr txBox="1">
            <a:spLocks noGrp="1"/>
          </p:cNvSpPr>
          <p:nvPr>
            <p:ph type="title"/>
          </p:nvPr>
        </p:nvSpPr>
        <p:spPr>
          <a:xfrm>
            <a:off x="575732" y="231733"/>
            <a:ext cx="8894400" cy="835200"/>
          </a:xfrm>
          <a:prstGeom prst="rect">
            <a:avLst/>
          </a:prstGeom>
          <a:noFill/>
          <a:ln>
            <a:noFill/>
          </a:ln>
        </p:spPr>
        <p:txBody>
          <a:bodyPr spcFirstLastPara="1" vert="horz" wrap="square" lIns="0" tIns="0" rIns="0" bIns="0" rtlCol="0" anchor="t" anchorCtr="0">
            <a:noAutofit/>
          </a:bodyPr>
          <a:lstStyle/>
          <a:p>
            <a:r>
              <a:rPr lang="en-US" dirty="0">
                <a:solidFill>
                  <a:srgbClr val="741B47"/>
                </a:solidFill>
              </a:rPr>
              <a:t>Simple </a:t>
            </a:r>
            <a:r>
              <a:rPr lang="en-US" dirty="0" err="1">
                <a:solidFill>
                  <a:srgbClr val="741B47"/>
                </a:solidFill>
              </a:rPr>
              <a:t>Globbing</a:t>
            </a:r>
            <a:endParaRPr dirty="0">
              <a:solidFill>
                <a:srgbClr val="741B47"/>
              </a:solidFill>
            </a:endParaRPr>
          </a:p>
        </p:txBody>
      </p:sp>
      <p:sp>
        <p:nvSpPr>
          <p:cNvPr id="297" name="Google Shape;297;p36"/>
          <p:cNvSpPr/>
          <p:nvPr/>
        </p:nvSpPr>
        <p:spPr>
          <a:xfrm>
            <a:off x="575733" y="1310975"/>
            <a:ext cx="10956400" cy="1231200"/>
          </a:xfrm>
          <a:prstGeom prst="rect">
            <a:avLst/>
          </a:prstGeom>
          <a:noFill/>
          <a:ln>
            <a:noFill/>
          </a:ln>
        </p:spPr>
        <p:txBody>
          <a:bodyPr spcFirstLastPara="1" wrap="square" lIns="121900" tIns="60933" rIns="121900" bIns="60933" anchor="t" anchorCtr="0">
            <a:noAutofit/>
          </a:bodyPr>
          <a:lstStyle/>
          <a:p>
            <a:r>
              <a:rPr lang="en-US" sz="2400" dirty="0" err="1">
                <a:solidFill>
                  <a:srgbClr val="000000"/>
                </a:solidFill>
                <a:latin typeface="Arial"/>
                <a:ea typeface="Arial"/>
                <a:cs typeface="Arial"/>
                <a:sym typeface="Arial"/>
              </a:rPr>
              <a:t>Globbing</a:t>
            </a:r>
            <a:r>
              <a:rPr lang="en-US" sz="2400" dirty="0">
                <a:solidFill>
                  <a:srgbClr val="000000"/>
                </a:solidFill>
                <a:latin typeface="Arial"/>
                <a:ea typeface="Arial"/>
                <a:cs typeface="Arial"/>
                <a:sym typeface="Arial"/>
              </a:rPr>
              <a:t> is primarily used to match patterns in filenames or text by using a wildcard character to create </a:t>
            </a:r>
            <a:r>
              <a:rPr lang="en-US" sz="2400" dirty="0"/>
              <a:t>a </a:t>
            </a:r>
            <a:r>
              <a:rPr lang="en-US" sz="2400" dirty="0">
                <a:solidFill>
                  <a:srgbClr val="000000"/>
                </a:solidFill>
                <a:latin typeface="Arial"/>
                <a:ea typeface="Arial"/>
                <a:cs typeface="Arial"/>
                <a:sym typeface="Arial"/>
              </a:rPr>
              <a:t>pattern.</a:t>
            </a:r>
            <a:endParaRPr sz="2400" dirty="0"/>
          </a:p>
        </p:txBody>
      </p:sp>
      <p:graphicFrame>
        <p:nvGraphicFramePr>
          <p:cNvPr id="298" name="Google Shape;298;p36"/>
          <p:cNvGraphicFramePr/>
          <p:nvPr/>
        </p:nvGraphicFramePr>
        <p:xfrm>
          <a:off x="575733" y="2582999"/>
          <a:ext cx="10490833" cy="3389976"/>
        </p:xfrm>
        <a:graphic>
          <a:graphicData uri="http://schemas.openxmlformats.org/drawingml/2006/table">
            <a:tbl>
              <a:tblPr firstRow="1" bandRow="1">
                <a:noFill/>
              </a:tblPr>
              <a:tblGrid>
                <a:gridCol w="1792333">
                  <a:extLst>
                    <a:ext uri="{9D8B030D-6E8A-4147-A177-3AD203B41FA5}">
                      <a16:colId xmlns:a16="http://schemas.microsoft.com/office/drawing/2014/main" val="20000"/>
                    </a:ext>
                  </a:extLst>
                </a:gridCol>
                <a:gridCol w="2883867">
                  <a:extLst>
                    <a:ext uri="{9D8B030D-6E8A-4147-A177-3AD203B41FA5}">
                      <a16:colId xmlns:a16="http://schemas.microsoft.com/office/drawing/2014/main" val="20001"/>
                    </a:ext>
                  </a:extLst>
                </a:gridCol>
                <a:gridCol w="5814633">
                  <a:extLst>
                    <a:ext uri="{9D8B030D-6E8A-4147-A177-3AD203B41FA5}">
                      <a16:colId xmlns:a16="http://schemas.microsoft.com/office/drawing/2014/main" val="20002"/>
                    </a:ext>
                  </a:extLst>
                </a:gridCol>
              </a:tblGrid>
              <a:tr h="406413">
                <a:tc>
                  <a:txBody>
                    <a:bodyPr/>
                    <a:lstStyle/>
                    <a:p>
                      <a:pPr marL="0" marR="0" lvl="0" indent="0" algn="l" rtl="0">
                        <a:lnSpc>
                          <a:spcPct val="100000"/>
                        </a:lnSpc>
                        <a:spcBef>
                          <a:spcPts val="0"/>
                        </a:spcBef>
                        <a:spcAft>
                          <a:spcPts val="0"/>
                        </a:spcAft>
                        <a:buNone/>
                      </a:pPr>
                      <a:r>
                        <a:rPr lang="en-US" sz="1900" u="none" strike="noStrike" cap="none"/>
                        <a:t>Character</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900" u="none" strike="noStrike" cap="none"/>
                        <a:t>Name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tc>
                  <a:txBody>
                    <a:bodyPr/>
                    <a:lstStyle/>
                    <a:p>
                      <a:pPr marL="0" marR="0" lvl="0" indent="0" algn="l" rtl="0">
                        <a:lnSpc>
                          <a:spcPct val="100000"/>
                        </a:lnSpc>
                        <a:spcBef>
                          <a:spcPts val="0"/>
                        </a:spcBef>
                        <a:spcAft>
                          <a:spcPts val="0"/>
                        </a:spcAft>
                        <a:buNone/>
                      </a:pPr>
                      <a:r>
                        <a:rPr lang="en-US" sz="1900" u="none" strike="noStrike" cap="none"/>
                        <a:t>Function</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27BA0"/>
                    </a:solidFill>
                  </a:tcPr>
                </a:tc>
                <a:extLst>
                  <a:ext uri="{0D108BD9-81ED-4DB2-BD59-A6C34878D82A}">
                    <a16:rowId xmlns:a16="http://schemas.microsoft.com/office/drawing/2014/main" val="10000"/>
                  </a:ext>
                </a:extLst>
              </a:tr>
              <a:tr h="436000">
                <a:tc>
                  <a:txBody>
                    <a:bodyPr/>
                    <a:lstStyle/>
                    <a:p>
                      <a:pPr marL="0" marR="0" lvl="0" indent="0" algn="ctr" rtl="0">
                        <a:lnSpc>
                          <a:spcPct val="100000"/>
                        </a:lnSpc>
                        <a:spcBef>
                          <a:spcPts val="0"/>
                        </a:spcBef>
                        <a:spcAft>
                          <a:spcPts val="0"/>
                        </a:spcAft>
                        <a:buNone/>
                      </a:pPr>
                      <a:r>
                        <a:rPr lang="en-US" sz="1900" b="1" u="none" strike="noStrike" cap="none">
                          <a:solidFill>
                            <a:srgbClr val="FF0000"/>
                          </a:solidFill>
                        </a:rPr>
                        <a:t>?</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Question mark</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Match any single character</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36000">
                <a:tc>
                  <a:txBody>
                    <a:bodyPr/>
                    <a:lstStyle/>
                    <a:p>
                      <a:pPr marL="0" marR="0" lvl="0" indent="0" algn="ctr" rtl="0">
                        <a:lnSpc>
                          <a:spcPct val="100000"/>
                        </a:lnSpc>
                        <a:spcBef>
                          <a:spcPts val="0"/>
                        </a:spcBef>
                        <a:spcAft>
                          <a:spcPts val="0"/>
                        </a:spcAft>
                        <a:buNone/>
                      </a:pPr>
                      <a:r>
                        <a:rPr lang="en-US" sz="1900" b="1" u="none" strike="noStrike" cap="none">
                          <a:solidFill>
                            <a:srgbClr val="FF0000"/>
                          </a:solidFill>
                        </a:rPr>
                        <a:t>*</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Asterisk</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b="1" u="none" strike="noStrike" cap="none">
                          <a:solidFill>
                            <a:srgbClr val="FF0000"/>
                          </a:solidFill>
                        </a:rPr>
                        <a:t>Match any number of character(s)</a:t>
                      </a:r>
                      <a:endParaRPr sz="1900" b="1" u="none" strike="noStrike" cap="none">
                        <a:solidFill>
                          <a:srgbClr val="FF0000"/>
                        </a:solidFill>
                      </a:endParaRPr>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36000">
                <a:tc>
                  <a:txBody>
                    <a:bodyPr/>
                    <a:lstStyle/>
                    <a:p>
                      <a:pPr marL="0" marR="0" lvl="0" indent="0" algn="ctr" rtl="0">
                        <a:lnSpc>
                          <a:spcPct val="100000"/>
                        </a:lnSpc>
                        <a:spcBef>
                          <a:spcPts val="0"/>
                        </a:spcBef>
                        <a:spcAft>
                          <a:spcPts val="0"/>
                        </a:spcAft>
                        <a:buNone/>
                      </a:pPr>
                      <a:r>
                        <a:rPr lang="en-US" sz="1900" u="none" strike="noStrike" cap="none"/>
                        <a:t>[] </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Brackets</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Match character from a range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436000">
                <a:tc>
                  <a:txBody>
                    <a:bodyPr/>
                    <a:lstStyle/>
                    <a:p>
                      <a:pPr marL="0" marR="0" lvl="0" indent="0" algn="ctr" rtl="0">
                        <a:lnSpc>
                          <a:spcPct val="100000"/>
                        </a:lnSpc>
                        <a:spcBef>
                          <a:spcPts val="0"/>
                        </a:spcBef>
                        <a:spcAft>
                          <a:spcPts val="0"/>
                        </a:spcAft>
                        <a:buNone/>
                      </a:pPr>
                      <a:r>
                        <a:rPr lang="en-US" sz="1900" u="none" strike="noStrike" cap="none"/>
                        <a:t>^</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Caret</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Used to match starting character</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06413">
                <a:tc>
                  <a:txBody>
                    <a:bodyPr/>
                    <a:lstStyle/>
                    <a:p>
                      <a:pPr marL="0" marR="0" lvl="0" indent="0" algn="ctr" rtl="0">
                        <a:lnSpc>
                          <a:spcPct val="100000"/>
                        </a:lnSpc>
                        <a:spcBef>
                          <a:spcPts val="0"/>
                        </a:spcBef>
                        <a:spcAft>
                          <a:spcPts val="0"/>
                        </a:spcAft>
                        <a:buNone/>
                      </a:pPr>
                      <a:r>
                        <a:rPr lang="en-US" sz="1900" u="none" strike="noStrike" cap="none"/>
                        <a:t>$ </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Dollar sign</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Used to match ending character</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406413">
                <a:tc>
                  <a:txBody>
                    <a:bodyPr/>
                    <a:lstStyle/>
                    <a:p>
                      <a:pPr marL="0" marR="0" lvl="0" indent="0" algn="ctr" rtl="0">
                        <a:lnSpc>
                          <a:spcPct val="100000"/>
                        </a:lnSpc>
                        <a:spcBef>
                          <a:spcPts val="0"/>
                        </a:spcBef>
                        <a:spcAft>
                          <a:spcPts val="0"/>
                        </a:spcAft>
                        <a:buNone/>
                      </a:pPr>
                      <a:r>
                        <a:rPr lang="en-US" sz="1900" u="none" strike="noStrike" cap="none"/>
                        <a:t>{} </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Curly brace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Used to match more than one pattern</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406413">
                <a:tc>
                  <a:txBody>
                    <a:bodyPr/>
                    <a:lstStyle/>
                    <a:p>
                      <a:pPr marL="0" marR="0" lvl="0" indent="0" algn="ctr" rtl="0">
                        <a:lnSpc>
                          <a:spcPct val="100000"/>
                        </a:lnSpc>
                        <a:spcBef>
                          <a:spcPts val="0"/>
                        </a:spcBef>
                        <a:spcAft>
                          <a:spcPts val="0"/>
                        </a:spcAft>
                        <a:buNone/>
                      </a:pPr>
                      <a:r>
                        <a:rPr lang="en-US" sz="1900" u="none" strike="noStrike" cap="none"/>
                        <a:t>|</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a:t>Pipe</a:t>
                      </a:r>
                      <a:endParaRPr sz="1900" u="none" strike="noStrike" cap="none"/>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1900" u="none" strike="noStrike" cap="none" dirty="0"/>
                        <a:t>Used for applying more than one condition</a:t>
                      </a:r>
                      <a:endParaRPr sz="1900" u="none" strike="noStrike" cap="none" dirty="0"/>
                    </a:p>
                  </a:txBody>
                  <a:tcPr marL="121933" marR="121933" marT="60967" marB="60967"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20346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7"/>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73</a:t>
            </a:fld>
            <a:endParaRPr/>
          </a:p>
        </p:txBody>
      </p:sp>
      <p:sp>
        <p:nvSpPr>
          <p:cNvPr id="304" name="Google Shape;304;p37"/>
          <p:cNvSpPr txBox="1">
            <a:spLocks noGrp="1"/>
          </p:cNvSpPr>
          <p:nvPr>
            <p:ph type="title"/>
          </p:nvPr>
        </p:nvSpPr>
        <p:spPr>
          <a:xfrm>
            <a:off x="575733" y="231733"/>
            <a:ext cx="10643200" cy="835200"/>
          </a:xfrm>
          <a:prstGeom prst="rect">
            <a:avLst/>
          </a:prstGeom>
          <a:noFill/>
          <a:ln>
            <a:noFill/>
          </a:ln>
        </p:spPr>
        <p:txBody>
          <a:bodyPr spcFirstLastPara="1" vert="horz" wrap="square" lIns="0" tIns="0" rIns="0" bIns="0" rtlCol="0" anchor="t" anchorCtr="0">
            <a:noAutofit/>
          </a:bodyPr>
          <a:lstStyle/>
          <a:p>
            <a:r>
              <a:rPr lang="en-US" sz="4800">
                <a:solidFill>
                  <a:srgbClr val="741B47"/>
                </a:solidFill>
              </a:rPr>
              <a:t>Multiple File/Directory Operations</a:t>
            </a:r>
            <a:endParaRPr sz="4800">
              <a:solidFill>
                <a:srgbClr val="741B47"/>
              </a:solidFill>
            </a:endParaRPr>
          </a:p>
        </p:txBody>
      </p:sp>
      <p:sp>
        <p:nvSpPr>
          <p:cNvPr id="305" name="Google Shape;305;p37"/>
          <p:cNvSpPr/>
          <p:nvPr/>
        </p:nvSpPr>
        <p:spPr>
          <a:xfrm>
            <a:off x="575733" y="1115741"/>
            <a:ext cx="10956400" cy="10756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	</a:t>
            </a:r>
            <a:r>
              <a:rPr lang="en-US" sz="2400" dirty="0">
                <a:solidFill>
                  <a:srgbClr val="373A3C"/>
                </a:solidFill>
              </a:rPr>
              <a:t>used for a single character</a:t>
            </a:r>
            <a:endParaRPr sz="2400" dirty="0">
              <a:solidFill>
                <a:srgbClr val="373A3C"/>
              </a:solidFill>
            </a:endParaRPr>
          </a:p>
          <a:p>
            <a:r>
              <a:rPr lang="en-US" sz="2400" b="1" dirty="0">
                <a:solidFill>
                  <a:srgbClr val="373A3C"/>
                </a:solidFill>
              </a:rPr>
              <a:t>*</a:t>
            </a:r>
            <a:r>
              <a:rPr lang="en-US" sz="2400" dirty="0">
                <a:solidFill>
                  <a:srgbClr val="373A3C"/>
                </a:solidFill>
              </a:rPr>
              <a:t>	used for multiple characters</a:t>
            </a:r>
            <a:endParaRPr sz="2400" dirty="0">
              <a:solidFill>
                <a:srgbClr val="373A3C"/>
              </a:solidFill>
            </a:endParaRPr>
          </a:p>
          <a:p>
            <a:endParaRPr sz="2400" dirty="0">
              <a:solidFill>
                <a:srgbClr val="373A3C"/>
              </a:solidFill>
            </a:endParaRPr>
          </a:p>
          <a:p>
            <a:endParaRPr sz="2400" dirty="0">
              <a:solidFill>
                <a:srgbClr val="373A3C"/>
              </a:solidFill>
            </a:endParaRPr>
          </a:p>
          <a:p>
            <a:endParaRPr sz="2400" dirty="0"/>
          </a:p>
        </p:txBody>
      </p:sp>
      <p:pic>
        <p:nvPicPr>
          <p:cNvPr id="306" name="Google Shape;306;p37"/>
          <p:cNvPicPr preferRelativeResize="0"/>
          <p:nvPr/>
        </p:nvPicPr>
        <p:blipFill>
          <a:blip r:embed="rId3">
            <a:alphaModFix/>
          </a:blip>
          <a:stretch>
            <a:fillRect/>
          </a:stretch>
        </p:blipFill>
        <p:spPr>
          <a:xfrm>
            <a:off x="2629967" y="2240133"/>
            <a:ext cx="7604632" cy="3823267"/>
          </a:xfrm>
          <a:prstGeom prst="rect">
            <a:avLst/>
          </a:prstGeom>
          <a:noFill/>
          <a:ln>
            <a:noFill/>
          </a:ln>
        </p:spPr>
      </p:pic>
    </p:spTree>
    <p:extLst>
      <p:ext uri="{BB962C8B-B14F-4D97-AF65-F5344CB8AC3E}">
        <p14:creationId xmlns:p14="http://schemas.microsoft.com/office/powerpoint/2010/main" val="2003573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0"/>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74</a:t>
            </a:fld>
            <a:endParaRPr/>
          </a:p>
        </p:txBody>
      </p:sp>
      <p:sp>
        <p:nvSpPr>
          <p:cNvPr id="242" name="Google Shape;242;p30"/>
          <p:cNvSpPr txBox="1"/>
          <p:nvPr/>
        </p:nvSpPr>
        <p:spPr>
          <a:xfrm>
            <a:off x="575733" y="231733"/>
            <a:ext cx="11077551" cy="835067"/>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6400">
                <a:solidFill>
                  <a:srgbClr val="741B47"/>
                </a:solidFill>
                <a:latin typeface="Raleway SemiBold"/>
                <a:ea typeface="Raleway SemiBold"/>
                <a:cs typeface="Raleway SemiBold"/>
                <a:sym typeface="Raleway SemiBold"/>
              </a:rPr>
              <a:t>Basic SHELL Commands</a:t>
            </a:r>
            <a:endParaRPr sz="2400"/>
          </a:p>
        </p:txBody>
      </p:sp>
      <p:pic>
        <p:nvPicPr>
          <p:cNvPr id="243" name="Google Shape;243;p30"/>
          <p:cNvPicPr preferRelativeResize="0"/>
          <p:nvPr/>
        </p:nvPicPr>
        <p:blipFill>
          <a:blip r:embed="rId3">
            <a:alphaModFix/>
          </a:blip>
          <a:stretch>
            <a:fillRect/>
          </a:stretch>
        </p:blipFill>
        <p:spPr>
          <a:xfrm>
            <a:off x="2235200" y="1270000"/>
            <a:ext cx="8335221" cy="5384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9"/>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fld id="{00000000-1234-1234-1234-123412341234}" type="slidenum">
              <a:rPr lang="en-US"/>
              <a:pPr/>
              <a:t>75</a:t>
            </a:fld>
            <a:endParaRPr/>
          </a:p>
        </p:txBody>
      </p:sp>
      <p:sp>
        <p:nvSpPr>
          <p:cNvPr id="215" name="Google Shape;215;p29"/>
          <p:cNvSpPr txBox="1"/>
          <p:nvPr/>
        </p:nvSpPr>
        <p:spPr>
          <a:xfrm>
            <a:off x="575732" y="231733"/>
            <a:ext cx="11077600" cy="8352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000">
                <a:solidFill>
                  <a:srgbClr val="741B47"/>
                </a:solidFill>
              </a:rPr>
              <a:t>Basic SHELL Commands</a:t>
            </a:r>
            <a:endParaRPr sz="4000"/>
          </a:p>
        </p:txBody>
      </p:sp>
      <p:pic>
        <p:nvPicPr>
          <p:cNvPr id="216" name="Google Shape;216;p29"/>
          <p:cNvPicPr preferRelativeResize="0"/>
          <p:nvPr/>
        </p:nvPicPr>
        <p:blipFill rotWithShape="1">
          <a:blip r:embed="rId3">
            <a:alphaModFix/>
          </a:blip>
          <a:srcRect t="6612" b="50586"/>
          <a:stretch/>
        </p:blipFill>
        <p:spPr>
          <a:xfrm>
            <a:off x="1000367" y="804701"/>
            <a:ext cx="10531667" cy="537763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sldNum" idx="12"/>
          </p:nvPr>
        </p:nvSpPr>
        <p:spPr>
          <a:xfrm>
            <a:off x="11543696" y="6190991"/>
            <a:ext cx="609200" cy="624800"/>
          </a:xfrm>
          <a:prstGeom prst="rect">
            <a:avLst/>
          </a:prstGeom>
        </p:spPr>
        <p:txBody>
          <a:bodyPr spcFirstLastPara="1" vert="horz" wrap="square" lIns="0" tIns="0" rIns="0" bIns="0" rtlCol="0" anchor="b" anchorCtr="0">
            <a:noAutofit/>
          </a:bodyPr>
          <a:lstStyle/>
          <a:p>
            <a:fld id="{00000000-1234-1234-1234-123412341234}" type="slidenum">
              <a:rPr lang="en-US"/>
              <a:pPr/>
              <a:t>76</a:t>
            </a:fld>
            <a:endParaRPr/>
          </a:p>
        </p:txBody>
      </p:sp>
      <p:sp>
        <p:nvSpPr>
          <p:cNvPr id="266" name="Google Shape;266;p33"/>
          <p:cNvSpPr txBox="1"/>
          <p:nvPr/>
        </p:nvSpPr>
        <p:spPr>
          <a:xfrm>
            <a:off x="617800" y="248867"/>
            <a:ext cx="8070000" cy="624800"/>
          </a:xfrm>
          <a:prstGeom prst="rect">
            <a:avLst/>
          </a:prstGeom>
          <a:noFill/>
          <a:ln>
            <a:noFill/>
          </a:ln>
        </p:spPr>
        <p:txBody>
          <a:bodyPr spcFirstLastPara="1" wrap="square" lIns="0" tIns="0" rIns="0" bIns="0" anchor="t" anchorCtr="0">
            <a:noAutofit/>
          </a:bodyPr>
          <a:lstStyle/>
          <a:p>
            <a:pPr>
              <a:lnSpc>
                <a:spcPct val="80000"/>
              </a:lnSpc>
              <a:buClr>
                <a:schemeClr val="accent2"/>
              </a:buClr>
              <a:buSzPts val="4800"/>
            </a:pPr>
            <a:r>
              <a:rPr lang="en-US" sz="4800">
                <a:solidFill>
                  <a:srgbClr val="741B47"/>
                </a:solidFill>
                <a:latin typeface="Raleway SemiBold"/>
                <a:ea typeface="Raleway SemiBold"/>
                <a:cs typeface="Raleway SemiBold"/>
                <a:sym typeface="Raleway SemiBold"/>
              </a:rPr>
              <a:t>Task</a:t>
            </a:r>
            <a:endParaRPr sz="4800"/>
          </a:p>
        </p:txBody>
      </p:sp>
      <p:sp>
        <p:nvSpPr>
          <p:cNvPr id="267" name="Google Shape;267;p33"/>
          <p:cNvSpPr/>
          <p:nvPr/>
        </p:nvSpPr>
        <p:spPr>
          <a:xfrm>
            <a:off x="838600" y="2004567"/>
            <a:ext cx="6199200" cy="39152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         lessons</a:t>
            </a:r>
            <a:endParaRPr sz="2400" b="1" dirty="0">
              <a:solidFill>
                <a:srgbClr val="373A3C"/>
              </a:solidFill>
            </a:endParaRPr>
          </a:p>
          <a:p>
            <a:pPr indent="609585"/>
            <a:endParaRPr sz="2400" b="1" dirty="0">
              <a:solidFill>
                <a:srgbClr val="373A3C"/>
              </a:solidFill>
            </a:endParaRPr>
          </a:p>
          <a:p>
            <a:r>
              <a:rPr lang="en-US" sz="2400" b="1" dirty="0">
                <a:solidFill>
                  <a:srgbClr val="373A3C"/>
                </a:solidFill>
              </a:rPr>
              <a:t>	linux.txt </a:t>
            </a:r>
            <a:endParaRPr sz="2400" b="1" dirty="0">
              <a:solidFill>
                <a:srgbClr val="373A3C"/>
              </a:solidFill>
            </a:endParaRPr>
          </a:p>
          <a:p>
            <a:endParaRPr sz="2400" b="1" dirty="0">
              <a:solidFill>
                <a:srgbClr val="373A3C"/>
              </a:solidFill>
            </a:endParaRPr>
          </a:p>
          <a:p>
            <a:r>
              <a:rPr lang="en-US" sz="2400" b="1" dirty="0">
                <a:solidFill>
                  <a:srgbClr val="373A3C"/>
                </a:solidFill>
              </a:rPr>
              <a:t>		</a:t>
            </a:r>
            <a:r>
              <a:rPr lang="tr-TR" sz="2400" b="1" dirty="0">
                <a:solidFill>
                  <a:srgbClr val="373A3C"/>
                </a:solidFill>
              </a:rPr>
              <a:t>"</a:t>
            </a:r>
            <a:r>
              <a:rPr lang="en-US" sz="2400" b="1" dirty="0">
                <a:solidFill>
                  <a:srgbClr val="373A3C"/>
                </a:solidFill>
              </a:rPr>
              <a:t>I love </a:t>
            </a:r>
            <a:r>
              <a:rPr lang="en-US" sz="2400" b="1" dirty="0" err="1">
                <a:solidFill>
                  <a:srgbClr val="373A3C"/>
                </a:solidFill>
              </a:rPr>
              <a:t>linux</a:t>
            </a:r>
            <a:r>
              <a:rPr lang="en-US" sz="2400" b="1" dirty="0">
                <a:solidFill>
                  <a:srgbClr val="373A3C"/>
                </a:solidFill>
              </a:rPr>
              <a:t>”</a:t>
            </a:r>
            <a:endParaRPr sz="2400" b="1" dirty="0">
              <a:solidFill>
                <a:srgbClr val="373A3C"/>
              </a:solidFill>
            </a:endParaRPr>
          </a:p>
          <a:p>
            <a:endParaRPr sz="2400" b="1" dirty="0">
              <a:solidFill>
                <a:srgbClr val="373A3C"/>
              </a:solidFill>
            </a:endParaRPr>
          </a:p>
          <a:p>
            <a:r>
              <a:rPr lang="en-US" sz="2400" b="1" dirty="0">
                <a:solidFill>
                  <a:srgbClr val="373A3C"/>
                </a:solidFill>
              </a:rPr>
              <a:t>	html.txt</a:t>
            </a:r>
            <a:endParaRPr sz="2400" b="1" dirty="0">
              <a:solidFill>
                <a:srgbClr val="373A3C"/>
              </a:solidFill>
            </a:endParaRPr>
          </a:p>
          <a:p>
            <a:endParaRPr sz="2400" b="1" dirty="0">
              <a:solidFill>
                <a:srgbClr val="373A3C"/>
              </a:solidFill>
            </a:endParaRPr>
          </a:p>
          <a:p>
            <a:r>
              <a:rPr lang="en-US" sz="2400" b="1" dirty="0">
                <a:solidFill>
                  <a:srgbClr val="373A3C"/>
                </a:solidFill>
              </a:rPr>
              <a:t>	</a:t>
            </a:r>
            <a:r>
              <a:rPr lang="tr-TR" sz="2400" b="1" dirty="0">
                <a:solidFill>
                  <a:srgbClr val="373A3C"/>
                </a:solidFill>
              </a:rPr>
              <a:t>	</a:t>
            </a:r>
            <a:r>
              <a:rPr lang="en-US" sz="2400" b="1" dirty="0">
                <a:solidFill>
                  <a:srgbClr val="373A3C"/>
                </a:solidFill>
              </a:rPr>
              <a:t>“I can create a website”</a:t>
            </a:r>
            <a:endParaRPr sz="2400" dirty="0">
              <a:solidFill>
                <a:srgbClr val="373A3C"/>
              </a:solidFill>
            </a:endParaRPr>
          </a:p>
        </p:txBody>
      </p:sp>
      <p:pic>
        <p:nvPicPr>
          <p:cNvPr id="268" name="Google Shape;268;p33"/>
          <p:cNvPicPr preferRelativeResize="0"/>
          <p:nvPr/>
        </p:nvPicPr>
        <p:blipFill>
          <a:blip r:embed="rId3">
            <a:alphaModFix/>
          </a:blip>
          <a:stretch>
            <a:fillRect/>
          </a:stretch>
        </p:blipFill>
        <p:spPr>
          <a:xfrm>
            <a:off x="229400" y="988967"/>
            <a:ext cx="609200" cy="609200"/>
          </a:xfrm>
          <a:prstGeom prst="rect">
            <a:avLst/>
          </a:prstGeom>
          <a:noFill/>
          <a:ln>
            <a:noFill/>
          </a:ln>
        </p:spPr>
      </p:pic>
      <p:pic>
        <p:nvPicPr>
          <p:cNvPr id="269" name="Google Shape;269;p33"/>
          <p:cNvPicPr preferRelativeResize="0"/>
          <p:nvPr/>
        </p:nvPicPr>
        <p:blipFill>
          <a:blip r:embed="rId3">
            <a:alphaModFix/>
          </a:blip>
          <a:stretch>
            <a:fillRect/>
          </a:stretch>
        </p:blipFill>
        <p:spPr>
          <a:xfrm>
            <a:off x="838600" y="1917275"/>
            <a:ext cx="609200" cy="609200"/>
          </a:xfrm>
          <a:prstGeom prst="rect">
            <a:avLst/>
          </a:prstGeom>
          <a:noFill/>
          <a:ln>
            <a:noFill/>
          </a:ln>
        </p:spPr>
      </p:pic>
      <p:pic>
        <p:nvPicPr>
          <p:cNvPr id="270" name="Google Shape;270;p33"/>
          <p:cNvPicPr preferRelativeResize="0"/>
          <p:nvPr/>
        </p:nvPicPr>
        <p:blipFill>
          <a:blip r:embed="rId3">
            <a:alphaModFix/>
          </a:blip>
          <a:stretch>
            <a:fillRect/>
          </a:stretch>
        </p:blipFill>
        <p:spPr>
          <a:xfrm>
            <a:off x="7455867" y="1801767"/>
            <a:ext cx="609200" cy="609200"/>
          </a:xfrm>
          <a:prstGeom prst="rect">
            <a:avLst/>
          </a:prstGeom>
          <a:noFill/>
          <a:ln>
            <a:noFill/>
          </a:ln>
        </p:spPr>
      </p:pic>
      <p:pic>
        <p:nvPicPr>
          <p:cNvPr id="271" name="Google Shape;271;p33"/>
          <p:cNvPicPr preferRelativeResize="0"/>
          <p:nvPr/>
        </p:nvPicPr>
        <p:blipFill>
          <a:blip r:embed="rId4">
            <a:alphaModFix/>
          </a:blip>
          <a:stretch>
            <a:fillRect/>
          </a:stretch>
        </p:blipFill>
        <p:spPr>
          <a:xfrm>
            <a:off x="1157880" y="2589733"/>
            <a:ext cx="819165" cy="819165"/>
          </a:xfrm>
          <a:prstGeom prst="rect">
            <a:avLst/>
          </a:prstGeom>
          <a:noFill/>
          <a:ln>
            <a:noFill/>
          </a:ln>
        </p:spPr>
      </p:pic>
      <p:sp>
        <p:nvSpPr>
          <p:cNvPr id="272" name="Google Shape;272;p33"/>
          <p:cNvSpPr/>
          <p:nvPr/>
        </p:nvSpPr>
        <p:spPr>
          <a:xfrm>
            <a:off x="7393354" y="1735791"/>
            <a:ext cx="4386753" cy="4455200"/>
          </a:xfrm>
          <a:prstGeom prst="rect">
            <a:avLst/>
          </a:prstGeom>
          <a:noFill/>
          <a:ln>
            <a:noFill/>
          </a:ln>
        </p:spPr>
        <p:txBody>
          <a:bodyPr spcFirstLastPara="1" wrap="square" lIns="121900" tIns="60933" rIns="121900" bIns="60933" anchor="t" anchorCtr="0">
            <a:noAutofit/>
          </a:bodyPr>
          <a:lstStyle/>
          <a:p>
            <a:r>
              <a:rPr lang="en-US" sz="2400" b="1" dirty="0">
                <a:solidFill>
                  <a:srgbClr val="373A3C"/>
                </a:solidFill>
              </a:rPr>
              <a:t>	materials</a:t>
            </a:r>
            <a:endParaRPr sz="2400" b="1" dirty="0">
              <a:solidFill>
                <a:srgbClr val="373A3C"/>
              </a:solidFill>
            </a:endParaRPr>
          </a:p>
          <a:p>
            <a:pPr lvl="0"/>
            <a:endParaRPr lang="tr-TR" sz="2400" b="1" dirty="0">
              <a:solidFill>
                <a:srgbClr val="373A3C"/>
              </a:solidFill>
            </a:endParaRPr>
          </a:p>
          <a:p>
            <a:pPr lvl="0"/>
            <a:r>
              <a:rPr lang="tr-TR" sz="2400" b="1" dirty="0">
                <a:solidFill>
                  <a:srgbClr val="373A3C"/>
                </a:solidFill>
              </a:rPr>
              <a:t>	</a:t>
            </a:r>
            <a:r>
              <a:rPr lang="en-US" sz="2400" b="1" dirty="0">
                <a:solidFill>
                  <a:srgbClr val="373A3C"/>
                </a:solidFill>
              </a:rPr>
              <a:t>pre-class</a:t>
            </a:r>
            <a:endParaRPr sz="2400" b="1" dirty="0">
              <a:solidFill>
                <a:srgbClr val="373A3C"/>
              </a:solidFill>
            </a:endParaRPr>
          </a:p>
          <a:p>
            <a:r>
              <a:rPr lang="en-US" sz="2400" b="1" dirty="0">
                <a:solidFill>
                  <a:srgbClr val="373A3C"/>
                </a:solidFill>
              </a:rPr>
              <a:t>	</a:t>
            </a:r>
            <a:endParaRPr lang="tr-TR" sz="2400" b="1" dirty="0">
              <a:solidFill>
                <a:srgbClr val="373A3C"/>
              </a:solidFill>
            </a:endParaRPr>
          </a:p>
          <a:p>
            <a:r>
              <a:rPr lang="tr-TR" sz="2400" b="1" dirty="0">
                <a:solidFill>
                  <a:srgbClr val="373A3C"/>
                </a:solidFill>
              </a:rPr>
              <a:t>		</a:t>
            </a:r>
            <a:r>
              <a:rPr lang="en-US" sz="2400" b="1" dirty="0">
                <a:solidFill>
                  <a:srgbClr val="373A3C"/>
                </a:solidFill>
              </a:rPr>
              <a:t>lms.txt </a:t>
            </a:r>
            <a:endParaRPr sz="2400" b="1" dirty="0">
              <a:solidFill>
                <a:srgbClr val="373A3C"/>
              </a:solidFill>
            </a:endParaRPr>
          </a:p>
          <a:p>
            <a:endParaRPr sz="2400" b="1" dirty="0">
              <a:solidFill>
                <a:srgbClr val="373A3C"/>
              </a:solidFill>
            </a:endParaRPr>
          </a:p>
          <a:p>
            <a:r>
              <a:rPr lang="en-US" sz="2400" b="1" dirty="0">
                <a:solidFill>
                  <a:srgbClr val="373A3C"/>
                </a:solidFill>
              </a:rPr>
              <a:t>	 post-class 		</a:t>
            </a:r>
            <a:r>
              <a:rPr lang="tr-TR" sz="2400" b="1" dirty="0">
                <a:solidFill>
                  <a:srgbClr val="373A3C"/>
                </a:solidFill>
              </a:rPr>
              <a:t>	 	</a:t>
            </a:r>
            <a:endParaRPr sz="2400" b="1" dirty="0">
              <a:solidFill>
                <a:srgbClr val="373A3C"/>
              </a:solidFill>
            </a:endParaRPr>
          </a:p>
          <a:p>
            <a:endParaRPr sz="2400" b="1" dirty="0">
              <a:solidFill>
                <a:srgbClr val="373A3C"/>
              </a:solidFill>
            </a:endParaRPr>
          </a:p>
          <a:p>
            <a:r>
              <a:rPr lang="tr-TR" sz="2400" b="1" dirty="0">
                <a:solidFill>
                  <a:srgbClr val="373A3C"/>
                </a:solidFill>
              </a:rPr>
              <a:t>	</a:t>
            </a:r>
            <a:r>
              <a:rPr lang="en-US" sz="2400" b="1" dirty="0">
                <a:solidFill>
                  <a:srgbClr val="373A3C"/>
                </a:solidFill>
              </a:rPr>
              <a:t>               try-it.txt</a:t>
            </a:r>
            <a:endParaRPr sz="2400" dirty="0">
              <a:solidFill>
                <a:srgbClr val="373A3C"/>
              </a:solidFill>
            </a:endParaRPr>
          </a:p>
          <a:p>
            <a:endParaRPr sz="2400" b="1" dirty="0">
              <a:solidFill>
                <a:srgbClr val="373A3C"/>
              </a:solidFill>
            </a:endParaRPr>
          </a:p>
          <a:p>
            <a:r>
              <a:rPr lang="en-US" sz="2400" b="1" dirty="0">
                <a:solidFill>
                  <a:srgbClr val="373A3C"/>
                </a:solidFill>
              </a:rPr>
              <a:t>	</a:t>
            </a:r>
            <a:r>
              <a:rPr lang="tr-TR" sz="2400" b="1" dirty="0">
                <a:solidFill>
                  <a:srgbClr val="373A3C"/>
                </a:solidFill>
              </a:rPr>
              <a:t>	</a:t>
            </a:r>
            <a:endParaRPr sz="2400" b="1" dirty="0">
              <a:solidFill>
                <a:srgbClr val="373A3C"/>
              </a:solidFill>
            </a:endParaRPr>
          </a:p>
          <a:p>
            <a:endParaRPr sz="2400" b="1" dirty="0">
              <a:solidFill>
                <a:srgbClr val="373A3C"/>
              </a:solidFill>
            </a:endParaRPr>
          </a:p>
          <a:p>
            <a:r>
              <a:rPr lang="en-US" sz="2400" b="1" dirty="0">
                <a:solidFill>
                  <a:srgbClr val="373A3C"/>
                </a:solidFill>
              </a:rPr>
              <a:t>			</a:t>
            </a:r>
            <a:endParaRPr sz="2400" dirty="0">
              <a:solidFill>
                <a:srgbClr val="373A3C"/>
              </a:solidFill>
            </a:endParaRPr>
          </a:p>
        </p:txBody>
      </p:sp>
      <p:pic>
        <p:nvPicPr>
          <p:cNvPr id="273" name="Google Shape;273;p33"/>
          <p:cNvPicPr preferRelativeResize="0"/>
          <p:nvPr/>
        </p:nvPicPr>
        <p:blipFill>
          <a:blip r:embed="rId4">
            <a:alphaModFix/>
          </a:blip>
          <a:stretch>
            <a:fillRect/>
          </a:stretch>
        </p:blipFill>
        <p:spPr>
          <a:xfrm>
            <a:off x="1139627" y="4007907"/>
            <a:ext cx="819165" cy="819165"/>
          </a:xfrm>
          <a:prstGeom prst="rect">
            <a:avLst/>
          </a:prstGeom>
          <a:noFill/>
          <a:ln>
            <a:noFill/>
          </a:ln>
        </p:spPr>
      </p:pic>
      <p:pic>
        <p:nvPicPr>
          <p:cNvPr id="274" name="Google Shape;274;p33"/>
          <p:cNvPicPr preferRelativeResize="0"/>
          <p:nvPr/>
        </p:nvPicPr>
        <p:blipFill>
          <a:blip r:embed="rId4">
            <a:alphaModFix/>
          </a:blip>
          <a:stretch>
            <a:fillRect/>
          </a:stretch>
        </p:blipFill>
        <p:spPr>
          <a:xfrm>
            <a:off x="8681190" y="2999317"/>
            <a:ext cx="819165" cy="819165"/>
          </a:xfrm>
          <a:prstGeom prst="rect">
            <a:avLst/>
          </a:prstGeom>
          <a:noFill/>
          <a:ln>
            <a:noFill/>
          </a:ln>
        </p:spPr>
      </p:pic>
      <p:pic>
        <p:nvPicPr>
          <p:cNvPr id="275" name="Google Shape;275;p33"/>
          <p:cNvPicPr preferRelativeResize="0"/>
          <p:nvPr/>
        </p:nvPicPr>
        <p:blipFill>
          <a:blip r:embed="rId4">
            <a:alphaModFix/>
          </a:blip>
          <a:stretch>
            <a:fillRect/>
          </a:stretch>
        </p:blipFill>
        <p:spPr>
          <a:xfrm>
            <a:off x="8681189" y="4827072"/>
            <a:ext cx="819165" cy="819165"/>
          </a:xfrm>
          <a:prstGeom prst="rect">
            <a:avLst/>
          </a:prstGeom>
          <a:noFill/>
          <a:ln>
            <a:noFill/>
          </a:ln>
        </p:spPr>
      </p:pic>
      <p:sp>
        <p:nvSpPr>
          <p:cNvPr id="276" name="Google Shape;276;p33"/>
          <p:cNvSpPr txBox="1"/>
          <p:nvPr/>
        </p:nvSpPr>
        <p:spPr>
          <a:xfrm>
            <a:off x="965200" y="965201"/>
            <a:ext cx="2044800" cy="984845"/>
          </a:xfrm>
          <a:prstGeom prst="rect">
            <a:avLst/>
          </a:prstGeom>
          <a:noFill/>
          <a:ln>
            <a:noFill/>
          </a:ln>
        </p:spPr>
        <p:txBody>
          <a:bodyPr spcFirstLastPara="1" wrap="square" lIns="121900" tIns="121900" rIns="121900" bIns="121900" anchor="t" anchorCtr="0">
            <a:spAutoFit/>
          </a:bodyPr>
          <a:lstStyle/>
          <a:p>
            <a:pPr>
              <a:buClr>
                <a:srgbClr val="000000"/>
              </a:buClr>
            </a:pPr>
            <a:r>
              <a:rPr lang="en-US" sz="2400" b="1" err="1">
                <a:solidFill>
                  <a:srgbClr val="373A3C"/>
                </a:solidFill>
              </a:rPr>
              <a:t>clarusway</a:t>
            </a:r>
            <a:endParaRPr sz="2400" b="1">
              <a:solidFill>
                <a:srgbClr val="373A3C"/>
              </a:solidFill>
            </a:endParaRPr>
          </a:p>
          <a:p>
            <a:endParaRPr sz="2400">
              <a:latin typeface="Barlow Light"/>
              <a:ea typeface="Barlow Light"/>
              <a:cs typeface="Barlow Light"/>
              <a:sym typeface="Barlow Light"/>
            </a:endParaRPr>
          </a:p>
        </p:txBody>
      </p:sp>
      <p:pic>
        <p:nvPicPr>
          <p:cNvPr id="3" name="Google Shape;269;p33">
            <a:extLst>
              <a:ext uri="{FF2B5EF4-FFF2-40B4-BE49-F238E27FC236}">
                <a16:creationId xmlns:a16="http://schemas.microsoft.com/office/drawing/2014/main" id="{D44A7D20-136E-21D8-9F93-F6388AD3BF16}"/>
              </a:ext>
            </a:extLst>
          </p:cNvPr>
          <p:cNvPicPr preferRelativeResize="0"/>
          <p:nvPr/>
        </p:nvPicPr>
        <p:blipFill>
          <a:blip r:embed="rId3">
            <a:alphaModFix/>
          </a:blip>
          <a:stretch>
            <a:fillRect/>
          </a:stretch>
        </p:blipFill>
        <p:spPr>
          <a:xfrm>
            <a:off x="7748503" y="2436646"/>
            <a:ext cx="609200" cy="609200"/>
          </a:xfrm>
          <a:prstGeom prst="rect">
            <a:avLst/>
          </a:prstGeom>
          <a:noFill/>
          <a:ln>
            <a:noFill/>
          </a:ln>
        </p:spPr>
      </p:pic>
      <p:pic>
        <p:nvPicPr>
          <p:cNvPr id="4" name="Google Shape;269;p33">
            <a:extLst>
              <a:ext uri="{FF2B5EF4-FFF2-40B4-BE49-F238E27FC236}">
                <a16:creationId xmlns:a16="http://schemas.microsoft.com/office/drawing/2014/main" id="{C764F11F-FB5F-662D-E5B3-14E8EE36426A}"/>
              </a:ext>
            </a:extLst>
          </p:cNvPr>
          <p:cNvPicPr preferRelativeResize="0"/>
          <p:nvPr/>
        </p:nvPicPr>
        <p:blipFill>
          <a:blip r:embed="rId3">
            <a:alphaModFix/>
          </a:blip>
          <a:stretch>
            <a:fillRect/>
          </a:stretch>
        </p:blipFill>
        <p:spPr>
          <a:xfrm>
            <a:off x="7816971" y="3808290"/>
            <a:ext cx="609200" cy="609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5"/>
          <p:cNvSpPr txBox="1">
            <a:spLocks noGrp="1"/>
          </p:cNvSpPr>
          <p:nvPr>
            <p:ph type="sldNum" idx="12"/>
          </p:nvPr>
        </p:nvSpPr>
        <p:spPr>
          <a:xfrm>
            <a:off x="11532033" y="6182333"/>
            <a:ext cx="609200" cy="624800"/>
          </a:xfrm>
          <a:prstGeom prst="rect">
            <a:avLst/>
          </a:prstGeom>
          <a:noFill/>
          <a:ln>
            <a:noFill/>
          </a:ln>
        </p:spPr>
        <p:txBody>
          <a:bodyPr spcFirstLastPara="1" vert="horz" wrap="square" lIns="0" tIns="0" rIns="0" bIns="0" rtlCol="0" anchor="b" anchorCtr="0">
            <a:noAutofit/>
          </a:bodyPr>
          <a:lstStyle/>
          <a:p>
            <a:pPr>
              <a:buSzPts val="1200"/>
            </a:pPr>
            <a:fld id="{00000000-1234-1234-1234-123412341234}" type="slidenum">
              <a:rPr lang="en-US"/>
              <a:pPr>
                <a:buSzPts val="1200"/>
              </a:pPr>
              <a:t>77</a:t>
            </a:fld>
            <a:endParaRPr/>
          </a:p>
        </p:txBody>
      </p:sp>
      <p:sp>
        <p:nvSpPr>
          <p:cNvPr id="289" name="Google Shape;289;p35"/>
          <p:cNvSpPr txBox="1">
            <a:spLocks noGrp="1"/>
          </p:cNvSpPr>
          <p:nvPr>
            <p:ph type="ctrTitle" idx="4294967295"/>
          </p:nvPr>
        </p:nvSpPr>
        <p:spPr>
          <a:xfrm>
            <a:off x="3098600" y="1603267"/>
            <a:ext cx="6290000" cy="1110400"/>
          </a:xfrm>
          <a:prstGeom prst="rect">
            <a:avLst/>
          </a:prstGeom>
          <a:noFill/>
          <a:ln>
            <a:noFill/>
          </a:ln>
        </p:spPr>
        <p:txBody>
          <a:bodyPr spcFirstLastPara="1" vert="horz" wrap="square" lIns="0" tIns="0" rIns="0" bIns="0" rtlCol="0" anchor="t" anchorCtr="0">
            <a:noAutofit/>
          </a:bodyPr>
          <a:lstStyle/>
          <a:p>
            <a:pPr>
              <a:lnSpc>
                <a:spcPct val="80000"/>
              </a:lnSpc>
              <a:spcBef>
                <a:spcPts val="0"/>
              </a:spcBef>
              <a:buClr>
                <a:schemeClr val="accent2"/>
              </a:buClr>
              <a:buSzPts val="4800"/>
            </a:pPr>
            <a:r>
              <a:rPr lang="en-US" sz="9600" b="1">
                <a:solidFill>
                  <a:srgbClr val="8F4B6C"/>
                </a:solidFill>
                <a:latin typeface="Comic Sans MS"/>
                <a:ea typeface="Comic Sans MS"/>
                <a:cs typeface="Comic Sans MS"/>
                <a:sym typeface="Comic Sans MS"/>
              </a:rPr>
              <a:t>THANKS !</a:t>
            </a:r>
            <a:endParaRPr sz="9600" b="1">
              <a:solidFill>
                <a:srgbClr val="8F4B6C"/>
              </a:solidFill>
              <a:latin typeface="Comic Sans MS"/>
              <a:ea typeface="Comic Sans MS"/>
              <a:cs typeface="Comic Sans MS"/>
              <a:sym typeface="Comic Sans MS"/>
            </a:endParaRPr>
          </a:p>
        </p:txBody>
      </p:sp>
      <p:sp>
        <p:nvSpPr>
          <p:cNvPr id="290" name="Google Shape;290;p35"/>
          <p:cNvSpPr txBox="1">
            <a:spLocks noGrp="1"/>
          </p:cNvSpPr>
          <p:nvPr>
            <p:ph type="subTitle" idx="4294967295"/>
          </p:nvPr>
        </p:nvSpPr>
        <p:spPr>
          <a:xfrm>
            <a:off x="3848000" y="2871800"/>
            <a:ext cx="4496000" cy="2560000"/>
          </a:xfrm>
          <a:prstGeom prst="rect">
            <a:avLst/>
          </a:prstGeom>
          <a:noFill/>
          <a:ln>
            <a:noFill/>
          </a:ln>
        </p:spPr>
        <p:txBody>
          <a:bodyPr spcFirstLastPara="1" vert="horz" wrap="square" lIns="0" tIns="0" rIns="0" bIns="0" rtlCol="0" anchor="t" anchorCtr="0">
            <a:noAutofit/>
          </a:bodyPr>
          <a:lstStyle/>
          <a:p>
            <a:pPr marL="0" indent="0">
              <a:lnSpc>
                <a:spcPct val="110000"/>
              </a:lnSpc>
              <a:spcBef>
                <a:spcPts val="800"/>
              </a:spcBef>
              <a:buClr>
                <a:schemeClr val="accent1"/>
              </a:buClr>
              <a:buSzPts val="1800"/>
              <a:buNone/>
            </a:pPr>
            <a:r>
              <a:rPr lang="en-US" sz="4800" b="1">
                <a:solidFill>
                  <a:srgbClr val="1D1F28"/>
                </a:solidFill>
                <a:latin typeface="Barlow"/>
                <a:ea typeface="Barlow"/>
                <a:cs typeface="Barlow"/>
                <a:sym typeface="Barlow"/>
              </a:rPr>
              <a:t>Any questions?</a:t>
            </a:r>
            <a:endParaRPr sz="4800" b="1">
              <a:solidFill>
                <a:srgbClr val="1D1F28"/>
              </a:solidFill>
              <a:latin typeface="Barlow"/>
              <a:ea typeface="Barlow"/>
              <a:cs typeface="Barlow"/>
              <a:sym typeface="Barlow"/>
            </a:endParaRPr>
          </a:p>
          <a:p>
            <a:pPr marL="609585" indent="0">
              <a:lnSpc>
                <a:spcPct val="110000"/>
              </a:lnSpc>
              <a:spcBef>
                <a:spcPts val="800"/>
              </a:spcBef>
              <a:buNone/>
            </a:pPr>
            <a:endParaRPr sz="2667">
              <a:solidFill>
                <a:schemeClr val="dk1"/>
              </a:solidFill>
              <a:latin typeface="Barlow Light"/>
              <a:ea typeface="Barlow Light"/>
              <a:cs typeface="Barlow Light"/>
              <a:sym typeface="Barlow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9219194" y="141634"/>
            <a:ext cx="2363868" cy="1328135"/>
          </a:xfrm>
          <a:prstGeom prst="rect">
            <a:avLst/>
          </a:prstGeom>
          <a:noFill/>
          <a:ln>
            <a:noFill/>
          </a:ln>
        </p:spPr>
      </p:pic>
      <p:sp>
        <p:nvSpPr>
          <p:cNvPr id="126" name="Google Shape;126;p21"/>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a:solidFill>
                  <a:srgbClr val="741B47"/>
                </a:solidFill>
                <a:latin typeface="Raleway"/>
                <a:ea typeface="Raleway"/>
                <a:cs typeface="Raleway"/>
                <a:sym typeface="Raleway"/>
              </a:rPr>
              <a:t>Why Linux?</a:t>
            </a:r>
            <a:endParaRPr sz="4000" b="1">
              <a:solidFill>
                <a:srgbClr val="741B47"/>
              </a:solidFill>
              <a:latin typeface="Raleway"/>
              <a:ea typeface="Raleway"/>
              <a:cs typeface="Raleway"/>
              <a:sym typeface="Raleway"/>
            </a:endParaRPr>
          </a:p>
        </p:txBody>
      </p:sp>
      <p:sp>
        <p:nvSpPr>
          <p:cNvPr id="127" name="Google Shape;127;p21"/>
          <p:cNvSpPr txBox="1">
            <a:spLocks noGrp="1"/>
          </p:cNvSpPr>
          <p:nvPr>
            <p:ph type="sldNum" idx="12"/>
          </p:nvPr>
        </p:nvSpPr>
        <p:spPr>
          <a:xfrm>
            <a:off x="11878831" y="6579128"/>
            <a:ext cx="274000" cy="236800"/>
          </a:xfrm>
          <a:prstGeom prst="rect">
            <a:avLst/>
          </a:prstGeom>
        </p:spPr>
        <p:txBody>
          <a:bodyPr spcFirstLastPara="1" vert="horz" wrap="square" lIns="0" tIns="0" rIns="0" bIns="0" rtlCol="0" anchor="b" anchorCtr="0">
            <a:noAutofit/>
          </a:bodyPr>
          <a:lstStyle/>
          <a:p>
            <a:fld id="{00000000-1234-1234-1234-123412341234}" type="slidenum">
              <a:rPr lang="tr-TR"/>
              <a:pPr/>
              <a:t>8</a:t>
            </a:fld>
            <a:endParaRPr/>
          </a:p>
        </p:txBody>
      </p:sp>
      <p:sp>
        <p:nvSpPr>
          <p:cNvPr id="128" name="Google Shape;128;p21"/>
          <p:cNvSpPr txBox="1"/>
          <p:nvPr/>
        </p:nvSpPr>
        <p:spPr>
          <a:xfrm>
            <a:off x="102733" y="1379000"/>
            <a:ext cx="5537200" cy="4509200"/>
          </a:xfrm>
          <a:prstGeom prst="rect">
            <a:avLst/>
          </a:prstGeom>
          <a:noFill/>
          <a:ln>
            <a:noFill/>
          </a:ln>
        </p:spPr>
        <p:txBody>
          <a:bodyPr spcFirstLastPara="1" wrap="square" lIns="121900" tIns="121900" rIns="121900" bIns="121900" anchor="t" anchorCtr="0">
            <a:noAutofit/>
          </a:bodyPr>
          <a:lstStyle/>
          <a:p>
            <a:pPr marL="609585" indent="-507987">
              <a:lnSpc>
                <a:spcPct val="150000"/>
              </a:lnSpc>
              <a:buSzPts val="2400"/>
              <a:buChar char="★"/>
            </a:pPr>
            <a:r>
              <a:rPr lang="tr-TR" sz="3200" b="1">
                <a:highlight>
                  <a:srgbClr val="FFFFF7"/>
                </a:highlight>
              </a:rPr>
              <a:t>Total cost of ownership</a:t>
            </a:r>
            <a:endParaRPr sz="3200" b="1">
              <a:highlight>
                <a:srgbClr val="FFFFF7"/>
              </a:highlight>
            </a:endParaRPr>
          </a:p>
          <a:p>
            <a:pPr marL="609585" indent="-507987">
              <a:lnSpc>
                <a:spcPct val="150000"/>
              </a:lnSpc>
              <a:buSzPts val="2400"/>
              <a:buChar char="★"/>
            </a:pPr>
            <a:r>
              <a:rPr lang="tr-TR" sz="3200" b="1">
                <a:highlight>
                  <a:srgbClr val="FFFFF7"/>
                </a:highlight>
              </a:rPr>
              <a:t>Beginner friendly and easy to use</a:t>
            </a:r>
            <a:endParaRPr sz="3200" b="1">
              <a:highlight>
                <a:srgbClr val="FFFFF7"/>
              </a:highlight>
            </a:endParaRPr>
          </a:p>
          <a:p>
            <a:pPr marL="609585" indent="-507987">
              <a:lnSpc>
                <a:spcPct val="150000"/>
              </a:lnSpc>
              <a:buSzPts val="2400"/>
              <a:buChar char="★"/>
            </a:pPr>
            <a:r>
              <a:rPr lang="tr-TR" sz="3200" b="1">
                <a:highlight>
                  <a:srgbClr val="FFFFF7"/>
                </a:highlight>
              </a:rPr>
              <a:t>Reliability</a:t>
            </a:r>
            <a:endParaRPr sz="3200" b="1">
              <a:highlight>
                <a:srgbClr val="FFFFF7"/>
              </a:highlight>
            </a:endParaRPr>
          </a:p>
          <a:p>
            <a:pPr marL="609585" indent="-507987">
              <a:lnSpc>
                <a:spcPct val="150000"/>
              </a:lnSpc>
              <a:buSzPts val="2400"/>
              <a:buChar char="★"/>
            </a:pPr>
            <a:r>
              <a:rPr lang="tr-TR" sz="3200" b="1">
                <a:highlight>
                  <a:srgbClr val="FFFFF7"/>
                </a:highlight>
              </a:rPr>
              <a:t>Hardware</a:t>
            </a:r>
            <a:endParaRPr sz="3200" b="1">
              <a:highlight>
                <a:srgbClr val="FFFFF7"/>
              </a:highlight>
            </a:endParaRPr>
          </a:p>
          <a:p>
            <a:pPr marL="609585" indent="-507987">
              <a:lnSpc>
                <a:spcPct val="150000"/>
              </a:lnSpc>
              <a:buSzPts val="2400"/>
              <a:buChar char="★"/>
            </a:pPr>
            <a:r>
              <a:rPr lang="tr-TR" sz="3200" b="1">
                <a:highlight>
                  <a:srgbClr val="FFFFF7"/>
                </a:highlight>
              </a:rPr>
              <a:t>Software</a:t>
            </a:r>
            <a:endParaRPr sz="3200" b="1">
              <a:highlight>
                <a:srgbClr val="FFFFF7"/>
              </a:highlight>
            </a:endParaRPr>
          </a:p>
        </p:txBody>
      </p:sp>
      <p:sp>
        <p:nvSpPr>
          <p:cNvPr id="129" name="Google Shape;129;p21"/>
          <p:cNvSpPr txBox="1"/>
          <p:nvPr/>
        </p:nvSpPr>
        <p:spPr>
          <a:xfrm>
            <a:off x="-15033" y="6176800"/>
            <a:ext cx="8038400" cy="681200"/>
          </a:xfrm>
          <a:prstGeom prst="rect">
            <a:avLst/>
          </a:prstGeom>
          <a:solidFill>
            <a:srgbClr val="FFFFFF"/>
          </a:solidFill>
          <a:ln>
            <a:noFill/>
          </a:ln>
        </p:spPr>
        <p:txBody>
          <a:bodyPr spcFirstLastPara="1" wrap="square" lIns="121900" tIns="121900" rIns="121900" bIns="121900" anchor="t" anchorCtr="0">
            <a:noAutofit/>
          </a:bodyPr>
          <a:lstStyle/>
          <a:p>
            <a:r>
              <a:rPr lang="tr-TR" sz="1600" dirty="0"/>
              <a:t>* </a:t>
            </a:r>
            <a:r>
              <a:rPr lang="tr-TR" sz="1600" u="sng" dirty="0">
                <a:solidFill>
                  <a:schemeClr val="accent2"/>
                </a:solidFill>
                <a:hlinkClick r:id="rId4">
                  <a:extLst>
                    <a:ext uri="{A12FA001-AC4F-418D-AE19-62706E023703}">
                      <ahyp:hlinkClr xmlns:ahyp="http://schemas.microsoft.com/office/drawing/2018/hyperlinkcolor" val="tx"/>
                    </a:ext>
                  </a:extLst>
                </a:hlinkClick>
              </a:rPr>
              <a:t>http://www.linuxandubuntu.com</a:t>
            </a:r>
            <a:endParaRPr sz="1600" dirty="0"/>
          </a:p>
        </p:txBody>
      </p:sp>
      <p:sp>
        <p:nvSpPr>
          <p:cNvPr id="130" name="Google Shape;130;p21"/>
          <p:cNvSpPr txBox="1"/>
          <p:nvPr/>
        </p:nvSpPr>
        <p:spPr>
          <a:xfrm>
            <a:off x="6930333" y="1379000"/>
            <a:ext cx="5261600" cy="4509200"/>
          </a:xfrm>
          <a:prstGeom prst="rect">
            <a:avLst/>
          </a:prstGeom>
          <a:noFill/>
          <a:ln>
            <a:noFill/>
          </a:ln>
        </p:spPr>
        <p:txBody>
          <a:bodyPr spcFirstLastPara="1" wrap="square" lIns="121900" tIns="121900" rIns="121900" bIns="121900" anchor="t" anchorCtr="0">
            <a:noAutofit/>
          </a:bodyPr>
          <a:lstStyle/>
          <a:p>
            <a:pPr marL="609585" indent="-507987">
              <a:lnSpc>
                <a:spcPct val="150000"/>
              </a:lnSpc>
              <a:buSzPts val="2400"/>
              <a:buChar char="★"/>
            </a:pPr>
            <a:r>
              <a:rPr lang="tr-TR" sz="3200" b="1">
                <a:highlight>
                  <a:srgbClr val="FFFFF7"/>
                </a:highlight>
              </a:rPr>
              <a:t>Security</a:t>
            </a:r>
            <a:endParaRPr sz="3200" b="1">
              <a:highlight>
                <a:srgbClr val="FFFFF7"/>
              </a:highlight>
            </a:endParaRPr>
          </a:p>
          <a:p>
            <a:pPr marL="609585" indent="-507987">
              <a:lnSpc>
                <a:spcPct val="150000"/>
              </a:lnSpc>
              <a:buSzPts val="2400"/>
              <a:buChar char="★"/>
            </a:pPr>
            <a:r>
              <a:rPr lang="tr-TR" sz="3200" b="1">
                <a:highlight>
                  <a:srgbClr val="FFFFF7"/>
                </a:highlight>
              </a:rPr>
              <a:t>Freedom</a:t>
            </a:r>
            <a:endParaRPr sz="3200" b="1">
              <a:highlight>
                <a:srgbClr val="FFFFF7"/>
              </a:highlight>
            </a:endParaRPr>
          </a:p>
          <a:p>
            <a:pPr marL="609585" indent="-507987">
              <a:lnSpc>
                <a:spcPct val="150000"/>
              </a:lnSpc>
              <a:buSzPts val="2400"/>
              <a:buChar char="★"/>
            </a:pPr>
            <a:r>
              <a:rPr lang="tr-TR" sz="3200" b="1">
                <a:highlight>
                  <a:srgbClr val="FFFFF7"/>
                </a:highlight>
              </a:rPr>
              <a:t>Annoying crashes and reboots</a:t>
            </a:r>
            <a:endParaRPr sz="3200" b="1">
              <a:highlight>
                <a:srgbClr val="FFFFF7"/>
              </a:highlight>
            </a:endParaRPr>
          </a:p>
          <a:p>
            <a:pPr marL="609585" indent="-507987">
              <a:lnSpc>
                <a:spcPct val="150000"/>
              </a:lnSpc>
              <a:buSzPts val="2400"/>
              <a:buChar char="★"/>
            </a:pPr>
            <a:r>
              <a:rPr lang="tr-TR" sz="3200" b="1">
                <a:highlight>
                  <a:srgbClr val="FFFFF7"/>
                </a:highlight>
              </a:rPr>
              <a:t>Server segment</a:t>
            </a:r>
            <a:endParaRPr sz="3200" b="1">
              <a:highlight>
                <a:srgbClr val="FFFFF7"/>
              </a:highlight>
            </a:endParaRPr>
          </a:p>
          <a:p>
            <a:pPr marL="609585" indent="-507987">
              <a:lnSpc>
                <a:spcPct val="150000"/>
              </a:lnSpc>
              <a:buSzPts val="2400"/>
              <a:buChar char="★"/>
            </a:pPr>
            <a:r>
              <a:rPr lang="tr-TR" sz="3200" b="1">
                <a:highlight>
                  <a:srgbClr val="FFFFF7"/>
                </a:highlight>
              </a:rPr>
              <a:t>Linux is everywhere</a:t>
            </a:r>
            <a:endParaRPr sz="3200" b="1">
              <a:highlight>
                <a:srgbClr val="FFFFF7"/>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609600" y="155265"/>
            <a:ext cx="7521200" cy="1029200"/>
          </a:xfrm>
          <a:prstGeom prst="rect">
            <a:avLst/>
          </a:prstGeom>
          <a:noFill/>
          <a:ln>
            <a:noFill/>
          </a:ln>
        </p:spPr>
        <p:txBody>
          <a:bodyPr spcFirstLastPara="1" vert="horz" wrap="square" lIns="0" tIns="0" rIns="0" bIns="0" rtlCol="0" anchor="ctr" anchorCtr="0">
            <a:noAutofit/>
          </a:bodyPr>
          <a:lstStyle/>
          <a:p>
            <a:pPr>
              <a:lnSpc>
                <a:spcPct val="150000"/>
              </a:lnSpc>
            </a:pPr>
            <a:r>
              <a:rPr lang="tr-TR" sz="4000" b="1">
                <a:solidFill>
                  <a:srgbClr val="741B47"/>
                </a:solidFill>
                <a:latin typeface="Raleway"/>
                <a:ea typeface="Raleway"/>
                <a:cs typeface="Raleway"/>
                <a:sym typeface="Raleway"/>
              </a:rPr>
              <a:t>Where Linux?</a:t>
            </a:r>
            <a:endParaRPr sz="4000" b="1">
              <a:solidFill>
                <a:srgbClr val="741B47"/>
              </a:solidFill>
              <a:latin typeface="Raleway"/>
              <a:ea typeface="Raleway"/>
              <a:cs typeface="Raleway"/>
              <a:sym typeface="Raleway"/>
            </a:endParaRPr>
          </a:p>
        </p:txBody>
      </p:sp>
      <p:pic>
        <p:nvPicPr>
          <p:cNvPr id="136" name="Google Shape;136;p22"/>
          <p:cNvPicPr preferRelativeResize="0"/>
          <p:nvPr/>
        </p:nvPicPr>
        <p:blipFill>
          <a:blip r:embed="rId3">
            <a:alphaModFix/>
          </a:blip>
          <a:stretch>
            <a:fillRect/>
          </a:stretch>
        </p:blipFill>
        <p:spPr>
          <a:xfrm>
            <a:off x="1930401" y="815033"/>
            <a:ext cx="8822868" cy="5736235"/>
          </a:xfrm>
          <a:prstGeom prst="rect">
            <a:avLst/>
          </a:prstGeom>
          <a:noFill/>
          <a:ln>
            <a:noFill/>
          </a:ln>
        </p:spPr>
      </p:pic>
    </p:spTree>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TotalTime>
  <Words>8959</Words>
  <Application>Microsoft Macintosh PowerPoint</Application>
  <PresentationFormat>Geniş ekran</PresentationFormat>
  <Paragraphs>832</Paragraphs>
  <Slides>77</Slides>
  <Notes>77</Notes>
  <HiddenSlides>1</HiddenSlides>
  <MMClips>0</MMClips>
  <ScaleCrop>false</ScaleCrop>
  <HeadingPairs>
    <vt:vector size="6" baseType="variant">
      <vt:variant>
        <vt:lpstr>Kullanılan Yazı Tipleri</vt:lpstr>
      </vt:variant>
      <vt:variant>
        <vt:i4>12</vt:i4>
      </vt:variant>
      <vt:variant>
        <vt:lpstr>Tema</vt:lpstr>
      </vt:variant>
      <vt:variant>
        <vt:i4>1</vt:i4>
      </vt:variant>
      <vt:variant>
        <vt:lpstr>Slayt Başlıkları</vt:lpstr>
      </vt:variant>
      <vt:variant>
        <vt:i4>77</vt:i4>
      </vt:variant>
    </vt:vector>
  </HeadingPairs>
  <TitlesOfParts>
    <vt:vector size="90" baseType="lpstr">
      <vt:lpstr>Arial</vt:lpstr>
      <vt:lpstr>Barlow</vt:lpstr>
      <vt:lpstr>Barlow Light</vt:lpstr>
      <vt:lpstr>Calibri</vt:lpstr>
      <vt:lpstr>Calibri Light</vt:lpstr>
      <vt:lpstr>Comic Sans MS</vt:lpstr>
      <vt:lpstr>Raleway</vt:lpstr>
      <vt:lpstr>Raleway Medium</vt:lpstr>
      <vt:lpstr>Raleway SemiBold</vt:lpstr>
      <vt:lpstr>Raleway Thin</vt:lpstr>
      <vt:lpstr>Roboto</vt:lpstr>
      <vt:lpstr>Times New Roman</vt:lpstr>
      <vt:lpstr>Office Teması</vt:lpstr>
      <vt:lpstr>PowerPoint Sunusu</vt:lpstr>
      <vt:lpstr>PowerPoint Sunusu</vt:lpstr>
      <vt:lpstr>PowerPoint Sunusu</vt:lpstr>
      <vt:lpstr>PowerPoint Sunusu</vt:lpstr>
      <vt:lpstr>PowerPoint Sunusu</vt:lpstr>
      <vt:lpstr>Table of Contents</vt:lpstr>
      <vt:lpstr>Why Linux? Where Linux? When Linux?</vt:lpstr>
      <vt:lpstr>Why Linux?</vt:lpstr>
      <vt:lpstr>Where Linux?</vt:lpstr>
      <vt:lpstr>Where Linux?</vt:lpstr>
      <vt:lpstr>Where Linux?</vt:lpstr>
      <vt:lpstr>Where Linux?</vt:lpstr>
      <vt:lpstr>Where Linux?</vt:lpstr>
      <vt:lpstr>Where Linux?</vt:lpstr>
      <vt:lpstr>When Linux?</vt:lpstr>
      <vt:lpstr>Linux Evolution</vt:lpstr>
      <vt:lpstr>What is Linux?</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Major Open Source Applications</vt:lpstr>
      <vt:lpstr>What is open-source</vt:lpstr>
      <vt:lpstr>Desktop Applications</vt:lpstr>
      <vt:lpstr>Server Applications</vt:lpstr>
      <vt:lpstr>PowerPoint Sunusu</vt:lpstr>
      <vt:lpstr>PowerPoint Sunusu</vt:lpstr>
      <vt:lpstr>PowerPoint Sunusu</vt:lpstr>
      <vt:lpstr>PowerPoint Sunusu</vt:lpstr>
      <vt:lpstr>Open-Source Software and Licensing</vt:lpstr>
      <vt:lpstr>Open-source Licensing</vt:lpstr>
      <vt:lpstr>Open-source Licensing</vt:lpstr>
      <vt:lpstr>PowerPoint Sunusu</vt:lpstr>
      <vt:lpstr>PowerPoint Sunusu</vt:lpstr>
      <vt:lpstr>What is SHELL?</vt:lpstr>
      <vt:lpstr>PowerPoint Sunusu</vt:lpstr>
      <vt:lpstr>What is SHELL?</vt:lpstr>
      <vt:lpstr>What is SHELL?</vt:lpstr>
      <vt:lpstr>PowerPoint Sunusu</vt:lpstr>
      <vt:lpstr>PowerPoint Sunusu</vt:lpstr>
      <vt:lpstr>Basic SHELL Commands</vt:lpstr>
      <vt:lpstr>PowerPoint Sunusu</vt:lpstr>
      <vt:lpstr>PowerPoint Sunusu</vt:lpstr>
      <vt:lpstr>PowerPoint Sunusu</vt:lpstr>
      <vt:lpstr>PowerPoint Sunusu</vt:lpstr>
      <vt:lpstr>PowerPoint Sunusu</vt:lpstr>
      <vt:lpstr>PowerPoint Sunusu</vt:lpstr>
      <vt:lpstr>PowerPoint Sunusu</vt:lpstr>
      <vt:lpstr>Case Sensitivity</vt:lpstr>
      <vt:lpstr>PowerPoint Sunusu</vt:lpstr>
      <vt:lpstr>PowerPoint Sunusu</vt:lpstr>
      <vt:lpstr>PowerPoint Sunusu</vt:lpstr>
      <vt:lpstr>PowerPoint Sunusu</vt:lpstr>
      <vt:lpstr>PowerPoint Sunusu</vt:lpstr>
      <vt:lpstr>PowerPoint Sunusu</vt:lpstr>
      <vt:lpstr>Simple Globbing</vt:lpstr>
      <vt:lpstr>Multiple File/Directory Operations</vt:lpstr>
      <vt:lpstr>PowerPoint Sunusu</vt:lpstr>
      <vt:lpstr>PowerPoint Sunusu</vt:lpstr>
      <vt:lpstr>PowerPoint Sunusu</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Microsoft Office User</dc:creator>
  <cp:lastModifiedBy>Microsoft Office User</cp:lastModifiedBy>
  <cp:revision>1</cp:revision>
  <dcterms:created xsi:type="dcterms:W3CDTF">2022-11-21T21:52:51Z</dcterms:created>
  <dcterms:modified xsi:type="dcterms:W3CDTF">2022-11-22T00:30:05Z</dcterms:modified>
</cp:coreProperties>
</file>